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4"/>
    <p:sldMasterId id="2147483759" r:id="rId5"/>
    <p:sldMasterId id="2147483771" r:id="rId6"/>
    <p:sldMasterId id="2147483821" r:id="rId7"/>
    <p:sldMasterId id="2147483883" r:id="rId8"/>
    <p:sldMasterId id="2147483921" r:id="rId9"/>
    <p:sldMasterId id="2147483949" r:id="rId10"/>
  </p:sldMasterIdLst>
  <p:notesMasterIdLst>
    <p:notesMasterId r:id="rId27"/>
  </p:notesMasterIdLst>
  <p:handoutMasterIdLst>
    <p:handoutMasterId r:id="rId28"/>
  </p:handoutMasterIdLst>
  <p:sldIdLst>
    <p:sldId id="562" r:id="rId11"/>
    <p:sldId id="584" r:id="rId12"/>
    <p:sldId id="561" r:id="rId13"/>
    <p:sldId id="593" r:id="rId14"/>
    <p:sldId id="594" r:id="rId15"/>
    <p:sldId id="586" r:id="rId16"/>
    <p:sldId id="566" r:id="rId17"/>
    <p:sldId id="574" r:id="rId18"/>
    <p:sldId id="575" r:id="rId19"/>
    <p:sldId id="578" r:id="rId20"/>
    <p:sldId id="579" r:id="rId21"/>
    <p:sldId id="580" r:id="rId22"/>
    <p:sldId id="581" r:id="rId23"/>
    <p:sldId id="583" r:id="rId24"/>
    <p:sldId id="555" r:id="rId25"/>
    <p:sldId id="558" r:id="rId26"/>
  </p:sldIdLst>
  <p:sldSz cx="9144000" cy="6858000" type="screen4x3"/>
  <p:notesSz cx="9874250" cy="6724650"/>
  <p:defaultTextStyle>
    <a:defPPr>
      <a:defRPr lang="en-GB"/>
    </a:defPPr>
    <a:lvl1pPr algn="l" rtl="0" fontAlgn="base">
      <a:spcBef>
        <a:spcPct val="0"/>
      </a:spcBef>
      <a:spcAft>
        <a:spcPct val="0"/>
      </a:spcAft>
      <a:defRPr sz="2800" b="1" kern="1200">
        <a:solidFill>
          <a:srgbClr val="0079C1"/>
        </a:solidFill>
        <a:latin typeface="Arial" charset="0"/>
        <a:ea typeface="ＭＳ Ｐゴシック" pitchFamily="48" charset="-128"/>
        <a:cs typeface="+mn-cs"/>
      </a:defRPr>
    </a:lvl1pPr>
    <a:lvl2pPr marL="457035" algn="l" rtl="0" fontAlgn="base">
      <a:spcBef>
        <a:spcPct val="0"/>
      </a:spcBef>
      <a:spcAft>
        <a:spcPct val="0"/>
      </a:spcAft>
      <a:defRPr sz="2800" b="1" kern="1200">
        <a:solidFill>
          <a:srgbClr val="0079C1"/>
        </a:solidFill>
        <a:latin typeface="Arial" charset="0"/>
        <a:ea typeface="ＭＳ Ｐゴシック" pitchFamily="48" charset="-128"/>
        <a:cs typeface="+mn-cs"/>
      </a:defRPr>
    </a:lvl2pPr>
    <a:lvl3pPr marL="914070" algn="l" rtl="0" fontAlgn="base">
      <a:spcBef>
        <a:spcPct val="0"/>
      </a:spcBef>
      <a:spcAft>
        <a:spcPct val="0"/>
      </a:spcAft>
      <a:defRPr sz="2800" b="1" kern="1200">
        <a:solidFill>
          <a:srgbClr val="0079C1"/>
        </a:solidFill>
        <a:latin typeface="Arial" charset="0"/>
        <a:ea typeface="ＭＳ Ｐゴシック" pitchFamily="48" charset="-128"/>
        <a:cs typeface="+mn-cs"/>
      </a:defRPr>
    </a:lvl3pPr>
    <a:lvl4pPr marL="1371105" algn="l" rtl="0" fontAlgn="base">
      <a:spcBef>
        <a:spcPct val="0"/>
      </a:spcBef>
      <a:spcAft>
        <a:spcPct val="0"/>
      </a:spcAft>
      <a:defRPr sz="2800" b="1" kern="1200">
        <a:solidFill>
          <a:srgbClr val="0079C1"/>
        </a:solidFill>
        <a:latin typeface="Arial" charset="0"/>
        <a:ea typeface="ＭＳ Ｐゴシック" pitchFamily="48" charset="-128"/>
        <a:cs typeface="+mn-cs"/>
      </a:defRPr>
    </a:lvl4pPr>
    <a:lvl5pPr marL="1828141" algn="l" rtl="0" fontAlgn="base">
      <a:spcBef>
        <a:spcPct val="0"/>
      </a:spcBef>
      <a:spcAft>
        <a:spcPct val="0"/>
      </a:spcAft>
      <a:defRPr sz="2800" b="1" kern="1200">
        <a:solidFill>
          <a:srgbClr val="0079C1"/>
        </a:solidFill>
        <a:latin typeface="Arial" charset="0"/>
        <a:ea typeface="ＭＳ Ｐゴシック" pitchFamily="48" charset="-128"/>
        <a:cs typeface="+mn-cs"/>
      </a:defRPr>
    </a:lvl5pPr>
    <a:lvl6pPr marL="2285176" algn="l" defTabSz="914070" rtl="0" eaLnBrk="1" latinLnBrk="0" hangingPunct="1">
      <a:defRPr sz="2800" b="1" kern="1200">
        <a:solidFill>
          <a:srgbClr val="0079C1"/>
        </a:solidFill>
        <a:latin typeface="Arial" charset="0"/>
        <a:ea typeface="ＭＳ Ｐゴシック" pitchFamily="48" charset="-128"/>
        <a:cs typeface="+mn-cs"/>
      </a:defRPr>
    </a:lvl6pPr>
    <a:lvl7pPr marL="2742213" algn="l" defTabSz="914070" rtl="0" eaLnBrk="1" latinLnBrk="0" hangingPunct="1">
      <a:defRPr sz="2800" b="1" kern="1200">
        <a:solidFill>
          <a:srgbClr val="0079C1"/>
        </a:solidFill>
        <a:latin typeface="Arial" charset="0"/>
        <a:ea typeface="ＭＳ Ｐゴシック" pitchFamily="48" charset="-128"/>
        <a:cs typeface="+mn-cs"/>
      </a:defRPr>
    </a:lvl7pPr>
    <a:lvl8pPr marL="3199248" algn="l" defTabSz="914070" rtl="0" eaLnBrk="1" latinLnBrk="0" hangingPunct="1">
      <a:defRPr sz="2800" b="1" kern="1200">
        <a:solidFill>
          <a:srgbClr val="0079C1"/>
        </a:solidFill>
        <a:latin typeface="Arial" charset="0"/>
        <a:ea typeface="ＭＳ Ｐゴシック" pitchFamily="48" charset="-128"/>
        <a:cs typeface="+mn-cs"/>
      </a:defRPr>
    </a:lvl8pPr>
    <a:lvl9pPr marL="3656283" algn="l" defTabSz="914070" rtl="0" eaLnBrk="1" latinLnBrk="0" hangingPunct="1">
      <a:defRPr sz="2800" b="1" kern="1200">
        <a:solidFill>
          <a:srgbClr val="0079C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340" userDrawn="1">
          <p15:clr>
            <a:srgbClr val="A4A3A4"/>
          </p15:clr>
        </p15:guide>
        <p15:guide id="3" pos="5420" userDrawn="1">
          <p15:clr>
            <a:srgbClr val="A4A3A4"/>
          </p15:clr>
        </p15:guide>
        <p15:guide id="4" orient="horz" pos="813" userDrawn="1">
          <p15:clr>
            <a:srgbClr val="A4A3A4"/>
          </p15:clr>
        </p15:guide>
        <p15:guide id="5" orient="horz" pos="40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sford, Jonny" initials="HJ" lastIdx="4" clrIdx="0">
    <p:extLst>
      <p:ext uri="{19B8F6BF-5375-455C-9EA6-DF929625EA0E}">
        <p15:presenceInfo xmlns:p15="http://schemas.microsoft.com/office/powerpoint/2012/main" userId="S-1-5-21-852109325-4236797708-1392725387-39759" providerId="AD"/>
      </p:ext>
    </p:extLst>
  </p:cmAuthor>
  <p:cmAuthor id="2" name="Balrey, Charon" initials="BC" lastIdx="4" clrIdx="1">
    <p:extLst>
      <p:ext uri="{19B8F6BF-5375-455C-9EA6-DF929625EA0E}">
        <p15:presenceInfo xmlns:p15="http://schemas.microsoft.com/office/powerpoint/2012/main" userId="S::charon.balrey@uk.nationalgrid.com::120566a7-a485-4dd9-a05d-4f2fb4171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00148C"/>
    <a:srgbClr val="F78F1E"/>
    <a:srgbClr val="E64097"/>
    <a:srgbClr val="78A22F"/>
    <a:srgbClr val="D31145"/>
    <a:srgbClr val="E7ECF4"/>
    <a:srgbClr val="CBD7E9"/>
    <a:srgbClr val="009DDC"/>
    <a:srgbClr val="EE3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5804E-5BAB-437E-AFFE-DD3B0E6ABFBF}" v="3" dt="2019-07-15T15:58:31.450"/>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50" autoAdjust="0"/>
  </p:normalViewPr>
  <p:slideViewPr>
    <p:cSldViewPr snapToGrid="0">
      <p:cViewPr varScale="1">
        <p:scale>
          <a:sx n="37" d="100"/>
          <a:sy n="37" d="100"/>
        </p:scale>
        <p:origin x="2346" y="54"/>
      </p:cViewPr>
      <p:guideLst>
        <p:guide orient="horz" pos="2160"/>
        <p:guide pos="340"/>
        <p:guide pos="5420"/>
        <p:guide orient="horz" pos="813"/>
        <p:guide orient="horz" pos="4026"/>
      </p:guideLst>
    </p:cSldViewPr>
  </p:slideViewPr>
  <p:notesTextViewPr>
    <p:cViewPr>
      <p:scale>
        <a:sx n="1" d="1"/>
        <a:sy n="1" d="1"/>
      </p:scale>
      <p:origin x="0" y="-984"/>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13" /><Relationship Type="http://schemas.openxmlformats.org/officeDocument/2006/relationships/slide" Target="slides/slide8.xml" Id="rId18" /><Relationship Type="http://schemas.openxmlformats.org/officeDocument/2006/relationships/slide" Target="slides/slide16.xml" Id="rId26" /><Relationship Type="http://schemas.openxmlformats.org/officeDocument/2006/relationships/customXml" Target="../customXml/item3.xml" Id="rId3" /><Relationship Type="http://schemas.openxmlformats.org/officeDocument/2006/relationships/slide" Target="slides/slide11.xml" Id="rId21" /><Relationship Type="http://schemas.openxmlformats.org/officeDocument/2006/relationships/slideMaster" Target="slideMasters/slideMaster4.xml" Id="rId7" /><Relationship Type="http://schemas.openxmlformats.org/officeDocument/2006/relationships/slide" Target="slides/slide2.xml" Id="rId12" /><Relationship Type="http://schemas.openxmlformats.org/officeDocument/2006/relationships/slide" Target="slides/slide7.xml" Id="rId17" /><Relationship Type="http://schemas.openxmlformats.org/officeDocument/2006/relationships/slide" Target="slides/slide15.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6.xml" Id="rId16" /><Relationship Type="http://schemas.openxmlformats.org/officeDocument/2006/relationships/slide" Target="slides/slide10.xml" Id="rId20" /><Relationship Type="http://schemas.openxmlformats.org/officeDocument/2006/relationships/commentAuthors" Target="commentAuthors.xml" Id="rId29"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1.xml" Id="rId11" /><Relationship Type="http://schemas.openxmlformats.org/officeDocument/2006/relationships/slide" Target="slides/slide14.xml" Id="rId24" /><Relationship Type="http://schemas.openxmlformats.org/officeDocument/2006/relationships/theme" Target="theme/theme1.xml" Id="rId32" /><Relationship Type="http://schemas.openxmlformats.org/officeDocument/2006/relationships/slideMaster" Target="slideMasters/slideMaster2.xml" Id="rId5" /><Relationship Type="http://schemas.openxmlformats.org/officeDocument/2006/relationships/slide" Target="slides/slide5.xml" Id="rId15" /><Relationship Type="http://schemas.openxmlformats.org/officeDocument/2006/relationships/slide" Target="slides/slide13.xml" Id="rId23" /><Relationship Type="http://schemas.openxmlformats.org/officeDocument/2006/relationships/handoutMaster" Target="handoutMasters/handoutMaster1.xml" Id="rId28" /><Relationship Type="http://schemas.openxmlformats.org/officeDocument/2006/relationships/slideMaster" Target="slideMasters/slideMaster7.xml" Id="rId10" /><Relationship Type="http://schemas.openxmlformats.org/officeDocument/2006/relationships/slide" Target="slides/slide9.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Master" Target="slideMasters/slideMaster6.xml" Id="rId9" /><Relationship Type="http://schemas.openxmlformats.org/officeDocument/2006/relationships/slide" Target="slides/slide4.xml" Id="rId14" /><Relationship Type="http://schemas.openxmlformats.org/officeDocument/2006/relationships/slide" Target="slides/slide12.xml" Id="rId22" /><Relationship Type="http://schemas.openxmlformats.org/officeDocument/2006/relationships/notesMaster" Target="notesMasters/notesMaster1.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Master" Target="slideMasters/slideMaster5.xml" Id="rId8" /></Relationships>
</file>

<file path=ppt/charts/_rels/chart1.xml.rels><?xml version="1.0" encoding="UTF-8" standalone="yes"?>
<Relationships xmlns="http://schemas.openxmlformats.org/package/2006/relationships"><Relationship Id="rId3" Type="http://schemas.openxmlformats.org/officeDocument/2006/relationships/oleObject" Target="https://nationalgridplc.sharepoint.com/sites/GRP_INT_RIIO-T2/Submission_Build_Main_Repository/02._GT/01._Executive_Summary/02._July_19/Other/Spend%20pie%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62211249225942E-2"/>
          <c:y val="5.0925925925925923E-2"/>
          <c:w val="0.84390814976993078"/>
          <c:h val="0.8945768072856185"/>
        </c:manualLayout>
      </c:layout>
      <c:pieChart>
        <c:varyColors val="1"/>
        <c:ser>
          <c:idx val="0"/>
          <c:order val="0"/>
          <c:explosion val="10"/>
          <c:dPt>
            <c:idx val="0"/>
            <c:bubble3D val="0"/>
            <c:spPr>
              <a:solidFill>
                <a:srgbClr val="0073CD"/>
              </a:solidFill>
              <a:ln w="19050">
                <a:solidFill>
                  <a:schemeClr val="lt1"/>
                </a:solidFill>
              </a:ln>
              <a:effectLst/>
            </c:spPr>
            <c:extLst>
              <c:ext xmlns:c16="http://schemas.microsoft.com/office/drawing/2014/chart" uri="{C3380CC4-5D6E-409C-BE32-E72D297353CC}">
                <c16:uniqueId val="{00000001-02AD-40C7-8CBC-647207F918A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2AD-40C7-8CBC-647207F918A0}"/>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02AD-40C7-8CBC-647207F918A0}"/>
              </c:ext>
            </c:extLst>
          </c:dPt>
          <c:dPt>
            <c:idx val="3"/>
            <c:bubble3D val="0"/>
            <c:spPr>
              <a:solidFill>
                <a:srgbClr val="78A22F"/>
              </a:solidFill>
              <a:ln w="19050">
                <a:solidFill>
                  <a:schemeClr val="lt1"/>
                </a:solidFill>
              </a:ln>
              <a:effectLst/>
            </c:spPr>
            <c:extLst>
              <c:ext xmlns:c16="http://schemas.microsoft.com/office/drawing/2014/chart" uri="{C3380CC4-5D6E-409C-BE32-E72D297353CC}">
                <c16:uniqueId val="{00000007-02AD-40C7-8CBC-647207F918A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02AD-40C7-8CBC-647207F918A0}"/>
              </c:ext>
            </c:extLst>
          </c:dPt>
          <c:dPt>
            <c:idx val="5"/>
            <c:bubble3D val="0"/>
            <c:spPr>
              <a:solidFill>
                <a:srgbClr val="009DDC"/>
              </a:solidFill>
              <a:ln w="19050">
                <a:solidFill>
                  <a:schemeClr val="lt1"/>
                </a:solidFill>
              </a:ln>
              <a:effectLst/>
            </c:spPr>
            <c:extLst>
              <c:ext xmlns:c16="http://schemas.microsoft.com/office/drawing/2014/chart" uri="{C3380CC4-5D6E-409C-BE32-E72D297353CC}">
                <c16:uniqueId val="{0000000B-02AD-40C7-8CBC-647207F918A0}"/>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02AD-40C7-8CBC-647207F918A0}"/>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02AD-40C7-8CBC-647207F918A0}"/>
              </c:ext>
            </c:extLst>
          </c:dPt>
          <c:dLbls>
            <c:dLbl>
              <c:idx val="0"/>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02AD-40C7-8CBC-647207F918A0}"/>
                </c:ext>
              </c:extLst>
            </c:dLbl>
            <c:dLbl>
              <c:idx val="4"/>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02AD-40C7-8CBC-647207F918A0}"/>
                </c:ext>
              </c:extLst>
            </c:dLbl>
            <c:dLbl>
              <c:idx val="5"/>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02AD-40C7-8CBC-647207F918A0}"/>
                </c:ext>
              </c:extLst>
            </c:dLbl>
            <c:dLbl>
              <c:idx val="6"/>
              <c:delete val="1"/>
              <c:extLst>
                <c:ext xmlns:c15="http://schemas.microsoft.com/office/drawing/2012/chart" uri="{CE6537A1-D6FC-4f65-9D91-7224C49458BB}"/>
                <c:ext xmlns:c16="http://schemas.microsoft.com/office/drawing/2014/chart" uri="{C3380CC4-5D6E-409C-BE32-E72D297353CC}">
                  <c16:uniqueId val="{0000000D-02AD-40C7-8CBC-647207F918A0}"/>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'John to update'!$C$3:$C$10</c:f>
              <c:strCache>
                <c:ptCount val="8"/>
                <c:pt idx="0">
                  <c:v>I want the gas system to be safe</c:v>
                </c:pt>
                <c:pt idx="1">
                  <c:v>I want to take gas on and off the Transmission system where and when I want</c:v>
                </c:pt>
                <c:pt idx="2">
                  <c:v>I want you to protect the Transmission system from cyber and external threats</c:v>
                </c:pt>
                <c:pt idx="3">
                  <c:v>I want you to care for communities and the environment</c:v>
                </c:pt>
                <c:pt idx="4">
                  <c:v>I want you to facilitate the whole energy system of the future – Innovating to meet the challenges of an uncertain future</c:v>
                </c:pt>
                <c:pt idx="5">
                  <c:v>I want all the information I need to run my business, and to understand what you do and why</c:v>
                </c:pt>
                <c:pt idx="6">
                  <c:v>I want to connect to the Transmission System</c:v>
                </c:pt>
                <c:pt idx="7">
                  <c:v>I want you to be efficient and affordable</c:v>
                </c:pt>
              </c:strCache>
            </c:strRef>
          </c:cat>
          <c:val>
            <c:numRef>
              <c:f>'John to update'!$E$3:$E$10</c:f>
              <c:numCache>
                <c:formatCode>0.00</c:formatCode>
                <c:ptCount val="8"/>
                <c:pt idx="0">
                  <c:v>2.3870730811604846E-2</c:v>
                </c:pt>
                <c:pt idx="1">
                  <c:v>0.48102026508196172</c:v>
                </c:pt>
                <c:pt idx="2">
                  <c:v>0.20605615464227289</c:v>
                </c:pt>
                <c:pt idx="3">
                  <c:v>0.12058892264547791</c:v>
                </c:pt>
                <c:pt idx="4">
                  <c:v>3.4387206623710476E-2</c:v>
                </c:pt>
                <c:pt idx="5">
                  <c:v>2.1199879811705003E-2</c:v>
                </c:pt>
                <c:pt idx="6">
                  <c:v>3.9395052248522681E-3</c:v>
                </c:pt>
                <c:pt idx="7">
                  <c:v>0.10893733515841485</c:v>
                </c:pt>
              </c:numCache>
            </c:numRef>
          </c:val>
          <c:extLst>
            <c:ext xmlns:c16="http://schemas.microsoft.com/office/drawing/2014/chart" uri="{C3380CC4-5D6E-409C-BE32-E72D297353CC}">
              <c16:uniqueId val="{00000010-02AD-40C7-8CBC-647207F918A0}"/>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8" y="235"/>
            <a:ext cx="5997616" cy="69381848"/>
          </a:xfrm>
          <a:prstGeom prst="rect">
            <a:avLst/>
          </a:prstGeom>
          <a:noFill/>
          <a:ln w="9525">
            <a:noFill/>
            <a:miter lim="800000"/>
            <a:headEnd/>
            <a:tailEnd/>
          </a:ln>
          <a:effectLst/>
        </p:spPr>
        <p:txBody>
          <a:bodyPr vert="horz" wrap="square" lIns="920617" tIns="460315" rIns="920617" bIns="460315" numCol="1" anchor="t" anchorCtr="0" compatLnSpc="1">
            <a:prstTxWarp prst="textNoShape">
              <a:avLst/>
            </a:prstTxWarp>
          </a:bodyPr>
          <a:lstStyle>
            <a:lvl1pPr>
              <a:defRPr sz="12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7841650" y="235"/>
            <a:ext cx="5997608" cy="69381848"/>
          </a:xfrm>
          <a:prstGeom prst="rect">
            <a:avLst/>
          </a:prstGeom>
          <a:noFill/>
          <a:ln w="9525">
            <a:noFill/>
            <a:miter lim="800000"/>
            <a:headEnd/>
            <a:tailEnd/>
          </a:ln>
          <a:effectLst/>
        </p:spPr>
        <p:txBody>
          <a:bodyPr vert="horz" wrap="square" lIns="920617" tIns="460315" rIns="920617" bIns="460315" numCol="1" anchor="t" anchorCtr="0" compatLnSpc="1">
            <a:prstTxWarp prst="textNoShape">
              <a:avLst/>
            </a:prstTxWarp>
          </a:bodyPr>
          <a:lstStyle>
            <a:lvl1pPr algn="r">
              <a:defRPr sz="1220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8" y="1320092864"/>
            <a:ext cx="5997616" cy="69381848"/>
          </a:xfrm>
          <a:prstGeom prst="rect">
            <a:avLst/>
          </a:prstGeom>
          <a:noFill/>
          <a:ln w="9525">
            <a:noFill/>
            <a:miter lim="800000"/>
            <a:headEnd/>
            <a:tailEnd/>
          </a:ln>
          <a:effectLst/>
        </p:spPr>
        <p:txBody>
          <a:bodyPr vert="horz" wrap="square" lIns="920617" tIns="460315" rIns="920617" bIns="460315" numCol="1" anchor="b" anchorCtr="0" compatLnSpc="1">
            <a:prstTxWarp prst="textNoShape">
              <a:avLst/>
            </a:prstTxWarp>
          </a:bodyPr>
          <a:lstStyle>
            <a:lvl1pPr>
              <a:defRPr sz="12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7841650" y="1320092864"/>
            <a:ext cx="5997608" cy="69381848"/>
          </a:xfrm>
          <a:prstGeom prst="rect">
            <a:avLst/>
          </a:prstGeom>
          <a:noFill/>
          <a:ln w="9525">
            <a:noFill/>
            <a:miter lim="800000"/>
            <a:headEnd/>
            <a:tailEnd/>
          </a:ln>
          <a:effectLst/>
        </p:spPr>
        <p:txBody>
          <a:bodyPr vert="horz" wrap="square" lIns="920617" tIns="460315" rIns="920617" bIns="460315" numCol="1" anchor="b" anchorCtr="0" compatLnSpc="1">
            <a:prstTxWarp prst="textNoShape">
              <a:avLst/>
            </a:prstTxWarp>
          </a:bodyPr>
          <a:lstStyle>
            <a:lvl1pPr algn="r">
              <a:defRPr sz="12200">
                <a:ea typeface="ＭＳ Ｐゴシック" pitchFamily="-105" charset="-128"/>
                <a:cs typeface="+mn-cs"/>
              </a:defRPr>
            </a:lvl1pPr>
          </a:lstStyle>
          <a:p>
            <a:pPr>
              <a:defRPr/>
            </a:pPr>
            <a:fld id="{952A79D3-BA2B-4485-A4F1-0740AB24D91C}" type="slidenum">
              <a:rPr lang="en-GB"/>
              <a:pPr>
                <a:defRPr/>
              </a:pPr>
              <a:t>‹#›</a:t>
            </a:fld>
            <a:endParaRPr lang="en-GB"/>
          </a:p>
        </p:txBody>
      </p:sp>
    </p:spTree>
    <p:extLst>
      <p:ext uri="{BB962C8B-B14F-4D97-AF65-F5344CB8AC3E}">
        <p14:creationId xmlns:p14="http://schemas.microsoft.com/office/powerpoint/2010/main" val="199194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8" y="235"/>
            <a:ext cx="5997616" cy="69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17" tIns="460315" rIns="920617" bIns="460315" numCol="1" anchor="t" anchorCtr="0" compatLnSpc="1">
            <a:prstTxWarp prst="textNoShape">
              <a:avLst/>
            </a:prstTxWarp>
          </a:bodyPr>
          <a:lstStyle>
            <a:lvl1pPr>
              <a:defRPr sz="12200"/>
            </a:lvl1pPr>
          </a:lstStyle>
          <a:p>
            <a:endParaRPr lang="en-GB"/>
          </a:p>
        </p:txBody>
      </p:sp>
      <p:sp>
        <p:nvSpPr>
          <p:cNvPr id="108547" name="Rectangle 3"/>
          <p:cNvSpPr>
            <a:spLocks noGrp="1" noChangeArrowheads="1"/>
          </p:cNvSpPr>
          <p:nvPr>
            <p:ph type="dt" idx="1"/>
          </p:nvPr>
        </p:nvSpPr>
        <p:spPr bwMode="auto">
          <a:xfrm>
            <a:off x="7838642" y="235"/>
            <a:ext cx="5997616" cy="69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17" tIns="460315" rIns="920617" bIns="460315" numCol="1" anchor="t" anchorCtr="0" compatLnSpc="1">
            <a:prstTxWarp prst="textNoShape">
              <a:avLst/>
            </a:prstTxWarp>
          </a:bodyPr>
          <a:lstStyle>
            <a:lvl1pPr algn="r">
              <a:defRPr sz="12200"/>
            </a:lvl1pPr>
          </a:lstStyle>
          <a:p>
            <a:fld id="{7368FFD0-266D-40D6-A3D5-3C1D42BAB3B0}" type="datetimeFigureOut">
              <a:rPr lang="en-GB"/>
              <a:pPr/>
              <a:t>22/07/2019</a:t>
            </a:fld>
            <a:endParaRPr lang="en-GB"/>
          </a:p>
        </p:txBody>
      </p:sp>
      <p:sp>
        <p:nvSpPr>
          <p:cNvPr id="108548" name="Rectangle 4"/>
          <p:cNvSpPr>
            <a:spLocks noGrp="1" noRot="1" noChangeAspect="1" noChangeArrowheads="1" noTextEdit="1"/>
          </p:cNvSpPr>
          <p:nvPr>
            <p:ph type="sldImg" idx="2"/>
          </p:nvPr>
        </p:nvSpPr>
        <p:spPr bwMode="auto">
          <a:xfrm>
            <a:off x="-340542563" y="104211438"/>
            <a:ext cx="694931301" cy="5211984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1384533" y="660046578"/>
            <a:ext cx="11070201" cy="62512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17" tIns="460315" rIns="920617" bIns="46031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8" y="1319863190"/>
            <a:ext cx="5997616" cy="69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17" tIns="460315" rIns="920617" bIns="460315" numCol="1" anchor="b" anchorCtr="0" compatLnSpc="1">
            <a:prstTxWarp prst="textNoShape">
              <a:avLst/>
            </a:prstTxWarp>
          </a:bodyPr>
          <a:lstStyle>
            <a:lvl1pPr>
              <a:defRPr sz="12200"/>
            </a:lvl1pPr>
          </a:lstStyle>
          <a:p>
            <a:endParaRPr lang="en-GB"/>
          </a:p>
        </p:txBody>
      </p:sp>
      <p:sp>
        <p:nvSpPr>
          <p:cNvPr id="108551" name="Rectangle 7"/>
          <p:cNvSpPr>
            <a:spLocks noGrp="1" noChangeArrowheads="1"/>
          </p:cNvSpPr>
          <p:nvPr>
            <p:ph type="sldNum" sz="quarter" idx="5"/>
          </p:nvPr>
        </p:nvSpPr>
        <p:spPr bwMode="auto">
          <a:xfrm>
            <a:off x="7838642" y="1319863190"/>
            <a:ext cx="5997616" cy="69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17" tIns="460315" rIns="920617" bIns="460315" numCol="1" anchor="b" anchorCtr="0" compatLnSpc="1">
            <a:prstTxWarp prst="textNoShape">
              <a:avLst/>
            </a:prstTxWarp>
          </a:bodyPr>
          <a:lstStyle>
            <a:lvl1pPr algn="r">
              <a:defRPr sz="12200"/>
            </a:lvl1pPr>
          </a:lstStyle>
          <a:p>
            <a:fld id="{9C185FA1-FF54-4C8C-89ED-98724C54E23F}" type="slidenum">
              <a:rPr lang="en-GB"/>
              <a:pPr/>
              <a:t>‹#›</a:t>
            </a:fld>
            <a:endParaRPr lang="en-GB"/>
          </a:p>
        </p:txBody>
      </p:sp>
    </p:spTree>
    <p:extLst>
      <p:ext uri="{BB962C8B-B14F-4D97-AF65-F5344CB8AC3E}">
        <p14:creationId xmlns:p14="http://schemas.microsoft.com/office/powerpoint/2010/main" val="403806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035" algn="l" rtl="0" fontAlgn="base">
      <a:spcBef>
        <a:spcPct val="30000"/>
      </a:spcBef>
      <a:spcAft>
        <a:spcPct val="0"/>
      </a:spcAft>
      <a:defRPr sz="1200" kern="1200">
        <a:solidFill>
          <a:schemeClr val="tx1"/>
        </a:solidFill>
        <a:latin typeface="Arial" charset="0"/>
        <a:ea typeface="+mn-ea"/>
        <a:cs typeface="+mn-cs"/>
      </a:defRPr>
    </a:lvl2pPr>
    <a:lvl3pPr marL="914070" algn="l" rtl="0" fontAlgn="base">
      <a:spcBef>
        <a:spcPct val="30000"/>
      </a:spcBef>
      <a:spcAft>
        <a:spcPct val="0"/>
      </a:spcAft>
      <a:defRPr sz="1200" kern="1200">
        <a:solidFill>
          <a:schemeClr val="tx1"/>
        </a:solidFill>
        <a:latin typeface="Arial" charset="0"/>
        <a:ea typeface="+mn-ea"/>
        <a:cs typeface="+mn-cs"/>
      </a:defRPr>
    </a:lvl3pPr>
    <a:lvl4pPr marL="1371105" algn="l" rtl="0" fontAlgn="base">
      <a:spcBef>
        <a:spcPct val="30000"/>
      </a:spcBef>
      <a:spcAft>
        <a:spcPct val="0"/>
      </a:spcAft>
      <a:defRPr sz="1200" kern="1200">
        <a:solidFill>
          <a:schemeClr val="tx1"/>
        </a:solidFill>
        <a:latin typeface="Arial" charset="0"/>
        <a:ea typeface="+mn-ea"/>
        <a:cs typeface="+mn-cs"/>
      </a:defRPr>
    </a:lvl4pPr>
    <a:lvl5pPr marL="1828141" algn="l" rtl="0" fontAlgn="base">
      <a:spcBef>
        <a:spcPct val="30000"/>
      </a:spcBef>
      <a:spcAft>
        <a:spcPct val="0"/>
      </a:spcAft>
      <a:defRPr sz="1200" kern="1200">
        <a:solidFill>
          <a:schemeClr val="tx1"/>
        </a:solidFill>
        <a:latin typeface="Arial" charset="0"/>
        <a:ea typeface="+mn-ea"/>
        <a:cs typeface="+mn-cs"/>
      </a:defRPr>
    </a:lvl5pPr>
    <a:lvl6pPr marL="2285176" algn="l" defTabSz="914070" rtl="0" eaLnBrk="1" latinLnBrk="0" hangingPunct="1">
      <a:defRPr sz="1200" kern="1200">
        <a:solidFill>
          <a:schemeClr val="tx1"/>
        </a:solidFill>
        <a:latin typeface="+mn-lt"/>
        <a:ea typeface="+mn-ea"/>
        <a:cs typeface="+mn-cs"/>
      </a:defRPr>
    </a:lvl6pPr>
    <a:lvl7pPr marL="2742213" algn="l" defTabSz="914070" rtl="0" eaLnBrk="1" latinLnBrk="0" hangingPunct="1">
      <a:defRPr sz="1200" kern="1200">
        <a:solidFill>
          <a:schemeClr val="tx1"/>
        </a:solidFill>
        <a:latin typeface="+mn-lt"/>
        <a:ea typeface="+mn-ea"/>
        <a:cs typeface="+mn-cs"/>
      </a:defRPr>
    </a:lvl7pPr>
    <a:lvl8pPr marL="3199248" algn="l" defTabSz="914070" rtl="0" eaLnBrk="1" latinLnBrk="0" hangingPunct="1">
      <a:defRPr sz="1200" kern="1200">
        <a:solidFill>
          <a:schemeClr val="tx1"/>
        </a:solidFill>
        <a:latin typeface="+mn-lt"/>
        <a:ea typeface="+mn-ea"/>
        <a:cs typeface="+mn-cs"/>
      </a:defRPr>
    </a:lvl8pPr>
    <a:lvl9pPr marL="3656283" algn="l" defTabSz="9140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3</a:t>
            </a:fld>
            <a:endParaRPr lang="en-GB"/>
          </a:p>
        </p:txBody>
      </p:sp>
    </p:spTree>
    <p:extLst>
      <p:ext uri="{BB962C8B-B14F-4D97-AF65-F5344CB8AC3E}">
        <p14:creationId xmlns:p14="http://schemas.microsoft.com/office/powerpoint/2010/main" val="288360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Intro: </a:t>
            </a:r>
            <a:endParaRPr lang="en-US"/>
          </a:p>
          <a:p>
            <a:r>
              <a:rPr lang="en-US">
                <a:latin typeface="Calibri"/>
                <a:cs typeface="Calibri"/>
              </a:rPr>
              <a:t>We know the energy system is changing and that we will need to adapt to deliver what consumers want. </a:t>
            </a:r>
            <a:endParaRPr lang="en-US"/>
          </a:p>
          <a:p>
            <a:r>
              <a:rPr lang="en-US">
                <a:latin typeface="Calibri"/>
                <a:cs typeface="Calibri"/>
              </a:rPr>
              <a:t>We are uniquely placed to lead the gas industry through this energy transition. </a:t>
            </a:r>
          </a:p>
          <a:p>
            <a:endParaRPr lang="en-US">
              <a:latin typeface="Calibri"/>
              <a:cs typeface="Calibri"/>
            </a:endParaRPr>
          </a:p>
          <a:p>
            <a:r>
              <a:rPr lang="en-US">
                <a:latin typeface="Calibri"/>
                <a:cs typeface="Calibri"/>
              </a:rPr>
              <a:t>From our engagement with stakeholders, they have said we should take a leading role in driving and enabling the energy transition.  However we feel there are only certain aspects where we are best placed to do this. </a:t>
            </a:r>
            <a:r>
              <a:rPr lang="en-US" baseline="0">
                <a:latin typeface="Calibri"/>
                <a:cs typeface="Calibri"/>
              </a:rPr>
              <a:t> W</a:t>
            </a:r>
            <a:r>
              <a:rPr lang="en-US">
                <a:latin typeface="Calibri"/>
                <a:cs typeface="Calibri"/>
              </a:rPr>
              <a:t>ith other aspects, we feel we have a more facilitative and collaborative role. This is reflected within our proposals for RIIO-2.</a:t>
            </a:r>
          </a:p>
          <a:p>
            <a:endParaRPr lang="en-US">
              <a:latin typeface="Calibri"/>
              <a:cs typeface="Calibri"/>
            </a:endParaRPr>
          </a:p>
          <a:p>
            <a:r>
              <a:rPr lang="en-US" b="1">
                <a:latin typeface="Calibri"/>
                <a:cs typeface="Calibri"/>
              </a:rPr>
              <a:t>Proposals:</a:t>
            </a:r>
          </a:p>
          <a:p>
            <a:r>
              <a:rPr lang="en-US">
                <a:latin typeface="Calibri"/>
                <a:cs typeface="Calibri"/>
              </a:rPr>
              <a:t>We do not have all the solutions for the future, however during RIIO-2 we will play our part in facilitating the whole energy system and decarbonization debate. We will also lead on determining what the options are for Gas Transmission. We will lead innovation across the industry, investing more in BAU innovation. We need to continue to invest in our capability and systems to ensure we can respond effectively to regulatory change, and ensure are systems are fit for purpose.</a:t>
            </a:r>
          </a:p>
          <a:p>
            <a:endParaRPr lang="en-US">
              <a:latin typeface="Calibri"/>
              <a:cs typeface="Calibri"/>
            </a:endParaRPr>
          </a:p>
          <a:p>
            <a:r>
              <a:rPr lang="en-US">
                <a:latin typeface="Calibri"/>
                <a:cs typeface="Calibri"/>
              </a:rPr>
              <a:t>Spend associated with this stakeholder priority is £105m(excluding Innovation incentive allowance) for the 5 year period. Of this ~£60m is related to </a:t>
            </a:r>
            <a:r>
              <a:rPr lang="en-GB">
                <a:latin typeface="Calibri"/>
                <a:cs typeface="Calibri"/>
              </a:rPr>
              <a:t>replacing our current balancing and capacity system ‘Gemini'. The remaining amount is associated with ensuring we have the teams and capability to deliver on our proposals.</a:t>
            </a:r>
          </a:p>
          <a:p>
            <a:endParaRPr lang="en-US">
              <a:latin typeface="Calibri"/>
              <a:cs typeface="Calibri"/>
            </a:endParaRPr>
          </a:p>
          <a:p>
            <a:r>
              <a:rPr lang="en-US">
                <a:latin typeface="Calibri"/>
                <a:cs typeface="Calibri"/>
              </a:rPr>
              <a:t>Our proposals will ensure that options are kept open to enable the most effective pathway to achieving net zero carbon. Through defining the options, including the cost implications, for gas transmission we will be able to support a pathway that </a:t>
            </a:r>
            <a:r>
              <a:rPr lang="en-US" err="1">
                <a:latin typeface="Calibri"/>
                <a:cs typeface="Calibri"/>
              </a:rPr>
              <a:t>minimises</a:t>
            </a:r>
            <a:r>
              <a:rPr lang="en-US">
                <a:latin typeface="Calibri"/>
                <a:cs typeface="Calibri"/>
              </a:rPr>
              <a:t> disruption to consumers. </a:t>
            </a:r>
            <a:r>
              <a:rPr lang="en-GB">
                <a:latin typeface="Calibri"/>
                <a:cs typeface="Calibri"/>
              </a:rPr>
              <a:t>Focusing on delivering and embedding innovation to deliver the energy transition ensures the most effective long-term solutions are taken forward. </a:t>
            </a:r>
          </a:p>
          <a:p>
            <a:endParaRPr lang="en-US" b="1">
              <a:latin typeface="Calibri"/>
              <a:cs typeface="Calibri"/>
            </a:endParaRPr>
          </a:p>
          <a:p>
            <a:r>
              <a:rPr lang="en-US">
                <a:latin typeface="Calibri"/>
                <a:cs typeface="Calibri"/>
              </a:rPr>
              <a:t>…...........................................................................................................................................................................................</a:t>
            </a:r>
          </a:p>
          <a:p>
            <a:endParaRPr lang="en-US">
              <a:latin typeface="Calibri"/>
              <a:cs typeface="Calibri"/>
            </a:endParaRPr>
          </a:p>
          <a:p>
            <a:r>
              <a:rPr lang="en-US">
                <a:latin typeface="Calibri"/>
                <a:cs typeface="Calibri"/>
              </a:rPr>
              <a:t>Additional Notes: On key challenge has been are we leading or facilitating etc. Below is a list of ambition where we will lead on some, facilitate and collaborate on others;</a:t>
            </a:r>
            <a:endParaRPr lang="en-US">
              <a:cs typeface="Arial"/>
            </a:endParaRPr>
          </a:p>
          <a:p>
            <a:endParaRPr lang="en-US">
              <a:latin typeface="Calibri"/>
              <a:cs typeface="Calibri"/>
            </a:endParaRPr>
          </a:p>
          <a:p>
            <a:pPr marL="872055" indent="-872055" algn="just">
              <a:buFont typeface="Symbol"/>
              <a:buChar char="•"/>
            </a:pPr>
            <a:r>
              <a:rPr lang="en-GB" b="1">
                <a:latin typeface="Arial"/>
                <a:cs typeface="Arial"/>
              </a:rPr>
              <a:t>lead</a:t>
            </a:r>
            <a:r>
              <a:rPr lang="en-GB">
                <a:latin typeface="Arial"/>
                <a:cs typeface="Arial"/>
              </a:rPr>
              <a:t> on determining what the options are for Gas Transmission for the future decarbonisation pathways.</a:t>
            </a:r>
            <a:endParaRPr lang="en-US">
              <a:latin typeface="Arial"/>
              <a:cs typeface="Arial"/>
            </a:endParaRPr>
          </a:p>
          <a:p>
            <a:pPr marL="872055" indent="-872055" algn="just">
              <a:buFont typeface="Symbol"/>
              <a:buChar char="•"/>
            </a:pPr>
            <a:r>
              <a:rPr lang="en-GB" b="1">
                <a:latin typeface="Arial"/>
                <a:cs typeface="Arial"/>
              </a:rPr>
              <a:t>lead</a:t>
            </a:r>
            <a:r>
              <a:rPr lang="en-GB">
                <a:latin typeface="Arial"/>
                <a:cs typeface="Arial"/>
              </a:rPr>
              <a:t> the development of the Gas Markets Plan the development of changes to market codes and frameworks, enabling new fuels and participants to operate and enabling the decarbonisation of heat.</a:t>
            </a:r>
            <a:endParaRPr lang="en-US">
              <a:latin typeface="Arial"/>
              <a:cs typeface="Arial"/>
            </a:endParaRPr>
          </a:p>
          <a:p>
            <a:pPr marL="872055" indent="-872055" algn="just">
              <a:buFont typeface="Symbol"/>
              <a:buChar char="•"/>
            </a:pPr>
            <a:r>
              <a:rPr lang="en-GB" b="1">
                <a:latin typeface="Arial"/>
                <a:cs typeface="Arial"/>
              </a:rPr>
              <a:t>lead</a:t>
            </a:r>
            <a:r>
              <a:rPr lang="en-GB">
                <a:latin typeface="Arial"/>
                <a:cs typeface="Arial"/>
              </a:rPr>
              <a:t> innovation across the industry, working with other networks and industry partners to explore solutions in whole energy assets and markets to deliver consumer benefits. </a:t>
            </a:r>
            <a:endParaRPr lang="en-US">
              <a:latin typeface="Arial"/>
              <a:cs typeface="Arial"/>
            </a:endParaRPr>
          </a:p>
          <a:p>
            <a:pPr marL="872055" indent="-872055" algn="just">
              <a:buFont typeface="Symbol"/>
              <a:buChar char="•"/>
            </a:pPr>
            <a:r>
              <a:rPr lang="en-GB">
                <a:latin typeface="Arial"/>
                <a:cs typeface="Arial"/>
              </a:rPr>
              <a:t>facilitate industry conversations to understand the most efficient options for the future whole gas system networks, market and frameworks.</a:t>
            </a:r>
            <a:endParaRPr lang="en-US">
              <a:latin typeface="Arial"/>
              <a:cs typeface="Arial"/>
            </a:endParaRPr>
          </a:p>
          <a:p>
            <a:pPr marL="872055" indent="-872055" algn="just">
              <a:buFont typeface="Symbol"/>
              <a:buChar char="•"/>
            </a:pPr>
            <a:r>
              <a:rPr lang="en-GB">
                <a:latin typeface="Arial"/>
                <a:cs typeface="Arial"/>
              </a:rPr>
              <a:t>collaborate with the gas distribution networks on the options regarding the transportation of Hydrogen.</a:t>
            </a:r>
            <a:endParaRPr lang="en-US">
              <a:latin typeface="Arial"/>
              <a:cs typeface="Arial"/>
            </a:endParaRPr>
          </a:p>
          <a:p>
            <a:pPr marL="872055" indent="-872055" algn="just">
              <a:buFont typeface="Symbol"/>
              <a:buChar char="•"/>
            </a:pPr>
            <a:r>
              <a:rPr lang="en-GB">
                <a:latin typeface="Arial"/>
                <a:cs typeface="Arial"/>
              </a:rPr>
              <a:t>invest in skilled people so we can respond effectively to lead regulatory change and also anticipate future regulatory developments and how these might affect you and our network</a:t>
            </a:r>
            <a:endParaRPr lang="en-US">
              <a:latin typeface="Arial"/>
              <a:cs typeface="Arial"/>
            </a:endParaRPr>
          </a:p>
          <a:p>
            <a:pPr marL="872055" indent="-872055" algn="just">
              <a:buFont typeface="Symbol"/>
              <a:buChar char="•"/>
            </a:pPr>
            <a:r>
              <a:rPr lang="en-GB">
                <a:latin typeface="Arial"/>
                <a:cs typeface="Arial"/>
              </a:rPr>
              <a:t>continue to invest in our IT systems, making sure they are fit for the future and enabling you and gas consumers to benefit from digitisation</a:t>
            </a:r>
            <a:endParaRPr lang="en-US">
              <a:latin typeface="Arial"/>
              <a:cs typeface="Arial"/>
            </a:endParaRPr>
          </a:p>
          <a:p>
            <a:pPr marL="872055" indent="-872055" algn="just">
              <a:buFont typeface="Symbol"/>
              <a:buChar char="•"/>
            </a:pPr>
            <a:r>
              <a:rPr lang="en-GB">
                <a:latin typeface="Arial"/>
                <a:cs typeface="Arial"/>
              </a:rPr>
              <a:t>replace our current balancing and capacity system ‘Gemini’, making sure it is adaptable for change</a:t>
            </a:r>
            <a:endParaRPr lang="en-US">
              <a:latin typeface="Arial"/>
              <a:cs typeface="Arial"/>
            </a:endParaRPr>
          </a:p>
          <a:p>
            <a:pPr algn="just"/>
            <a:endParaRPr lang="en-GB">
              <a:latin typeface="Arial"/>
              <a:cs typeface="Arial"/>
            </a:endParaRPr>
          </a:p>
          <a:p>
            <a:pPr algn="just">
              <a:buFont typeface="Symbol"/>
            </a:pPr>
            <a:r>
              <a:rPr lang="en-GB">
                <a:latin typeface="Calibri"/>
                <a:cs typeface="Calibri"/>
              </a:rPr>
              <a:t>It would be worth if asked we are investing 0.75% revenue in BAU innovation(~£6m per year) and would also expect an equivalent amount through innovation allowance incentive.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C185FA1-FF54-4C8C-89ED-98724C54E23F}" type="slidenum">
              <a:rPr lang="en-GB"/>
              <a:pPr/>
              <a:t>12</a:t>
            </a:fld>
            <a:endParaRPr lang="en-GB"/>
          </a:p>
        </p:txBody>
      </p:sp>
    </p:spTree>
    <p:extLst>
      <p:ext uri="{BB962C8B-B14F-4D97-AF65-F5344CB8AC3E}">
        <p14:creationId xmlns:p14="http://schemas.microsoft.com/office/powerpoint/2010/main" val="177862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Intro</a:t>
            </a:r>
          </a:p>
          <a:p>
            <a:pPr marL="872055" indent="-872055">
              <a:buFont typeface="Arial" panose="020B0604020202020204" pitchFamily="34" charset="0"/>
              <a:buChar char="•"/>
            </a:pPr>
            <a:r>
              <a:rPr lang="en-GB" sz="6200" dirty="0"/>
              <a:t>We care about the environment and the communities we serve.</a:t>
            </a:r>
          </a:p>
          <a:p>
            <a:pPr marL="872055" indent="-872055">
              <a:buFont typeface="Arial" panose="020B0604020202020204" pitchFamily="34" charset="0"/>
              <a:buChar char="•"/>
            </a:pPr>
            <a:r>
              <a:rPr lang="en-GB" sz="6200" dirty="0"/>
              <a:t>We have an important role to play in delivering decarbonisation, and helping the UK achieve the 2050 net zero target.</a:t>
            </a:r>
          </a:p>
          <a:p>
            <a:pPr marL="872055" indent="-872055">
              <a:buFont typeface="Arial" panose="020B0604020202020204" pitchFamily="34" charset="0"/>
              <a:buChar char="•"/>
            </a:pPr>
            <a:r>
              <a:rPr lang="en-GB" sz="6200" dirty="0"/>
              <a:t>In terms of this chapter we address on reducing emissions and our impact on air quality, helping tackle climate change, caring for the natural environment and supporting the communities in which we work. </a:t>
            </a:r>
          </a:p>
          <a:p>
            <a:pPr marL="872055" indent="-872055">
              <a:buFont typeface="Arial" panose="020B0604020202020204" pitchFamily="34" charset="0"/>
              <a:buChar char="•"/>
            </a:pPr>
            <a:endParaRPr lang="en-GB" sz="6200" dirty="0"/>
          </a:p>
          <a:p>
            <a:r>
              <a:rPr lang="en-GB" sz="6200" u="sng" dirty="0"/>
              <a:t>Our proposals</a:t>
            </a:r>
          </a:p>
          <a:p>
            <a:endParaRPr lang="en-GB" sz="6200" dirty="0"/>
          </a:p>
          <a:p>
            <a:r>
              <a:rPr lang="en-GB" sz="6200" b="1" dirty="0"/>
              <a:t>Compressors</a:t>
            </a:r>
          </a:p>
          <a:p>
            <a:pPr marL="872055" indent="-872055" defTabSz="4650955">
              <a:buFont typeface="Arial" panose="020B0604020202020204" pitchFamily="34" charset="0"/>
              <a:buChar char="•"/>
              <a:defRPr/>
            </a:pPr>
            <a:r>
              <a:rPr lang="en-GB" sz="6200" dirty="0"/>
              <a:t>Deliver 2 new compressors in RIIO-2 and complete 5 more by 2030 to improve air quality and reduce NOx emissions</a:t>
            </a:r>
          </a:p>
          <a:p>
            <a:pPr marL="872055" indent="-872055" defTabSz="4650955">
              <a:buFont typeface="Arial" panose="020B0604020202020204" pitchFamily="34" charset="0"/>
              <a:buChar char="•"/>
              <a:defRPr/>
            </a:pPr>
            <a:r>
              <a:rPr lang="en-GB" sz="6200" dirty="0"/>
              <a:t>Programme delivers across T2 and T3 to meet the compliance date.  This is a combination of 500 hour derogations (from 2030), decommissioning and new build (where justified to meet customer need, note link to network capability work)</a:t>
            </a:r>
          </a:p>
          <a:p>
            <a:r>
              <a:rPr lang="en-GB" sz="6200" b="1"/>
              <a:t>Our </a:t>
            </a:r>
            <a:r>
              <a:rPr lang="en-GB" sz="6200" b="1" dirty="0"/>
              <a:t>climate commitment</a:t>
            </a:r>
          </a:p>
          <a:p>
            <a:pPr marL="872055" indent="-872055" defTabSz="4650955">
              <a:buFont typeface="Arial" panose="020B0604020202020204" pitchFamily="34" charset="0"/>
              <a:buChar char="•"/>
              <a:defRPr/>
            </a:pPr>
            <a:r>
              <a:rPr lang="en-GB" sz="6200" dirty="0"/>
              <a:t>Reduce the carbon footprint of our business</a:t>
            </a:r>
          </a:p>
          <a:p>
            <a:pPr marL="872055" indent="-872055">
              <a:buFont typeface="Arial" panose="020B0604020202020204" pitchFamily="34" charset="0"/>
              <a:buChar char="•"/>
            </a:pPr>
            <a:r>
              <a:rPr lang="en-GB" sz="6200" dirty="0"/>
              <a:t>Innovations around leak detection and reduction in methane emissions, installation of renewable technology for own use on operational sites </a:t>
            </a:r>
          </a:p>
          <a:p>
            <a:r>
              <a:rPr lang="en-GB" sz="6200" b="1" dirty="0"/>
              <a:t>Responsible asset use/caring for the natural environment</a:t>
            </a:r>
          </a:p>
          <a:p>
            <a:pPr marL="872055" indent="-872055" defTabSz="4650955">
              <a:buFont typeface="Arial" panose="020B0604020202020204" pitchFamily="34" charset="0"/>
              <a:buChar char="•"/>
              <a:defRPr/>
            </a:pPr>
            <a:r>
              <a:rPr lang="en-GB" sz="6200" dirty="0"/>
              <a:t>Take action at 77 redundant sites and assets, seeking to enhance the natural environment where possible</a:t>
            </a:r>
            <a:endParaRPr lang="en-GB" sz="6200" b="1" dirty="0"/>
          </a:p>
          <a:p>
            <a:r>
              <a:rPr lang="en-GB" sz="6200" b="1" dirty="0"/>
              <a:t>Supporting the communities we work in </a:t>
            </a:r>
          </a:p>
          <a:p>
            <a:pPr marL="872055" indent="-872055">
              <a:buFont typeface="Arial" panose="020B0604020202020204" pitchFamily="34" charset="0"/>
              <a:buChar char="•"/>
            </a:pPr>
            <a:r>
              <a:rPr lang="en-GB" sz="6200" dirty="0"/>
              <a:t>Continue to support the communities we work in, committing 0.3% of what we spend on major projects to supporting community initiatives</a:t>
            </a:r>
          </a:p>
          <a:p>
            <a:pPr marL="872055" indent="-872055">
              <a:buFont typeface="Arial" panose="020B0604020202020204" pitchFamily="34" charset="0"/>
              <a:buChar char="•"/>
            </a:pPr>
            <a:r>
              <a:rPr lang="en-GB" sz="6200" dirty="0"/>
              <a:t>Commit to supporting the living wage not just in our direct organisation but in the supply chain. Offering STEM educational support to every school along construction routes</a:t>
            </a:r>
          </a:p>
          <a:p>
            <a:pPr marL="872055" indent="-872055">
              <a:buFont typeface="Arial" panose="020B0604020202020204" pitchFamily="34" charset="0"/>
              <a:buChar char="•"/>
            </a:pPr>
            <a:r>
              <a:rPr lang="en-GB" sz="5500" dirty="0"/>
              <a:t>Aim to employ 15% from local community on major projects</a:t>
            </a:r>
          </a:p>
          <a:p>
            <a:pPr marL="872055" indent="-872055">
              <a:buFont typeface="Arial" panose="020B0604020202020204" pitchFamily="34" charset="0"/>
              <a:buChar char="•"/>
            </a:pPr>
            <a:endParaRPr lang="en-GB" sz="5500" dirty="0"/>
          </a:p>
          <a:p>
            <a:r>
              <a:rPr lang="en-GB" sz="5500" b="1" dirty="0"/>
              <a:t>Consumer Value</a:t>
            </a:r>
          </a:p>
          <a:p>
            <a:endParaRPr lang="en-GB" dirty="0"/>
          </a:p>
        </p:txBody>
      </p:sp>
      <p:sp>
        <p:nvSpPr>
          <p:cNvPr id="4" name="Slide Number Placeholder 3"/>
          <p:cNvSpPr>
            <a:spLocks noGrp="1"/>
          </p:cNvSpPr>
          <p:nvPr>
            <p:ph type="sldNum" sz="quarter" idx="5"/>
          </p:nvPr>
        </p:nvSpPr>
        <p:spPr/>
        <p:txBody>
          <a:bodyPr/>
          <a:lstStyle/>
          <a:p>
            <a:fld id="{9C185FA1-FF54-4C8C-89ED-98724C54E23F}" type="slidenum">
              <a:rPr lang="en-GB" smtClean="0"/>
              <a:pPr/>
              <a:t>13</a:t>
            </a:fld>
            <a:endParaRPr lang="en-GB"/>
          </a:p>
        </p:txBody>
      </p:sp>
    </p:spTree>
    <p:extLst>
      <p:ext uri="{BB962C8B-B14F-4D97-AF65-F5344CB8AC3E}">
        <p14:creationId xmlns:p14="http://schemas.microsoft.com/office/powerpoint/2010/main" val="28356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role in connecting / disconnecting different sources of gas supply and demand is fundamental to the level playing field of the competitive wholesale energy markets. It is also important for decarbonization, for example because of the role gas plays as a fuel for flexible electricity generation compensating for the intermittency of renewables.</a:t>
            </a:r>
          </a:p>
          <a:p>
            <a:endParaRPr lang="en-US"/>
          </a:p>
          <a:p>
            <a:r>
              <a:rPr lang="en-US"/>
              <a:t>We have detailed processes that we follow that have been agreed with customers </a:t>
            </a:r>
            <a:r>
              <a:rPr lang="en-US" strike="sngStrike"/>
              <a:t>and incorporated in the Uniform Network Code &amp; we report our performance formally to Ofgem and on our </a:t>
            </a:r>
            <a:r>
              <a:rPr lang="en-US" strike="noStrike"/>
              <a:t>website – so the rules we follow are well prescribed</a:t>
            </a:r>
            <a:r>
              <a:rPr lang="en-US"/>
              <a:t>. It follows that the underlying role and core costs of running the connection and capacity teams (£2.4m per year) is little changed between RIIO1 and RIIO2</a:t>
            </a:r>
          </a:p>
          <a:p>
            <a:endParaRPr lang="en-US"/>
          </a:p>
          <a:p>
            <a:r>
              <a:rPr lang="en-US"/>
              <a:t>So what are we proposing?</a:t>
            </a:r>
          </a:p>
          <a:p>
            <a:endParaRPr lang="en-US"/>
          </a:p>
          <a:p>
            <a:r>
              <a:rPr lang="en-US"/>
              <a:t>Well, the feedback we have had from customers and new potential </a:t>
            </a:r>
            <a:r>
              <a:rPr lang="en-US" err="1"/>
              <a:t>connectees</a:t>
            </a:r>
            <a:r>
              <a:rPr lang="en-US"/>
              <a:t> such as developers of smaller green gas projects is that it our traditional connection processes geared around large users can be difficult to follow, cost too much and take too long. So our focus for RIIO-2 is about being more responsive to customer needs and making it easier for new types of projects to connect to our system.</a:t>
            </a:r>
          </a:p>
          <a:p>
            <a:endParaRPr lang="en-US"/>
          </a:p>
          <a:p>
            <a:r>
              <a:rPr lang="en-US"/>
              <a:t>We have undertaken a flagship innovation project known as CLOCC which stands for customer low cost connections and we intend to embed a suite of changes from this into business as usual for RIIO-2. for example off-the-shelf standardized designs for simple connections and reduced upfront connection fees,  and acceptance of different specification gas </a:t>
            </a:r>
          </a:p>
          <a:p>
            <a:endParaRPr lang="en-US"/>
          </a:p>
          <a:p>
            <a:r>
              <a:rPr lang="en-US"/>
              <a:t>In tandem with this we will continue to invest in improved digital tools such as an online portal that enables customers (of all types both large and small) to self-serve and track the progress of connection applications and offers using 24/7 self service functionality. This is intended to cut down paperwork, reduce administration and save time</a:t>
            </a:r>
          </a:p>
          <a:p>
            <a:endParaRPr lang="en-US"/>
          </a:p>
          <a:p>
            <a:r>
              <a:rPr lang="en-US"/>
              <a:t>We also deal with applications for capacity on the network which could lead to physical reinforcement of the network to provide new incremental capacity. Where possible we will seek to accommodate capacity requests by substitution of unused capacity from one part of the network to another. It is inherently uncertain what future customer requirements may emerge so this area is covered by an uncertainty mechanism: we will only incur such costs dependent upon customer commitments – we’ve not built any anticipatory element of spend into our base RIIO-2 plan.</a:t>
            </a:r>
          </a:p>
          <a:p>
            <a:endParaRPr lang="en-US"/>
          </a:p>
          <a:p>
            <a:r>
              <a:rPr lang="en-US"/>
              <a:t>So in summary our plan ensures we continue to provide the facilitation role for the industry that enables diverse sources of domestic and international gas to access the GB gas market – which in turn underpins competitive gas prices for GB consumers.</a:t>
            </a:r>
          </a:p>
          <a:p>
            <a:endParaRPr lang="en-US"/>
          </a:p>
          <a:p>
            <a:endParaRPr lang="en-US"/>
          </a:p>
          <a:p>
            <a:endParaRPr lang="en-GB"/>
          </a:p>
        </p:txBody>
      </p:sp>
      <p:sp>
        <p:nvSpPr>
          <p:cNvPr id="4" name="Slide Number Placeholder 3"/>
          <p:cNvSpPr>
            <a:spLocks noGrp="1"/>
          </p:cNvSpPr>
          <p:nvPr>
            <p:ph type="sldNum" sz="quarter" idx="5"/>
          </p:nvPr>
        </p:nvSpPr>
        <p:spPr/>
        <p:txBody>
          <a:bodyPr/>
          <a:lstStyle/>
          <a:p>
            <a:fld id="{9C185FA1-FF54-4C8C-89ED-98724C54E23F}" type="slidenum">
              <a:rPr lang="en-GB" smtClean="0"/>
              <a:pPr/>
              <a:t>14</a:t>
            </a:fld>
            <a:endParaRPr lang="en-GB"/>
          </a:p>
        </p:txBody>
      </p:sp>
    </p:spTree>
    <p:extLst>
      <p:ext uri="{BB962C8B-B14F-4D97-AF65-F5344CB8AC3E}">
        <p14:creationId xmlns:p14="http://schemas.microsoft.com/office/powerpoint/2010/main" val="157362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185FA1-FF54-4C8C-89ED-98724C54E23F}" type="slidenum">
              <a:rPr lang="en-GB" smtClean="0"/>
              <a:pPr/>
              <a:t>15</a:t>
            </a:fld>
            <a:endParaRPr lang="en-GB"/>
          </a:p>
        </p:txBody>
      </p:sp>
    </p:spTree>
    <p:extLst>
      <p:ext uri="{BB962C8B-B14F-4D97-AF65-F5344CB8AC3E}">
        <p14:creationId xmlns:p14="http://schemas.microsoft.com/office/powerpoint/2010/main" val="290479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185FA1-FF54-4C8C-89ED-98724C54E23F}" type="slidenum">
              <a:rPr lang="en-GB" smtClean="0"/>
              <a:pPr/>
              <a:t>16</a:t>
            </a:fld>
            <a:endParaRPr lang="en-GB"/>
          </a:p>
        </p:txBody>
      </p:sp>
    </p:spTree>
    <p:extLst>
      <p:ext uri="{BB962C8B-B14F-4D97-AF65-F5344CB8AC3E}">
        <p14:creationId xmlns:p14="http://schemas.microsoft.com/office/powerpoint/2010/main" val="413612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John.</a:t>
            </a:r>
            <a:r>
              <a:rPr lang="en-GB" baseline="0"/>
              <a:t> So that concludes our rather rapid overview of our draft RIIO2 business plan. </a:t>
            </a:r>
            <a:endParaRPr lang="en-GB"/>
          </a:p>
          <a:p>
            <a:endParaRPr lang="en-GB"/>
          </a:p>
          <a:p>
            <a:r>
              <a:rPr lang="en-GB"/>
              <a:t>We are confident our draft</a:t>
            </a:r>
            <a:r>
              <a:rPr lang="en-GB" baseline="0"/>
              <a:t> plan is underpinned by solid foundations and thank you again for all your input to getting us to this positive place.  We want to continue the dialogue with you as we continue to iterate our plan towards the final version we submit to Ofgem in December this year.</a:t>
            </a:r>
          </a:p>
          <a:p>
            <a:endParaRPr lang="en-GB" baseline="0"/>
          </a:p>
          <a:p>
            <a:r>
              <a:rPr lang="en-GB" baseline="0"/>
              <a:t>During the summer we want to talk to you to make sure the plan delivers the network capability you need now and into the future. We also want to explore further our role in meeting the government’s commitment to net zero – the potential role and activities we should be undertaking to keep options open for the future pathway. We will carry out engagement with consumers, to see if our proposals hit the mark and provide more information to a range of customers and consumers so they can understand the potential implication of the plan on them. And we will continue to embrace the enhanced engagement process, acting on challenges from our independent SUG and the RIIO2 challenge group to drive improvements in our final plan. </a:t>
            </a:r>
          </a:p>
          <a:p>
            <a:endParaRPr lang="en-GB" baseline="0"/>
          </a:p>
          <a:p>
            <a:r>
              <a:rPr lang="en-GB" baseline="0"/>
              <a:t>We anticipate these things may impact on the plan content, including consumer and customer bills. We will keep you informed of our progress and continue to welcome your input and feedback throughout the coming months to ensure our plan delivers for you now and into the future. </a:t>
            </a:r>
          </a:p>
          <a:p>
            <a:endParaRPr lang="en-GB" baseline="0"/>
          </a:p>
          <a:p>
            <a:r>
              <a:rPr lang="en-GB" baseline="0"/>
              <a:t>We would now like to take the time for you to ask any questions.</a:t>
            </a:r>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17</a:t>
            </a:fld>
            <a:endParaRPr lang="en-GB"/>
          </a:p>
        </p:txBody>
      </p:sp>
    </p:spTree>
    <p:extLst>
      <p:ext uri="{BB962C8B-B14F-4D97-AF65-F5344CB8AC3E}">
        <p14:creationId xmlns:p14="http://schemas.microsoft.com/office/powerpoint/2010/main" val="102173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Phil</a:t>
            </a:r>
          </a:p>
          <a:p>
            <a:r>
              <a:rPr lang="en-GB" baseline="0"/>
              <a:t>We would now like to take the time for you to ask any questions</a:t>
            </a:r>
            <a:endParaRPr lang="en-GB"/>
          </a:p>
          <a:p>
            <a:endParaRPr lang="en-GB"/>
          </a:p>
          <a:p>
            <a:endParaRPr lang="en-GB"/>
          </a:p>
          <a:p>
            <a:r>
              <a:rPr lang="en-GB"/>
              <a:t>Question to get started:</a:t>
            </a:r>
          </a:p>
          <a:p>
            <a:r>
              <a:rPr lang="en-GB">
                <a:latin typeface="Arial"/>
                <a:cs typeface="Arial"/>
              </a:rPr>
              <a:t>1. You talk</a:t>
            </a:r>
            <a:r>
              <a:rPr lang="en-GB" baseline="0">
                <a:latin typeface="Arial"/>
                <a:cs typeface="Arial"/>
              </a:rPr>
              <a:t> about the recent Net Zero commitment, what do you see are you role in this and how does your plan reflect it?</a:t>
            </a:r>
          </a:p>
          <a:p>
            <a:r>
              <a:rPr lang="en-GB" baseline="0" err="1">
                <a:latin typeface="Arial"/>
                <a:cs typeface="Arial"/>
              </a:rPr>
              <a:t>Respondee</a:t>
            </a:r>
            <a:r>
              <a:rPr lang="en-GB" baseline="0">
                <a:latin typeface="Arial"/>
                <a:cs typeface="Arial"/>
              </a:rPr>
              <a:t> </a:t>
            </a:r>
            <a:r>
              <a:rPr lang="en-GB">
                <a:latin typeface="Arial"/>
                <a:cs typeface="Arial"/>
              </a:rPr>
              <a:t>–</a:t>
            </a:r>
            <a:r>
              <a:rPr lang="en-GB" baseline="0">
                <a:latin typeface="Arial"/>
                <a:cs typeface="Arial"/>
              </a:rPr>
              <a:t> Adelle</a:t>
            </a:r>
            <a:endParaRPr lang="en-GB">
              <a:latin typeface="Arial"/>
              <a:cs typeface="Arial"/>
            </a:endParaRPr>
          </a:p>
          <a:p>
            <a:endParaRPr lang="en-GB">
              <a:cs typeface="Arial"/>
            </a:endParaRPr>
          </a:p>
          <a:p>
            <a:r>
              <a:rPr lang="en-GB">
                <a:latin typeface="Arial"/>
                <a:cs typeface="Arial"/>
              </a:rPr>
              <a:t>2. How is your plan impacted by the new FES 19 which has just be published?</a:t>
            </a:r>
            <a:endParaRPr lang="en-GB">
              <a:cs typeface="Arial"/>
            </a:endParaRPr>
          </a:p>
          <a:p>
            <a:r>
              <a:rPr lang="en-GB" err="1">
                <a:latin typeface="Arial"/>
                <a:cs typeface="Arial"/>
              </a:rPr>
              <a:t>Repsondee</a:t>
            </a:r>
            <a:r>
              <a:rPr lang="en-GB">
                <a:latin typeface="Arial"/>
                <a:cs typeface="Arial"/>
              </a:rPr>
              <a:t> - Alex</a:t>
            </a:r>
            <a:endParaRPr lang="en-GB">
              <a:cs typeface="Arial"/>
            </a:endParaRPr>
          </a:p>
          <a:p>
            <a:endParaRPr lang="en-GB"/>
          </a:p>
          <a:p>
            <a:r>
              <a:rPr lang="en-GB"/>
              <a:t>Phil CLOSE:</a:t>
            </a:r>
          </a:p>
          <a:p>
            <a:r>
              <a:rPr lang="en-GB"/>
              <a:t>thank you for taking the time to join us today. Please do</a:t>
            </a:r>
            <a:r>
              <a:rPr lang="en-GB" baseline="0"/>
              <a:t> get in touch if you would like to discuss anything further with us or have any feedback you would like to make. We will be dropping round a short survey after today’s webinar, which we would be very grateful if you could complete to let us know what you think. </a:t>
            </a:r>
            <a:endParaRPr lang="en-GB"/>
          </a:p>
        </p:txBody>
      </p:sp>
      <p:sp>
        <p:nvSpPr>
          <p:cNvPr id="4" name="Slide Number Placeholder 3"/>
          <p:cNvSpPr>
            <a:spLocks noGrp="1"/>
          </p:cNvSpPr>
          <p:nvPr>
            <p:ph type="sldNum" sz="quarter" idx="10"/>
          </p:nvPr>
        </p:nvSpPr>
        <p:spPr/>
        <p:txBody>
          <a:bodyPr/>
          <a:lstStyle/>
          <a:p>
            <a:fld id="{9C185FA1-FF54-4C8C-89ED-98724C54E23F}" type="slidenum">
              <a:rPr lang="en-GB" smtClean="0"/>
              <a:pPr/>
              <a:t>18</a:t>
            </a:fld>
            <a:endParaRPr lang="en-GB"/>
          </a:p>
        </p:txBody>
      </p:sp>
    </p:spTree>
    <p:extLst>
      <p:ext uri="{BB962C8B-B14F-4D97-AF65-F5344CB8AC3E}">
        <p14:creationId xmlns:p14="http://schemas.microsoft.com/office/powerpoint/2010/main" val="208068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53422" indent="-1453422">
              <a:buFontTx/>
              <a:buChar char="-"/>
            </a:pPr>
            <a:r>
              <a:rPr lang="en-GB"/>
              <a:t>Thank you for joining us today. I am Phil Sheppard, Director of Gas Transmission for NGG. We will spend the next hour talking through and answering any questions you might have on our draft RIIO2 business plan</a:t>
            </a:r>
          </a:p>
          <a:p>
            <a:pPr marL="1453422" indent="-1453422">
              <a:buFontTx/>
              <a:buChar char="-"/>
            </a:pPr>
            <a:r>
              <a:rPr lang="en-GB"/>
              <a:t>We’ve done our biggest ever listening exercise and are pleased to be able to share the result of that with you today in the form of our draft business plan</a:t>
            </a:r>
          </a:p>
          <a:p>
            <a:pPr marL="1453422" indent="-1453422">
              <a:buFontTx/>
              <a:buChar char="-"/>
            </a:pPr>
            <a:r>
              <a:rPr lang="en-GB"/>
              <a:t>I</a:t>
            </a:r>
            <a:r>
              <a:rPr lang="en-GB" baseline="0"/>
              <a:t> w</a:t>
            </a:r>
            <a:r>
              <a:rPr lang="en-GB"/>
              <a:t>ant to start by saying thanks so much for working with us to build this plan. It’s so important it meets your needs and its only through your engagement with us that we can be confident of this</a:t>
            </a:r>
          </a:p>
          <a:p>
            <a:pPr marL="1453422" indent="-1453422">
              <a:buFontTx/>
              <a:buChar char="-"/>
            </a:pPr>
            <a:r>
              <a:rPr lang="en-GB"/>
              <a:t>We are still listening. I will tell you more at the end of how you can continue</a:t>
            </a:r>
            <a:r>
              <a:rPr lang="en-GB" baseline="0"/>
              <a:t> to </a:t>
            </a:r>
            <a:r>
              <a:rPr lang="en-GB"/>
              <a:t>get involved over the coming weeks, but the first step is joining us today</a:t>
            </a:r>
          </a:p>
          <a:p>
            <a:pPr marL="1453422" indent="-1453422">
              <a:buFontTx/>
              <a:buChar char="-"/>
            </a:pPr>
            <a:r>
              <a:rPr lang="en-GB"/>
              <a:t>A few of the team are going to join me today in presenting to you the content of our draft business plan, but I’ve got the whole team with me to answer any questions you might have. So please as we go along send anything that comes to mind through and we will endeavour to respond them during our Q&amp;A session at the end.</a:t>
            </a:r>
          </a:p>
          <a:p>
            <a:pPr marL="1453422" indent="-1453422">
              <a:buFontTx/>
              <a:buChar char="-"/>
            </a:pPr>
            <a:r>
              <a:rPr lang="en-GB"/>
              <a:t>I will now handover</a:t>
            </a:r>
            <a:r>
              <a:rPr lang="en-GB" baseline="0"/>
              <a:t> to Carole who is going to start by talking you through how we have built our plan and the key things contained within it. </a:t>
            </a:r>
            <a:endParaRPr lang="en-US"/>
          </a:p>
          <a:p>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4</a:t>
            </a:fld>
            <a:endParaRPr lang="en-GB"/>
          </a:p>
        </p:txBody>
      </p:sp>
    </p:spTree>
    <p:extLst>
      <p:ext uri="{BB962C8B-B14F-4D97-AF65-F5344CB8AC3E}">
        <p14:creationId xmlns:p14="http://schemas.microsoft.com/office/powerpoint/2010/main" val="209579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200"/>
              <a:t>Thanks Phil.</a:t>
            </a:r>
          </a:p>
          <a:p>
            <a:endParaRPr lang="en-GB" sz="8200"/>
          </a:p>
          <a:p>
            <a:r>
              <a:rPr lang="en-GB" sz="8200"/>
              <a:t>We wanted to start the overview of our business plan today by covering the key components used to build our plan that give us confidence it is built on solid foundations.</a:t>
            </a:r>
          </a:p>
          <a:p>
            <a:endParaRPr lang="en-GB" sz="8200"/>
          </a:p>
          <a:p>
            <a:pPr defTabSz="9207496">
              <a:defRPr/>
            </a:pPr>
            <a:r>
              <a:rPr lang="en-GB" sz="8200"/>
              <a:t>We know you, our customers, stakeholders and consumers, have high expectations of us, and have listened to you in detail to understand and build a plan then delivers what is important to you. In a time of significant uncertainty over the future energy landscape it is vital that we work together to make sure our business plan meets your needs today and into the future.</a:t>
            </a:r>
          </a:p>
          <a:p>
            <a:pPr defTabSz="9207496">
              <a:defRPr/>
            </a:pPr>
            <a:endParaRPr lang="en-GB" sz="8200"/>
          </a:p>
          <a:p>
            <a:pPr defTabSz="9207496">
              <a:defRPr/>
            </a:pPr>
            <a:r>
              <a:rPr lang="en-GB" sz="8200"/>
              <a:t>We have carried out our most extensive engagement exercise ever. We have engaged with more than 500 individuals, more than 3000 domestic consumers and more than 1000 major energy users.</a:t>
            </a:r>
          </a:p>
          <a:p>
            <a:pPr defTabSz="9207496">
              <a:defRPr/>
            </a:pPr>
            <a:endParaRPr lang="en-GB" sz="8200"/>
          </a:p>
          <a:p>
            <a:pPr defTabSz="9207496">
              <a:defRPr/>
            </a:pPr>
            <a:r>
              <a:rPr lang="en-GB" sz="8200"/>
              <a:t>We began by establishing what are the priorities for both consumers and stakeholders, in order to use these as the foundation for building our plan. Through this we have identified 8 stakeholder priorities on which our plan is built – and these 8 priorities form the structure of our business plan itself. We worked with you to develop options and identify preferred solutions across key topics. Then in February this year we launched our holistic playback consultation, in order to bring together our emerging plan for each priority into one place and give you the opportunity to comment on how we have reflected your input to date. Finally we have now published our first draft plan, to allow you to continue to work with us to shape the final iteration we will submit to Ofgem in December.</a:t>
            </a:r>
          </a:p>
          <a:p>
            <a:pPr defTabSz="9207496">
              <a:defRPr/>
            </a:pPr>
            <a:endParaRPr lang="en-GB" sz="8200"/>
          </a:p>
          <a:p>
            <a:r>
              <a:rPr lang="en-GB" sz="5700"/>
              <a:t>In addition to our direct engagement, we have embraced the opportunity to improve our business plan through the new enhanced engagement arrangements. In the 12 months since our independent Stakeholder User Group was established to challenge our RIIO2 plan we have received extensive challenge to our activities and our proposals. We have also have maximised the opportunities for dialogue with the Ofgem independently chaired RIIO2 Challenge Group. </a:t>
            </a:r>
          </a:p>
          <a:p>
            <a:endParaRPr lang="en-GB" sz="5700"/>
          </a:p>
          <a:p>
            <a:r>
              <a:rPr lang="en-GB" sz="5700"/>
              <a:t>We believe this has brought many of the improvements to the business plan we present to you today. From how we frame our asset health strategy; to how we articulate our RIIO1 performance and apply this to our RIIO2 proposals, through our innovation proposals. And finally how we have undertaken our programme of direct engagement with you our stakeholders; and our step change in our ambition for our direct end consumer engagement.</a:t>
            </a:r>
          </a:p>
          <a:p>
            <a:endParaRPr lang="en-GB" sz="8500"/>
          </a:p>
          <a:p>
            <a:r>
              <a:rPr lang="en-GB" sz="8500"/>
              <a:t>Through our work we have built confidence in the robustness of our proposals. Using techniques such as external benchmarking, justification reports and Cost benefit analysis. We have  built in efficiencies and benefits from innovation realised in RIIO1. </a:t>
            </a:r>
            <a:r>
              <a:rPr lang="en-GB" sz="8500">
                <a:cs typeface="Arial"/>
              </a:rPr>
              <a:t>We have modelled key financial assumptions. We have developed a 10 year plan to test the deliverability of our plan across RIIO2 and RIIO3, and have aligned the plan with business strategies and internal policies.  </a:t>
            </a:r>
          </a:p>
          <a:p>
            <a:endParaRPr lang="en-GB" sz="8500">
              <a:cs typeface="Arial"/>
            </a:endParaRPr>
          </a:p>
          <a:p>
            <a:r>
              <a:rPr lang="en-GB" sz="8500"/>
              <a:t>We’ve used our existing processes to come up with a business plan that meets the needs of our stakeholders now &amp; puts us on the right footing for RIIO3 and beyond. We are mindful that we must get the right balance between network reliability and the cost to consumers today and into the future. The decisions we make today have lasting impact on cost, risk and the level of network capability we offer to stakeholders. We have linked our plan to the network capability our stakeholders need and will continue to work with you to ensure the trade-offs are understood.  </a:t>
            </a:r>
            <a:endParaRPr lang="en-US" sz="8500"/>
          </a:p>
          <a:p>
            <a:pPr defTabSz="9207496">
              <a:defRPr/>
            </a:pPr>
            <a:endParaRPr lang="en-GB" sz="8200"/>
          </a:p>
          <a:p>
            <a:pPr defTabSz="9207496">
              <a:defRPr/>
            </a:pPr>
            <a:endParaRPr lang="en-GB" sz="8200"/>
          </a:p>
          <a:p>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5</a:t>
            </a:fld>
            <a:endParaRPr lang="en-GB"/>
          </a:p>
        </p:txBody>
      </p:sp>
    </p:spTree>
    <p:extLst>
      <p:ext uri="{BB962C8B-B14F-4D97-AF65-F5344CB8AC3E}">
        <p14:creationId xmlns:p14="http://schemas.microsoft.com/office/powerpoint/2010/main" val="87341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4024">
              <a:defRPr/>
            </a:pPr>
            <a:r>
              <a:rPr lang="en-GB" sz="2500"/>
              <a:t>The plan we present to you today is necessary, ambitious and innovative, shaped by what is important to our stakeholders</a:t>
            </a:r>
          </a:p>
          <a:p>
            <a:endParaRPr lang="en-GB" sz="2500"/>
          </a:p>
          <a:p>
            <a:r>
              <a:rPr lang="en-GB" sz="2500"/>
              <a:t>This draft plan covers a period of significant uncertainty. The gas supply and demand landscape in RIIO2 and beyond is uncertain. It will be impacted by key policy decisions on the future of heat as well as broader decarbonisation. Against this backdrop our plan will continue to deliver the safety, reliability and resilience needed by current and future consumers.  It will keep options open for the pathway to move to net zero by 2050. </a:t>
            </a:r>
          </a:p>
          <a:p>
            <a:endParaRPr lang="en-GB" sz="2500"/>
          </a:p>
          <a:p>
            <a:r>
              <a:rPr lang="en-GB" sz="2500"/>
              <a:t>Within the changing energy landscape we are managing an ageing network with many assets at the end of their design life, resulting in more condition related issues. Our draft plan will deliver the network capability our stakeholders need. We will make important decisions on replacing, maintaining or decommissioning our assets, whilst recognising where we need to defer decisions on account of the uncertainty.  </a:t>
            </a:r>
          </a:p>
          <a:p>
            <a:endParaRPr lang="en-GB" sz="2500"/>
          </a:p>
          <a:p>
            <a:r>
              <a:rPr lang="en-GB" sz="2500"/>
              <a:t>We will pursue our zero harm goal by maintaining our world class safety performance, as well as increasing our resilience to a range of external threats to cyber and physical security. </a:t>
            </a:r>
          </a:p>
          <a:p>
            <a:endParaRPr lang="en-GB" sz="2500"/>
          </a:p>
          <a:p>
            <a:r>
              <a:rPr lang="en-GB" sz="2500"/>
              <a:t>We will reduce our impact on the environment.  Focusing on delivering a programme to reduce the emissions from our compressor fleet, as well as emissions from our other assets and activities and making clear sustainability commitments. We will enable the decarbonisation of the whole energy system by playing a leading role in the whole energy and decarbonisation debate. And we will lead innovation to drive the solutions for decarbonisation for the industry.</a:t>
            </a:r>
          </a:p>
          <a:p>
            <a:endParaRPr lang="en-GB" sz="2500"/>
          </a:p>
          <a:p>
            <a:r>
              <a:rPr lang="en-GB" sz="2500"/>
              <a:t>And we will strive to meet the needs of consumers and network users by being more responsive to the needs of connection customers, improving the overall satisfaction of our customers. Underpinning all our activities is a strong focus on efficiency, striving to keep the impact on consumer bills low and working with our customers to keep energy affordable.</a:t>
            </a:r>
          </a:p>
          <a:p>
            <a:endParaRPr lang="en-GB"/>
          </a:p>
          <a:p>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6</a:t>
            </a:fld>
            <a:endParaRPr lang="en-GB"/>
          </a:p>
        </p:txBody>
      </p:sp>
    </p:spTree>
    <p:extLst>
      <p:ext uri="{BB962C8B-B14F-4D97-AF65-F5344CB8AC3E}">
        <p14:creationId xmlns:p14="http://schemas.microsoft.com/office/powerpoint/2010/main" val="158845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200"/>
              <a:t>So what does our plan look like in numbers?</a:t>
            </a:r>
          </a:p>
          <a:p>
            <a:endParaRPr lang="en-GB" sz="6200"/>
          </a:p>
          <a:p>
            <a:r>
              <a:rPr lang="en-GB" sz="6200"/>
              <a:t>You see here our RIIO2 expenditure broken down by our 8 stakeholder priorities. Through the remainder of this webinar we will cover each of the individual stakeholder priorities presented here – what we commit to deliver in them, the value this brings and the associated cost. Our overall </a:t>
            </a:r>
            <a:r>
              <a:rPr lang="en-GB" sz="6200" err="1"/>
              <a:t>totex</a:t>
            </a:r>
            <a:r>
              <a:rPr lang="en-GB" sz="6200"/>
              <a:t> for RIIO2 is approximately £3b. </a:t>
            </a:r>
          </a:p>
          <a:p>
            <a:endParaRPr lang="en-GB" sz="6200"/>
          </a:p>
          <a:p>
            <a:r>
              <a:rPr lang="en-GB" sz="6200"/>
              <a:t>The key drivers of change from the RIIO1 to RIOI2 period are:</a:t>
            </a:r>
          </a:p>
          <a:p>
            <a:pPr marL="886882" indent="-886882">
              <a:buFontTx/>
              <a:buChar char="-"/>
            </a:pPr>
            <a:r>
              <a:rPr lang="en-GB" sz="6200"/>
              <a:t>That we are managing an ageing network with many assets at the end of their design life, resulting in us observing more condition related issues. For RIIO2 this means an increase in expenditure to maintain the health of our assets, to deliver the same level of reliability alongside more fundamental interventions</a:t>
            </a:r>
          </a:p>
          <a:p>
            <a:pPr marL="886882" indent="-886882">
              <a:buFontTx/>
              <a:buChar char="-"/>
            </a:pPr>
            <a:r>
              <a:rPr lang="en-GB" sz="6200"/>
              <a:t>An increase in expenditure to deliver emissions legislation compliance from our compressor fleet, both within RIIO2 and to maintain the trajectory into RIIO3</a:t>
            </a:r>
          </a:p>
          <a:p>
            <a:pPr marL="886882" indent="-886882">
              <a:buFontTx/>
              <a:buChar char="-"/>
            </a:pPr>
            <a:r>
              <a:rPr lang="en-GB" sz="6200"/>
              <a:t>And an increase in expenditure to </a:t>
            </a:r>
            <a:r>
              <a:rPr lang="en-GB" sz="6300" kern="0">
                <a:solidFill>
                  <a:schemeClr val="accent1"/>
                </a:solidFill>
              </a:rPr>
              <a:t>protecting the transmission system from cyber security threats in line with new legislation</a:t>
            </a:r>
          </a:p>
          <a:p>
            <a:r>
              <a:rPr lang="en-GB" sz="6300"/>
              <a:t>We will cover more of this as we continue with our walkthrough. </a:t>
            </a:r>
          </a:p>
          <a:p>
            <a:endParaRPr lang="en-GB" sz="6300"/>
          </a:p>
          <a:p>
            <a:r>
              <a:rPr lang="en-GB" sz="6300"/>
              <a:t>Across our activities we have challenged ourselves to maximise our efficiency. We have built </a:t>
            </a:r>
            <a:r>
              <a:rPr lang="en-US" sz="1900"/>
              <a:t>in future benefits from our stretching UK efficiency </a:t>
            </a:r>
            <a:r>
              <a:rPr lang="en-US" sz="1900" err="1"/>
              <a:t>programme</a:t>
            </a:r>
            <a:r>
              <a:rPr lang="en-US" sz="1900"/>
              <a:t>, saving £150m over the full RIIO2 period; we have made an ambitious commitment to further reduce our operating costs by £22m. We have committed</a:t>
            </a:r>
            <a:r>
              <a:rPr lang="en-GB" sz="1900"/>
              <a:t> to a 4% efficiency on our total capex in RIIO2, saving £80m. And we will continue to benchmark, market test and use native competition throughout RIIO2.</a:t>
            </a:r>
          </a:p>
          <a:p>
            <a:endParaRPr lang="en-GB" sz="6300"/>
          </a:p>
          <a:p>
            <a:r>
              <a:rPr lang="en-GB" sz="6300"/>
              <a:t>The impact of our plan on the domestic end consumer bill will remain at or below £10 per year, before inflation. We achieve this through embedding  the efficiencies I have just mentioned, as well as accepting a lower rate of return from day 1 of the next price control period</a:t>
            </a:r>
            <a:r>
              <a:rPr lang="en-US" sz="6300"/>
              <a:t>. We will be undertaking a </a:t>
            </a:r>
            <a:r>
              <a:rPr lang="en-US" sz="6300" err="1"/>
              <a:t>programme</a:t>
            </a:r>
            <a:r>
              <a:rPr lang="en-US" sz="6300"/>
              <a:t> of acceptability testing directly with domestic consumers based on this first draft iteration of our plan to test if our proposals hit the mark,  and we will work with our customers and major consumers so they can understand the potential implications of the plan on them. In addition we will be consulting further to understand how we manage the risk to future consumers, considering the life over which assets should be depreciated.</a:t>
            </a:r>
          </a:p>
          <a:p>
            <a:endParaRPr lang="en-GB" sz="6300"/>
          </a:p>
          <a:p>
            <a:r>
              <a:rPr lang="en-GB" sz="6300"/>
              <a:t>I am now going to handover to John Perkins who will start by explaining how our draft plan is built around understanding the network capability you need. </a:t>
            </a:r>
          </a:p>
          <a:p>
            <a:endParaRPr lang="en-GB" sz="6300" kern="0">
              <a:solidFill>
                <a:schemeClr val="accent1"/>
              </a:solidFill>
            </a:endParaRPr>
          </a:p>
        </p:txBody>
      </p:sp>
      <p:sp>
        <p:nvSpPr>
          <p:cNvPr id="4" name="Slide Number Placeholder 3"/>
          <p:cNvSpPr>
            <a:spLocks noGrp="1"/>
          </p:cNvSpPr>
          <p:nvPr>
            <p:ph type="sldNum" sz="quarter" idx="10"/>
          </p:nvPr>
        </p:nvSpPr>
        <p:spPr/>
        <p:txBody>
          <a:bodyPr/>
          <a:lstStyle/>
          <a:p>
            <a:fld id="{9C185FA1-FF54-4C8C-89ED-98724C54E23F}" type="slidenum">
              <a:rPr lang="en-GB" smtClean="0"/>
              <a:pPr/>
              <a:t>7</a:t>
            </a:fld>
            <a:endParaRPr lang="en-GB"/>
          </a:p>
        </p:txBody>
      </p:sp>
    </p:spTree>
    <p:extLst>
      <p:ext uri="{BB962C8B-B14F-4D97-AF65-F5344CB8AC3E}">
        <p14:creationId xmlns:p14="http://schemas.microsoft.com/office/powerpoint/2010/main" val="178304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foundational</a:t>
            </a:r>
            <a:r>
              <a:rPr lang="en-GB" baseline="0"/>
              <a:t> element to our draft business plan has been an assessment of the capability of the network, how that compares with stakeholder needs and how our business plan will continue to meet those needs now and into the future. </a:t>
            </a:r>
          </a:p>
          <a:p>
            <a:endParaRPr lang="en-GB" baseline="0"/>
          </a:p>
          <a:p>
            <a:r>
              <a:rPr lang="en-GB" baseline="0"/>
              <a:t>It’s important to recognise that the capability of the network changes with different combinations of supply, demand and asset availability. Our existing processes and tools take these combinations into account.</a:t>
            </a:r>
          </a:p>
          <a:p>
            <a:endParaRPr lang="en-GB" baseline="0"/>
          </a:p>
          <a:p>
            <a:r>
              <a:rPr lang="en-GB" baseline="0"/>
              <a:t>For our RIIO-2 business plan, we’re bringing these tools together in a new way to prompt conversations with our stakeholders about what the capability of the network should be during RIIO-2 and beyond. We’ve created a new visualisation to help us explain this clearly.</a:t>
            </a:r>
          </a:p>
          <a:p>
            <a:endParaRPr lang="en-GB" baseline="0"/>
          </a:p>
          <a:p>
            <a:r>
              <a:rPr lang="en-GB" baseline="0"/>
              <a:t>The new metrics allow us to compare the capability of the intact network with the range of supply and demand combination in each of the four Future Energy Scenarios. It provides a framework by which we can see where future changes to stakeholder needs could lead to changes in the level of capability required, and therefore we can show how decisions we’re proposing to make in the July business plan will meet these potential future needs.</a:t>
            </a:r>
          </a:p>
          <a:p>
            <a:endParaRPr lang="en-GB" baseline="0"/>
          </a:p>
          <a:p>
            <a:r>
              <a:rPr lang="en-GB" baseline="0"/>
              <a:t>This capability assessment has, and will continue to inform all areas of our business plan.</a:t>
            </a:r>
          </a:p>
          <a:p>
            <a:endParaRPr lang="en-GB" baseline="0"/>
          </a:p>
          <a:p>
            <a:r>
              <a:rPr lang="en-GB" baseline="0"/>
              <a:t>The assets required to deliver customer capability needs drive our overall asset health, cyber and environmental proposals. The risks that we manage with this network, and the investment decisions needed for the future will inform our constraint management incentives proposals.</a:t>
            </a:r>
          </a:p>
          <a:p>
            <a:endParaRPr lang="en-GB" strike="sngStrike" baseline="0"/>
          </a:p>
          <a:p>
            <a:endParaRPr lang="en-US"/>
          </a:p>
        </p:txBody>
      </p:sp>
      <p:sp>
        <p:nvSpPr>
          <p:cNvPr id="4" name="Slide Number Placeholder 3"/>
          <p:cNvSpPr>
            <a:spLocks noGrp="1"/>
          </p:cNvSpPr>
          <p:nvPr>
            <p:ph type="sldNum" sz="quarter" idx="10"/>
          </p:nvPr>
        </p:nvSpPr>
        <p:spPr/>
        <p:txBody>
          <a:bodyPr/>
          <a:lstStyle/>
          <a:p>
            <a:fld id="{9C185FA1-FF54-4C8C-89ED-98724C54E23F}" type="slidenum">
              <a:rPr lang="en-GB" smtClean="0"/>
              <a:pPr/>
              <a:t>8</a:t>
            </a:fld>
            <a:endParaRPr lang="en-GB"/>
          </a:p>
        </p:txBody>
      </p:sp>
    </p:spTree>
    <p:extLst>
      <p:ext uri="{BB962C8B-B14F-4D97-AF65-F5344CB8AC3E}">
        <p14:creationId xmlns:p14="http://schemas.microsoft.com/office/powerpoint/2010/main" val="90707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first priority we want to talk to you about today is “I want the gas system to be safe”. At National Grid, safety is paramount. We continue to pursue our goal of zero harm to the public, our employees, and other people who work on or around our assets from the safety risks associated with our activities. Stakeholders have consistently said safety is a top priority and that they appreciate the crucial role of the gas transmission system and the </a:t>
            </a:r>
            <a:r>
              <a:rPr lang="en-GB">
                <a:latin typeface="Arial"/>
                <a:cs typeface="Arial"/>
              </a:rPr>
              <a:t>safety risks associated with our operational activities and assets. </a:t>
            </a:r>
            <a:r>
              <a:rPr lang="en-US">
                <a:latin typeface="Arial"/>
                <a:cs typeface="Arial"/>
              </a:rPr>
              <a:t> </a:t>
            </a:r>
            <a:r>
              <a:rPr lang="en-GB">
                <a:latin typeface="Arial"/>
                <a:cs typeface="Arial"/>
              </a:rPr>
              <a:t> </a:t>
            </a:r>
            <a:endParaRPr lang="en-US"/>
          </a:p>
          <a:p>
            <a:r>
              <a:rPr lang="en-US">
                <a:latin typeface="Arial"/>
                <a:cs typeface="Arial"/>
              </a:rPr>
              <a:t>  </a:t>
            </a:r>
            <a:endParaRPr lang="en-GB"/>
          </a:p>
          <a:p>
            <a:r>
              <a:rPr lang="en-US">
                <a:latin typeface="Arial"/>
                <a:cs typeface="Arial"/>
              </a:rPr>
              <a:t>We have obligations to comply with relevant health and safety legislation and we are also committed to drive efficiencies in the activities we undertake and also seek innovative ways to continually improve our safety performance. </a:t>
            </a:r>
            <a:r>
              <a:rPr lang="en-GB">
                <a:latin typeface="Arial"/>
                <a:cs typeface="Arial"/>
              </a:rPr>
              <a:t> We will invest to protect against accidental threats to our assets for example through regular visual checks of our pipelines through helicopter patrols. </a:t>
            </a:r>
            <a:endParaRPr lang="en-GB">
              <a:cs typeface="Arial"/>
            </a:endParaRPr>
          </a:p>
          <a:p>
            <a:r>
              <a:rPr lang="en-US">
                <a:latin typeface="Arial"/>
                <a:cs typeface="Arial"/>
              </a:rPr>
              <a:t>  </a:t>
            </a:r>
            <a:endParaRPr lang="en-GB"/>
          </a:p>
          <a:p>
            <a:r>
              <a:rPr lang="en-GB">
                <a:latin typeface="Arial"/>
                <a:cs typeface="Arial"/>
              </a:rPr>
              <a:t>We will ensure we have 24/7 emergency response processes and training in place to respond to incidents and will carry out our Network Emergency Coordinator responsibilities.</a:t>
            </a:r>
            <a:r>
              <a:rPr lang="en-US">
                <a:latin typeface="Arial"/>
                <a:cs typeface="Arial"/>
              </a:rPr>
              <a:t> </a:t>
            </a:r>
            <a:endParaRPr lang="en-GB">
              <a:cs typeface="Arial"/>
            </a:endParaRPr>
          </a:p>
          <a:p>
            <a:r>
              <a:rPr lang="en-GB">
                <a:latin typeface="Arial"/>
                <a:cs typeface="Arial"/>
              </a:rPr>
              <a:t>  </a:t>
            </a:r>
            <a:endParaRPr lang="en-GB">
              <a:cs typeface="Arial"/>
            </a:endParaRPr>
          </a:p>
          <a:p>
            <a:r>
              <a:rPr lang="en-GB">
                <a:latin typeface="Arial"/>
                <a:cs typeface="Arial"/>
              </a:rPr>
              <a:t>We will invest in our people, developing the skills and behaviours required to support and improve safety in everything we do. We also recognise that effectively managing for health and safety is not just about having a safety management system. The success of this system still hinges on the attitudes and behaviours of people in the organisation (the ‘safety culture’). To further improve our safety performance, we are aiming for a ‘pro-active’ safety culture. </a:t>
            </a:r>
            <a:endParaRPr lang="en-GB">
              <a:cs typeface="Arial"/>
            </a:endParaRPr>
          </a:p>
          <a:p>
            <a:r>
              <a:rPr lang="en-GB">
                <a:latin typeface="Arial"/>
                <a:cs typeface="Arial"/>
              </a:rPr>
              <a:t>  </a:t>
            </a:r>
            <a:endParaRPr lang="en-GB">
              <a:cs typeface="Arial"/>
            </a:endParaRPr>
          </a:p>
          <a:p>
            <a:r>
              <a:rPr lang="en-GB">
                <a:latin typeface="Arial"/>
                <a:cs typeface="Arial"/>
              </a:rPr>
              <a:t>The costs associated with these activities are £70m for the RIIO-2 5 year period which is a similar level to RIIO-1. Our focus on safety cuts across all of our activities and</a:t>
            </a:r>
            <a:r>
              <a:rPr lang="en-GB" baseline="0">
                <a:latin typeface="Arial"/>
                <a:cs typeface="Arial"/>
              </a:rPr>
              <a:t> as such t</a:t>
            </a:r>
            <a:r>
              <a:rPr lang="en-GB">
                <a:latin typeface="Arial"/>
                <a:cs typeface="Arial"/>
              </a:rPr>
              <a:t>here are </a:t>
            </a:r>
            <a:r>
              <a:rPr lang="en-GB" baseline="0">
                <a:latin typeface="Arial"/>
                <a:cs typeface="Arial"/>
              </a:rPr>
              <a:t>activities </a:t>
            </a:r>
            <a:r>
              <a:rPr lang="en-GB">
                <a:latin typeface="Arial"/>
                <a:cs typeface="Arial"/>
              </a:rPr>
              <a:t>which result in safety benefits in</a:t>
            </a:r>
            <a:r>
              <a:rPr lang="en-GB" baseline="0">
                <a:latin typeface="Arial"/>
                <a:cs typeface="Arial"/>
              </a:rPr>
              <a:t> other priorities for example asset health and cyber resilience. These costs are not reflected in this priority.</a:t>
            </a:r>
            <a:endParaRPr lang="en-GB">
              <a:cs typeface="Arial"/>
            </a:endParaRPr>
          </a:p>
          <a:p>
            <a:r>
              <a:rPr lang="en-GB">
                <a:latin typeface="Arial"/>
                <a:cs typeface="Arial"/>
              </a:rPr>
              <a:t>  </a:t>
            </a:r>
            <a:endParaRPr lang="en-GB">
              <a:cs typeface="Arial"/>
            </a:endParaRPr>
          </a:p>
          <a:p>
            <a:r>
              <a:rPr lang="en-GB">
                <a:latin typeface="Arial"/>
                <a:cs typeface="Arial"/>
              </a:rPr>
              <a:t>These proposals provide critical consumer value by protecting consumers from the potential cost, damage and disruption associated with the interruption of gas supply.</a:t>
            </a:r>
          </a:p>
          <a:p>
            <a:endParaRPr lang="en-GB">
              <a:latin typeface="Arial"/>
              <a:cs typeface="Arial"/>
            </a:endParaRPr>
          </a:p>
          <a:p>
            <a:r>
              <a:rPr lang="en-GB">
                <a:latin typeface="Arial"/>
                <a:cs typeface="Arial"/>
              </a:rPr>
              <a:t>I will hand</a:t>
            </a:r>
            <a:r>
              <a:rPr lang="en-GB" baseline="0">
                <a:latin typeface="Arial"/>
                <a:cs typeface="Arial"/>
              </a:rPr>
              <a:t> back to John Perkins now to cover the next priority. </a:t>
            </a:r>
            <a:endParaRPr lang="en-GB">
              <a:latin typeface="Arial"/>
              <a:cs typeface="Arial"/>
            </a:endParaRPr>
          </a:p>
        </p:txBody>
      </p:sp>
      <p:sp>
        <p:nvSpPr>
          <p:cNvPr id="4" name="Slide Number Placeholder 3"/>
          <p:cNvSpPr>
            <a:spLocks noGrp="1"/>
          </p:cNvSpPr>
          <p:nvPr>
            <p:ph type="sldNum" sz="quarter" idx="10"/>
          </p:nvPr>
        </p:nvSpPr>
        <p:spPr/>
        <p:txBody>
          <a:bodyPr/>
          <a:lstStyle/>
          <a:p>
            <a:fld id="{9C185FA1-FF54-4C8C-89ED-98724C54E23F}" type="slidenum">
              <a:rPr lang="en-GB"/>
              <a:pPr/>
              <a:t>9</a:t>
            </a:fld>
            <a:endParaRPr lang="en-GB"/>
          </a:p>
        </p:txBody>
      </p:sp>
    </p:spTree>
    <p:extLst>
      <p:ext uri="{BB962C8B-B14F-4D97-AF65-F5344CB8AC3E}">
        <p14:creationId xmlns:p14="http://schemas.microsoft.com/office/powerpoint/2010/main" val="14657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200"/>
              <a:t>Intro</a:t>
            </a:r>
          </a:p>
          <a:p>
            <a:pPr marL="1726406" indent="-1726406">
              <a:buFont typeface="Arial" panose="020B0604020202020204" pitchFamily="34" charset="0"/>
              <a:buChar char="•"/>
            </a:pPr>
            <a:r>
              <a:rPr lang="en-GB" sz="12200"/>
              <a:t>Reliable supplies are essential for domestic users, power generation and for continued operation of industrial processes</a:t>
            </a:r>
          </a:p>
          <a:p>
            <a:pPr marL="1726406" indent="-1726406">
              <a:buFont typeface="Arial" panose="020B0604020202020204" pitchFamily="34" charset="0"/>
              <a:buChar char="•"/>
            </a:pPr>
            <a:r>
              <a:rPr lang="en-GB" sz="12200"/>
              <a:t>We know customers want to be able to alter their mind over location, volume and profile of flows at short notice in response to the energy markets.  And they need a network that can facilitate this</a:t>
            </a:r>
          </a:p>
          <a:p>
            <a:endParaRPr lang="en-GB" sz="12200"/>
          </a:p>
          <a:p>
            <a:r>
              <a:rPr lang="en-GB" sz="12200"/>
              <a:t>Which topics make up this chapter?</a:t>
            </a:r>
          </a:p>
          <a:p>
            <a:pPr marL="1726406" indent="-1726406">
              <a:buFont typeface="Arial" panose="020B0604020202020204" pitchFamily="34" charset="0"/>
              <a:buChar char="•"/>
            </a:pPr>
            <a:r>
              <a:rPr lang="en-GB" sz="12200"/>
              <a:t>£888 of Asset health investment to maintain the network, this includes specific projects at </a:t>
            </a:r>
            <a:r>
              <a:rPr lang="en-GB" sz="12200" err="1"/>
              <a:t>Bacton</a:t>
            </a:r>
            <a:r>
              <a:rPr lang="en-GB" sz="12200"/>
              <a:t> and Kings Lynn</a:t>
            </a:r>
          </a:p>
          <a:p>
            <a:pPr marL="1726406" indent="-1726406" defTabSz="1447312">
              <a:buFont typeface="Arial" panose="020B0604020202020204" pitchFamily="34" charset="0"/>
              <a:buChar char="•"/>
              <a:defRPr/>
            </a:pPr>
            <a:r>
              <a:rPr lang="en-GB" sz="12200"/>
              <a:t>Efficient System Operation and Asset Management – which includes the costs of people, IT systems, tools, equipment, vehicles, the control room.  </a:t>
            </a:r>
          </a:p>
          <a:p>
            <a:pPr marL="1726406" indent="-1726406">
              <a:buFont typeface="Arial" panose="020B0604020202020204" pitchFamily="34" charset="0"/>
              <a:buChar char="•"/>
            </a:pPr>
            <a:r>
              <a:rPr lang="en-GB" sz="12200"/>
              <a:t>Small investments to increase resilience of the network and to allow maintenance to be carried out without disrupting flows</a:t>
            </a:r>
          </a:p>
          <a:p>
            <a:pPr marL="1726406" indent="-1726406" defTabSz="9207496">
              <a:buFont typeface="Arial" panose="020B0604020202020204" pitchFamily="34" charset="0"/>
              <a:buChar char="•"/>
              <a:defRPr/>
            </a:pPr>
            <a:r>
              <a:rPr lang="en-GB" sz="12200"/>
              <a:t>A risk based approach to environmental risks</a:t>
            </a:r>
          </a:p>
          <a:p>
            <a:endParaRPr lang="en-GB" sz="12200"/>
          </a:p>
          <a:p>
            <a:r>
              <a:rPr lang="en-GB" sz="12200"/>
              <a:t>How we have engaged stakeholders?</a:t>
            </a:r>
          </a:p>
          <a:p>
            <a:pPr marL="1726406" indent="-1726406">
              <a:buFont typeface="Arial" panose="020B0604020202020204" pitchFamily="34" charset="0"/>
              <a:buChar char="•"/>
            </a:pPr>
            <a:r>
              <a:rPr lang="en-GB" sz="12200"/>
              <a:t>Comprehensive engagement, from October 17 (and ongoing).  Includes geographical workshops surveys, webinars, </a:t>
            </a:r>
            <a:r>
              <a:rPr lang="en-GB" sz="12200" err="1"/>
              <a:t>bilaterals</a:t>
            </a:r>
            <a:r>
              <a:rPr lang="en-GB" sz="12200"/>
              <a:t>, consumer listening and to allow maintenance to be carried out without disrupting flows</a:t>
            </a:r>
          </a:p>
          <a:p>
            <a:pPr marL="1726406" indent="-1726406" defTabSz="9207496">
              <a:buFont typeface="Arial" panose="020B0604020202020204" pitchFamily="34" charset="0"/>
              <a:buChar char="•"/>
              <a:defRPr/>
            </a:pPr>
            <a:r>
              <a:rPr lang="en-GB" sz="12200"/>
              <a:t>A risk based approach to environmental risks</a:t>
            </a:r>
          </a:p>
          <a:p>
            <a:pPr marL="1726406" indent="-1726406" defTabSz="9207496">
              <a:buFont typeface="Arial" panose="020B0604020202020204" pitchFamily="34" charset="0"/>
              <a:buChar char="•"/>
              <a:defRPr/>
            </a:pPr>
            <a:endParaRPr lang="en-GB" sz="12200"/>
          </a:p>
          <a:p>
            <a:endParaRPr lang="en-GB" sz="12200"/>
          </a:p>
          <a:p>
            <a:r>
              <a:rPr lang="en-GB" sz="12200"/>
              <a:t>What have stakeholders told us?</a:t>
            </a:r>
          </a:p>
          <a:p>
            <a:pPr marL="1726406" indent="-1726406">
              <a:buFont typeface="Arial" panose="020B0604020202020204" pitchFamily="34" charset="0"/>
              <a:buChar char="•"/>
            </a:pPr>
            <a:r>
              <a:rPr lang="en-GB" sz="12200"/>
              <a:t>Reliability and flexibility are important</a:t>
            </a:r>
          </a:p>
          <a:p>
            <a:pPr marL="1726406" indent="-1726406">
              <a:buFont typeface="Arial" panose="020B0604020202020204" pitchFamily="34" charset="0"/>
              <a:buChar char="•"/>
            </a:pPr>
            <a:r>
              <a:rPr lang="en-GB" sz="12200"/>
              <a:t>Some parties can’t tolerate any disruption to taking gas off the network</a:t>
            </a:r>
          </a:p>
          <a:p>
            <a:br>
              <a:rPr lang="en-GB" sz="12200"/>
            </a:br>
            <a:r>
              <a:rPr lang="en-GB" sz="12200"/>
              <a:t>What are we proposing?</a:t>
            </a:r>
          </a:p>
          <a:p>
            <a:pPr marL="1726406" indent="-1726406">
              <a:buFont typeface="Arial" panose="020B0604020202020204" pitchFamily="34" charset="0"/>
              <a:buChar char="•"/>
            </a:pPr>
            <a:r>
              <a:rPr lang="en-GB" sz="12200"/>
              <a:t>Asset Health – against a background of increased defects, maintain risk levels as per RIIO-1</a:t>
            </a:r>
          </a:p>
          <a:p>
            <a:pPr marL="1726406" indent="-1726406">
              <a:buFont typeface="Arial" panose="020B0604020202020204" pitchFamily="34" charset="0"/>
              <a:buChar char="•"/>
            </a:pPr>
            <a:r>
              <a:rPr lang="en-GB" sz="12200"/>
              <a:t>Specific asset health projects at </a:t>
            </a:r>
            <a:r>
              <a:rPr lang="en-GB" sz="12200" err="1"/>
              <a:t>Bacton</a:t>
            </a:r>
            <a:r>
              <a:rPr lang="en-GB" sz="12200"/>
              <a:t> and Kings Lynn</a:t>
            </a:r>
          </a:p>
          <a:p>
            <a:pPr marL="1726406" indent="-1726406">
              <a:buFont typeface="Arial" panose="020B0604020202020204" pitchFamily="34" charset="0"/>
              <a:buChar char="•"/>
            </a:pPr>
            <a:r>
              <a:rPr lang="en-GB" sz="12200"/>
              <a:t>Network Resilience – small investments to increase resilience/facilitate access</a:t>
            </a:r>
          </a:p>
          <a:p>
            <a:pPr marL="1726406" indent="-1726406">
              <a:buFont typeface="Arial" panose="020B0604020202020204" pitchFamily="34" charset="0"/>
              <a:buChar char="•"/>
            </a:pPr>
            <a:r>
              <a:rPr lang="en-GB" sz="12200"/>
              <a:t>Environmental Resilience – risk based approach</a:t>
            </a:r>
          </a:p>
          <a:p>
            <a:pPr marL="1726406" indent="-1726406">
              <a:buFont typeface="Arial" panose="020B0604020202020204" pitchFamily="34" charset="0"/>
              <a:buChar char="•"/>
            </a:pPr>
            <a:endParaRPr lang="en-GB" sz="12200"/>
          </a:p>
          <a:p>
            <a:r>
              <a:rPr lang="en-GB" sz="12200" b="1"/>
              <a:t>CONSUMER VALUE</a:t>
            </a:r>
          </a:p>
          <a:p>
            <a:endParaRPr lang="en-GB"/>
          </a:p>
        </p:txBody>
      </p:sp>
      <p:sp>
        <p:nvSpPr>
          <p:cNvPr id="4" name="Slide Number Placeholder 3"/>
          <p:cNvSpPr>
            <a:spLocks noGrp="1"/>
          </p:cNvSpPr>
          <p:nvPr>
            <p:ph type="sldNum" sz="quarter" idx="5"/>
          </p:nvPr>
        </p:nvSpPr>
        <p:spPr/>
        <p:txBody>
          <a:bodyPr/>
          <a:lstStyle/>
          <a:p>
            <a:fld id="{9C185FA1-FF54-4C8C-89ED-98724C54E23F}" type="slidenum">
              <a:rPr lang="en-GB" smtClean="0"/>
              <a:pPr/>
              <a:t>10</a:t>
            </a:fld>
            <a:endParaRPr lang="en-GB"/>
          </a:p>
        </p:txBody>
      </p:sp>
    </p:spTree>
    <p:extLst>
      <p:ext uri="{BB962C8B-B14F-4D97-AF65-F5344CB8AC3E}">
        <p14:creationId xmlns:p14="http://schemas.microsoft.com/office/powerpoint/2010/main" val="93454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Good morning, it is Jonny Hosford speaking. And now we turn to the stakeholder priority about protecting the transmission system from cyber and external threats.</a:t>
            </a:r>
          </a:p>
          <a:p>
            <a:endParaRPr lang="en-GB"/>
          </a:p>
          <a:p>
            <a:r>
              <a:rPr lang="en-GB"/>
              <a:t>The Gas National Transmission System is part of Great Britain’s Critical National Infrastructure providing an essential service for society. Government sets the requirements for the appropriate levels of protection to be achieved in the national interest. [We work with the department for Business Energy and Industrial Strategy and its security agencies CPNI (the Centre for Protection of National Infrastructure) and the NCSC (National Cyber Security Centre) to understand the threats and the appropriate response.]</a:t>
            </a:r>
          </a:p>
          <a:p>
            <a:endParaRPr lang="en-GB"/>
          </a:p>
          <a:p>
            <a:r>
              <a:rPr lang="en-GB"/>
              <a:t>The scope of activities and costs in this part of out plan covers both physical security and cyber resilience. I will talk about these in turn:</a:t>
            </a:r>
          </a:p>
          <a:p>
            <a:endParaRPr lang="en-GB"/>
          </a:p>
          <a:p>
            <a:r>
              <a:rPr lang="en-GB"/>
              <a:t>For Physical Security</a:t>
            </a:r>
          </a:p>
          <a:p>
            <a:pPr marL="872055" indent="-872055">
              <a:buFont typeface="Arial" panose="020B0604020202020204" pitchFamily="34" charset="0"/>
              <a:buChar char="•"/>
            </a:pPr>
            <a:r>
              <a:rPr lang="en-GB"/>
              <a:t>A rolling Physical Security Upgrade Programme has been underway since 2008 to enhance security at certain sites across the industry identified by BEIS. Our plan includes capital expenditure to complete the relevant upgrade work at all our relevant sites during the RIIO-2 period. In addition we will commence a co-ordinated programme of replacement of our oldest enhanced security assets (</a:t>
            </a:r>
            <a:r>
              <a:rPr lang="en-GB" err="1"/>
              <a:t>eg.</a:t>
            </a:r>
            <a:r>
              <a:rPr lang="en-GB"/>
              <a:t> CCTV, lighting, IT hardware etc). These assets have lives of 7 or 15 years and at our oldest installations that replacement is now due because of age and obsolescence. [This will enable us to continue to comply with the high level security principles laid down by CPNI]</a:t>
            </a:r>
          </a:p>
          <a:p>
            <a:pPr marL="872055" indent="-872055">
              <a:buFont typeface="Arial" panose="020B0604020202020204" pitchFamily="34" charset="0"/>
              <a:buChar char="•"/>
            </a:pPr>
            <a:endParaRPr lang="en-GB"/>
          </a:p>
          <a:p>
            <a:r>
              <a:rPr lang="en-GB"/>
              <a:t>For Cyber Resilience</a:t>
            </a:r>
          </a:p>
          <a:p>
            <a:pPr marL="872055" indent="-872055">
              <a:buFont typeface="Arial" panose="020B0604020202020204" pitchFamily="34" charset="0"/>
              <a:buChar char="•"/>
            </a:pPr>
            <a:r>
              <a:rPr lang="en-GB"/>
              <a:t>Like other operators of essential services we are subject to new regulations in the form of the Network and Information Systems Regulations (NIS). The aim of these is to co-ordinate and raise the level of cyber resilience across the sector.</a:t>
            </a:r>
          </a:p>
          <a:p>
            <a:pPr marL="872055" indent="-872055">
              <a:buFont typeface="Arial" panose="020B0604020202020204" pitchFamily="34" charset="0"/>
              <a:buChar char="•"/>
            </a:pPr>
            <a:r>
              <a:rPr lang="en-GB"/>
              <a:t>Our proposed scope includes investment in our industrial control and safety systems used at compressor stations and terminals. We will replace or upgrade these assets as part of a strategic programme that will run through RIIO-2 and RIIO-3. These assets need replaced on grounds of age and obsolescence as well as because of enhanced cyber resilience. We have consciously included all the relevant costs (replacement + cyber resilience) in this part of our plan to aid transparency and because we expect specific RIIO-2 outputs to be attached to delivery (</a:t>
            </a:r>
            <a:r>
              <a:rPr lang="en-GB" err="1"/>
              <a:t>ie</a:t>
            </a:r>
            <a:r>
              <a:rPr lang="en-GB"/>
              <a:t> separate outputs to the general asset health metrics).</a:t>
            </a:r>
          </a:p>
          <a:p>
            <a:pPr marL="872055" indent="-872055">
              <a:buFont typeface="Arial" panose="020B0604020202020204" pitchFamily="34" charset="0"/>
              <a:buChar char="•"/>
            </a:pPr>
            <a:r>
              <a:rPr lang="en-GB"/>
              <a:t>The NIS Regulations are quite new, Our cyber resilience proposals are under ongoing discussion with the NIS Competent Authority (a joint role between Ofgem and BEIS). We expect to receive further guidance from them this summer and we expect this will result in refinements to our scope and costs for inclusion in our final RIIO-2 business plan later this year</a:t>
            </a:r>
          </a:p>
          <a:p>
            <a:endParaRPr lang="en-GB"/>
          </a:p>
          <a:p>
            <a:r>
              <a:rPr lang="en-GB"/>
              <a:t>[Uncertainty</a:t>
            </a:r>
          </a:p>
          <a:p>
            <a:pPr marL="872055" indent="-872055">
              <a:buFont typeface="Arial" panose="020B0604020202020204" pitchFamily="34" charset="0"/>
              <a:buChar char="•"/>
            </a:pPr>
            <a:r>
              <a:rPr lang="en-GB"/>
              <a:t>This is an area where our plan may need to flex to accommodate changes in government requirements </a:t>
            </a:r>
            <a:r>
              <a:rPr lang="en-GB" err="1"/>
              <a:t>eg</a:t>
            </a:r>
            <a:r>
              <a:rPr lang="en-GB"/>
              <a:t> changes in the level of threat or the required response. Uncertainty mechanisms are proposed to cope with such changes. Our view is that, in relation to the above work, to the extent that the scope is known and defined ahead of RIIO-2 with agreed outputs then base revenue funding should be provided with a strong performance incentive.]</a:t>
            </a:r>
          </a:p>
          <a:p>
            <a:endParaRPr lang="en-GB"/>
          </a:p>
          <a:p>
            <a:r>
              <a:rPr lang="en-GB"/>
              <a:t>In summary these investments benefit consumers because they improve the safety and resilience of the system to ride through and recover from malicious events which otherwise threaten to disrupt continuity of GB energy supply.</a:t>
            </a:r>
          </a:p>
          <a:p>
            <a:endParaRPr lang="en-GB"/>
          </a:p>
          <a:p>
            <a:r>
              <a:rPr lang="en-GB"/>
              <a:t>I will now hand back to John</a:t>
            </a:r>
          </a:p>
          <a:p>
            <a:endParaRPr lang="en-GB"/>
          </a:p>
        </p:txBody>
      </p:sp>
      <p:sp>
        <p:nvSpPr>
          <p:cNvPr id="4" name="Slide Number Placeholder 3"/>
          <p:cNvSpPr>
            <a:spLocks noGrp="1"/>
          </p:cNvSpPr>
          <p:nvPr>
            <p:ph type="sldNum" sz="quarter" idx="5"/>
          </p:nvPr>
        </p:nvSpPr>
        <p:spPr/>
        <p:txBody>
          <a:bodyPr/>
          <a:lstStyle/>
          <a:p>
            <a:fld id="{9C185FA1-FF54-4C8C-89ED-98724C54E23F}" type="slidenum">
              <a:rPr lang="en-GB" smtClean="0"/>
              <a:pPr/>
              <a:t>11</a:t>
            </a:fld>
            <a:endParaRPr lang="en-GB"/>
          </a:p>
        </p:txBody>
      </p:sp>
    </p:spTree>
    <p:extLst>
      <p:ext uri="{BB962C8B-B14F-4D97-AF65-F5344CB8AC3E}">
        <p14:creationId xmlns:p14="http://schemas.microsoft.com/office/powerpoint/2010/main" val="94233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sv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a:t>| [Insert document title] | [Insert date]</a:t>
            </a:r>
          </a:p>
        </p:txBody>
      </p:sp>
    </p:spTree>
    <p:extLst>
      <p:ext uri="{BB962C8B-B14F-4D97-AF65-F5344CB8AC3E}">
        <p14:creationId xmlns:p14="http://schemas.microsoft.com/office/powerpoint/2010/main" val="37146041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128516" y="1411200"/>
            <a:ext cx="257714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087534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431800" y="1411288"/>
            <a:ext cx="5435599"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9206425" y="0"/>
            <a:ext cx="2029736" cy="2104028"/>
            <a:chOff x="3528102" y="847657"/>
            <a:chExt cx="2029736" cy="2104028"/>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8499530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2000" y="1411200"/>
            <a:ext cx="8280000" cy="4605251"/>
          </a:xfrm>
          <a:prstGeom prst="rect">
            <a:avLst/>
          </a:prstGeom>
        </p:spPr>
        <p:txBody>
          <a:bodyPr>
            <a:noAutofit/>
          </a:bodyPr>
          <a:lstStyle>
            <a:lvl1pPr>
              <a:defRPr>
                <a:solidFill>
                  <a:schemeClr val="accent1"/>
                </a:solidFill>
              </a:defRPr>
            </a:lvl1pPr>
          </a:lstStyle>
          <a:p>
            <a:r>
              <a:rPr lang="en-GB"/>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9206425" y="48036"/>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551314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426571" y="6133625"/>
            <a:ext cx="1905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26043784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426571" y="6133625"/>
            <a:ext cx="1905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58986376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426571" y="6133625"/>
            <a:ext cx="1905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4851130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426571" y="6133625"/>
            <a:ext cx="1905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29375770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426571" y="6133625"/>
            <a:ext cx="1905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18311469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6" name="Group 25"/>
          <p:cNvGrpSpPr/>
          <p:nvPr userDrawn="1"/>
        </p:nvGrpSpPr>
        <p:grpSpPr>
          <a:xfrm>
            <a:off x="426571" y="6133625"/>
            <a:ext cx="1905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2571920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426571" y="6133625"/>
            <a:ext cx="1905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1281533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426571" y="6133625"/>
            <a:ext cx="1905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67714316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426571" y="6133625"/>
            <a:ext cx="1905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920340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426571" y="6133625"/>
            <a:ext cx="1905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39952295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7" name="Group 26"/>
          <p:cNvGrpSpPr/>
          <p:nvPr userDrawn="1"/>
        </p:nvGrpSpPr>
        <p:grpSpPr>
          <a:xfrm>
            <a:off x="426571" y="6133625"/>
            <a:ext cx="1905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030525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2755471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endParaRPr lang="en-GB"/>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8546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4" y="1416052"/>
            <a:ext cx="257714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1" y="1416668"/>
            <a:ext cx="2592239"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416668"/>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9" y="6376993"/>
            <a:ext cx="7195415" cy="169277"/>
          </a:xfrm>
        </p:spPr>
        <p:txBody>
          <a:bodyPr/>
          <a:lstStyle>
            <a:lvl1pPr>
              <a:defRPr b="0"/>
            </a:lvl1pPr>
          </a:lstStyle>
          <a:p>
            <a:endParaRPr lang="en-GB"/>
          </a:p>
        </p:txBody>
      </p:sp>
      <p:grpSp>
        <p:nvGrpSpPr>
          <p:cNvPr id="14" name="Group 13">
            <a:extLst>
              <a:ext uri="{FF2B5EF4-FFF2-40B4-BE49-F238E27FC236}">
                <a16:creationId xmlns:a16="http://schemas.microsoft.com/office/drawing/2014/main" id="{566203AC-F147-41C5-B406-E8249CBBDB54}"/>
              </a:ext>
            </a:extLst>
          </p:cNvPr>
          <p:cNvGrpSpPr/>
          <p:nvPr/>
        </p:nvGrpSpPr>
        <p:grpSpPr>
          <a:xfrm>
            <a:off x="9206425" y="1"/>
            <a:ext cx="2029736" cy="2104029"/>
            <a:chOff x="3528102" y="847657"/>
            <a:chExt cx="2029736" cy="1578022"/>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157802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p:nvSpPr>
        <p:spPr>
          <a:xfrm>
            <a:off x="9206426" y="285377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12283650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endParaRPr lang="en-GB"/>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424518"/>
            <a:ext cx="5544621" cy="187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p:nvGrpSpPr>
        <p:grpSpPr>
          <a:xfrm>
            <a:off x="9206425" y="1"/>
            <a:ext cx="2029736" cy="2104029"/>
            <a:chOff x="3528102" y="847657"/>
            <a:chExt cx="2029736" cy="1578022"/>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157802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0987431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416668"/>
            <a:ext cx="8496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9" y="6376993"/>
            <a:ext cx="7195415" cy="169277"/>
          </a:xfrm>
        </p:spPr>
        <p:txBody>
          <a:bodyPr/>
          <a:lstStyle>
            <a:lvl1pPr>
              <a:defRPr b="0"/>
            </a:lvl1pPr>
          </a:lstStyle>
          <a:p>
            <a:endParaRPr lang="en-GB"/>
          </a:p>
        </p:txBody>
      </p:sp>
      <p:sp>
        <p:nvSpPr>
          <p:cNvPr id="12" name="Guidance note">
            <a:extLst>
              <a:ext uri="{FF2B5EF4-FFF2-40B4-BE49-F238E27FC236}">
                <a16:creationId xmlns:a16="http://schemas.microsoft.com/office/drawing/2014/main" id="{DF4D906A-19FE-4A37-9F71-EBD603DB8313}"/>
              </a:ext>
            </a:extLst>
          </p:cNvPr>
          <p:cNvSpPr/>
          <p:nvPr/>
        </p:nvSpPr>
        <p:spPr>
          <a:xfrm>
            <a:off x="9206425" y="2"/>
            <a:ext cx="2029736" cy="1020267"/>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46000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2" y="2"/>
            <a:ext cx="4960294"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3550800"/>
            <a:ext cx="49608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2468831"/>
            <a:ext cx="1440000" cy="192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411819"/>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3467401"/>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68696024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411819"/>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3467401"/>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2"/>
            <a:ext cx="4960294"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3550800"/>
            <a:ext cx="49608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2468831"/>
            <a:ext cx="1440000" cy="192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8" y="277363"/>
            <a:ext cx="1736469" cy="685356"/>
          </a:xfrm>
          <a:prstGeom prst="rect">
            <a:avLst/>
          </a:prstGeom>
        </p:spPr>
      </p:pic>
    </p:spTree>
    <p:extLst>
      <p:ext uri="{BB962C8B-B14F-4D97-AF65-F5344CB8AC3E}">
        <p14:creationId xmlns:p14="http://schemas.microsoft.com/office/powerpoint/2010/main" val="39623132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55862845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411819"/>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3467401"/>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2"/>
            <a:ext cx="4960294"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3550800"/>
            <a:ext cx="49608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2468831"/>
            <a:ext cx="1440000" cy="192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8" y="277363"/>
            <a:ext cx="1736469" cy="685356"/>
          </a:xfrm>
          <a:prstGeom prst="rect">
            <a:avLst/>
          </a:prstGeom>
        </p:spPr>
      </p:pic>
    </p:spTree>
    <p:extLst>
      <p:ext uri="{BB962C8B-B14F-4D97-AF65-F5344CB8AC3E}">
        <p14:creationId xmlns:p14="http://schemas.microsoft.com/office/powerpoint/2010/main" val="36844224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411819"/>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3467401"/>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2"/>
            <a:ext cx="4960294"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3550800"/>
            <a:ext cx="49608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2468831"/>
            <a:ext cx="1440000" cy="192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p:nvPicPr>
        <p:blipFill>
          <a:blip r:embed="rId4"/>
          <a:stretch>
            <a:fillRect/>
          </a:stretch>
        </p:blipFill>
        <p:spPr>
          <a:xfrm>
            <a:off x="-2379" y="340802"/>
            <a:ext cx="1547332" cy="610599"/>
          </a:xfrm>
          <a:prstGeom prst="rect">
            <a:avLst/>
          </a:prstGeom>
        </p:spPr>
      </p:pic>
    </p:spTree>
    <p:extLst>
      <p:ext uri="{BB962C8B-B14F-4D97-AF65-F5344CB8AC3E}">
        <p14:creationId xmlns:p14="http://schemas.microsoft.com/office/powerpoint/2010/main" val="32435147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411819"/>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3467401"/>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2"/>
            <a:ext cx="4960294"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3550800"/>
            <a:ext cx="49608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2468831"/>
            <a:ext cx="1440000" cy="192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8" y="277365"/>
            <a:ext cx="1153207" cy="685355"/>
          </a:xfrm>
          <a:prstGeom prst="rect">
            <a:avLst/>
          </a:prstGeom>
        </p:spPr>
      </p:pic>
    </p:spTree>
    <p:extLst>
      <p:ext uri="{BB962C8B-B14F-4D97-AF65-F5344CB8AC3E}">
        <p14:creationId xmlns:p14="http://schemas.microsoft.com/office/powerpoint/2010/main" val="29961776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338203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1497026"/>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12668"/>
            <a:ext cx="605616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8" y="277363"/>
            <a:ext cx="1736469" cy="685356"/>
          </a:xfrm>
          <a:prstGeom prst="rect">
            <a:avLst/>
          </a:prstGeom>
        </p:spPr>
      </p:pic>
    </p:spTree>
    <p:extLst>
      <p:ext uri="{BB962C8B-B14F-4D97-AF65-F5344CB8AC3E}">
        <p14:creationId xmlns:p14="http://schemas.microsoft.com/office/powerpoint/2010/main" val="3685630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338203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1497026"/>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12668"/>
            <a:ext cx="605616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8" y="277363"/>
            <a:ext cx="1736469" cy="685356"/>
          </a:xfrm>
          <a:prstGeom prst="rect">
            <a:avLst/>
          </a:prstGeom>
        </p:spPr>
      </p:pic>
    </p:spTree>
    <p:extLst>
      <p:ext uri="{BB962C8B-B14F-4D97-AF65-F5344CB8AC3E}">
        <p14:creationId xmlns:p14="http://schemas.microsoft.com/office/powerpoint/2010/main" val="5685254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338203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1497026"/>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12668"/>
            <a:ext cx="605616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p:nvPicPr>
        <p:blipFill>
          <a:blip r:embed="rId4"/>
          <a:stretch>
            <a:fillRect/>
          </a:stretch>
        </p:blipFill>
        <p:spPr>
          <a:xfrm>
            <a:off x="-2379" y="340802"/>
            <a:ext cx="1547332" cy="610599"/>
          </a:xfrm>
          <a:prstGeom prst="rect">
            <a:avLst/>
          </a:prstGeom>
        </p:spPr>
      </p:pic>
    </p:spTree>
    <p:extLst>
      <p:ext uri="{BB962C8B-B14F-4D97-AF65-F5344CB8AC3E}">
        <p14:creationId xmlns:p14="http://schemas.microsoft.com/office/powerpoint/2010/main" val="21303091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8505646" y="6371169"/>
            <a:ext cx="638355"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p:nvGrpSpPr>
        <p:grpSpPr bwMode="black">
          <a:xfrm>
            <a:off x="2105025" y="2735713"/>
            <a:ext cx="493395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33549253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338203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6178549"/>
            <a:ext cx="1410824"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1497026"/>
            <a:ext cx="2598742" cy="1769715"/>
          </a:xfrm>
        </p:spPr>
        <p:txBody>
          <a:bodyPr anchor="b" anchorCtr="0"/>
          <a:lstStyle>
            <a:lvl1pPr>
              <a:defRPr sz="11500">
                <a:solidFill>
                  <a:schemeClr val="bg1"/>
                </a:solidFill>
              </a:defRPr>
            </a:lvl1pPr>
          </a:lstStyle>
          <a:p>
            <a:pPr lvl="0"/>
            <a:r>
              <a:rPr lang="en-US"/>
              <a:t>1</a:t>
            </a:r>
            <a:endParaRPr lang="en-GB"/>
          </a:p>
        </p:txBody>
      </p:sp>
      <p:pic>
        <p:nvPicPr>
          <p:cNvPr id="14" name="Picture 13"/>
          <p:cNvPicPr>
            <a:picLocks noChangeAspect="1"/>
          </p:cNvPicPr>
          <p:nvPr/>
        </p:nvPicPr>
        <p:blipFill rotWithShape="1">
          <a:blip r:embed="rId4"/>
          <a:srcRect r="23305" b="53486"/>
          <a:stretch/>
        </p:blipFill>
        <p:spPr>
          <a:xfrm>
            <a:off x="4391574" y="2771099"/>
            <a:ext cx="4752427" cy="4086903"/>
          </a:xfrm>
          <a:prstGeom prst="rect">
            <a:avLst/>
          </a:prstGeom>
        </p:spPr>
      </p:pic>
    </p:spTree>
    <p:extLst>
      <p:ext uri="{BB962C8B-B14F-4D97-AF65-F5344CB8AC3E}">
        <p14:creationId xmlns:p14="http://schemas.microsoft.com/office/powerpoint/2010/main" val="7095902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436ED3-1F9D-4CDE-B33F-C1B4E52768E9}" type="datetimeFigureOut">
              <a:rPr lang="en-GB" smtClean="0"/>
              <a:t>22/07/2019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FCA1C-81D4-4F55-BBC4-A26823F21400}" type="slidenum">
              <a:rPr lang="en-GB" smtClean="0"/>
              <a:t>‹#›</a:t>
            </a:fld>
            <a:endParaRPr lang="en-GB"/>
          </a:p>
        </p:txBody>
      </p:sp>
    </p:spTree>
    <p:extLst>
      <p:ext uri="{BB962C8B-B14F-4D97-AF65-F5344CB8AC3E}">
        <p14:creationId xmlns:p14="http://schemas.microsoft.com/office/powerpoint/2010/main" val="214777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4001" y="1416669"/>
            <a:ext cx="4068613"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416669"/>
            <a:ext cx="4068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234839" y="6376993"/>
            <a:ext cx="7195415" cy="169277"/>
          </a:xfrm>
        </p:spPr>
        <p:txBody>
          <a:bodyPr/>
          <a:lstStyle>
            <a:lvl1pPr>
              <a:defRPr b="0"/>
            </a:lvl1pPr>
          </a:lstStyle>
          <a:p>
            <a:pPr>
              <a:tabLst>
                <a:tab pos="989013" algn="l"/>
              </a:tabLst>
            </a:pPr>
            <a:r>
              <a:rPr lang="fr-FR"/>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9206425" y="0"/>
            <a:ext cx="2029736" cy="2104028"/>
            <a:chOff x="3528102" y="847657"/>
            <a:chExt cx="2029736" cy="1578021"/>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1578021"/>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4749689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a:solidFill>
                  <a:srgbClr val="00148C"/>
                </a:solidFill>
              </a:rPr>
              <a:t>| [Insert document title] | [Insert date]</a:t>
            </a:r>
          </a:p>
        </p:txBody>
      </p:sp>
    </p:spTree>
    <p:extLst>
      <p:ext uri="{BB962C8B-B14F-4D97-AF65-F5344CB8AC3E}">
        <p14:creationId xmlns:p14="http://schemas.microsoft.com/office/powerpoint/2010/main" val="2304901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0530-114F-4C9F-BE35-9F3DC51CFBA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22E6AB-DFDB-4478-A283-7D96231157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E6F9F713-F29C-4873-A676-201BE6D787AB}"/>
              </a:ext>
            </a:extLst>
          </p:cNvPr>
          <p:cNvSpPr>
            <a:spLocks noGrp="1"/>
          </p:cNvSpPr>
          <p:nvPr>
            <p:ph type="ftr" sz="quarter" idx="10"/>
          </p:nvPr>
        </p:nvSpPr>
        <p:spPr/>
        <p:txBody>
          <a:bodyPr/>
          <a:lstStyle/>
          <a:p>
            <a:pPr>
              <a:tabLst>
                <a:tab pos="989013" algn="l"/>
              </a:tabLst>
            </a:pPr>
            <a:r>
              <a:rPr lang="fr-FR">
                <a:solidFill>
                  <a:srgbClr val="00148C"/>
                </a:solidFill>
              </a:rPr>
              <a:t>| [Insert document title] | [Insert date]</a:t>
            </a:r>
          </a:p>
        </p:txBody>
      </p:sp>
    </p:spTree>
    <p:extLst>
      <p:ext uri="{BB962C8B-B14F-4D97-AF65-F5344CB8AC3E}">
        <p14:creationId xmlns:p14="http://schemas.microsoft.com/office/powerpoint/2010/main" val="22015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5B4E-2280-4A46-9626-0790CB6C490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5A8EA-15AD-4EB4-AAA5-3B506B2EB6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6BDFD426-5FA9-445F-AB2C-38E41CEA00A1}"/>
              </a:ext>
            </a:extLst>
          </p:cNvPr>
          <p:cNvSpPr>
            <a:spLocks noGrp="1"/>
          </p:cNvSpPr>
          <p:nvPr>
            <p:ph type="ftr" sz="quarter" idx="10"/>
          </p:nvPr>
        </p:nvSpPr>
        <p:spPr/>
        <p:txBody>
          <a:bodyPr/>
          <a:lstStyle/>
          <a:p>
            <a:pPr>
              <a:spcAft>
                <a:spcPts val="600"/>
              </a:spcAft>
              <a:buClr>
                <a:srgbClr val="55555A"/>
              </a:buClr>
              <a:tabLst>
                <a:tab pos="989013" algn="l"/>
              </a:tabLst>
            </a:pPr>
            <a:r>
              <a:rPr lang="fr-FR" kern="0">
                <a:solidFill>
                  <a:srgbClr val="00148C"/>
                </a:solidFill>
              </a:rPr>
              <a:t>| [Insert document title] | [Insert date]</a:t>
            </a:r>
          </a:p>
        </p:txBody>
      </p:sp>
    </p:spTree>
    <p:extLst>
      <p:ext uri="{BB962C8B-B14F-4D97-AF65-F5344CB8AC3E}">
        <p14:creationId xmlns:p14="http://schemas.microsoft.com/office/powerpoint/2010/main" val="13299034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6" name="Group 25"/>
          <p:cNvGrpSpPr/>
          <p:nvPr userDrawn="1"/>
        </p:nvGrpSpPr>
        <p:grpSpPr>
          <a:xfrm>
            <a:off x="426571" y="6133625"/>
            <a:ext cx="1905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pPr fontAlgn="base">
                <a:spcBef>
                  <a:spcPct val="0"/>
                </a:spcBef>
                <a:spcAft>
                  <a:spcPts val="600"/>
                </a:spcAft>
                <a:buClr>
                  <a:srgbClr val="55555A"/>
                </a:buClr>
              </a:pPr>
              <a:endParaRPr lang="en-GB" b="1" kern="0">
                <a:solidFill>
                  <a:srgbClr val="00148C"/>
                </a:solidFill>
              </a:endParaRPr>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a:defRPr/>
            </a:pPr>
            <a:r>
              <a:rPr lang="en-GB" sz="600" b="1">
                <a:solidFill>
                  <a:prstClr val="black"/>
                </a:solidFill>
                <a:latin typeface="Calibri" panose="020F0502020204030204"/>
                <a:cs typeface="Arial" panose="020B0604020202020204" pitchFamily="34" charset="0"/>
              </a:rPr>
              <a:t>Image placeholders</a:t>
            </a:r>
          </a:p>
          <a:p>
            <a:pPr marL="0" lvl="1">
              <a:defRPr/>
            </a:pPr>
            <a:r>
              <a:rPr lang="en-GB" sz="600">
                <a:solidFill>
                  <a:prstClr val="black"/>
                </a:solidFill>
                <a:latin typeface="Calibri" panose="020F0502020204030204"/>
                <a:cs typeface="Arial" panose="020B0604020202020204" pitchFamily="34" charset="0"/>
              </a:rPr>
              <a:t>This layout is set with a picture placeholder for photography. To insert an image:</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Click on the ‘picture placeholder icon’</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Navigate to the file and insert</a:t>
            </a:r>
          </a:p>
          <a:p>
            <a:pPr>
              <a:buFont typeface="Arial" panose="020B0604020202020204" pitchFamily="34" charset="0"/>
              <a:buNone/>
              <a:defRPr/>
            </a:pPr>
            <a:r>
              <a:rPr lang="en-US" sz="600" b="1">
                <a:solidFill>
                  <a:prstClr val="black"/>
                </a:solidFill>
                <a:latin typeface="Calibri" panose="020F0502020204030204"/>
                <a:cs typeface="Arial" panose="020B0604020202020204" pitchFamily="34" charset="0"/>
              </a:rPr>
              <a:t>U</a:t>
            </a:r>
            <a:r>
              <a:rPr lang="en-GB" sz="600" b="1">
                <a:solidFill>
                  <a:prstClr val="black"/>
                </a:solidFill>
                <a:latin typeface="Calibri" panose="020F0502020204030204"/>
                <a:cs typeface="Arial" panose="020B0604020202020204" pitchFamily="34" charset="0"/>
              </a:rPr>
              <a:t>pdating image</a:t>
            </a:r>
          </a:p>
          <a:p>
            <a:pPr marL="90488" lvl="2" indent="-90488">
              <a:buClr>
                <a:prstClr val="black"/>
              </a:buClr>
              <a:buFont typeface="Arial" panose="020B0604020202020204" pitchFamily="34" charset="0"/>
              <a:buChar char="•"/>
              <a:defRPr/>
            </a:pPr>
            <a:r>
              <a:rPr lang="en-US" sz="600">
                <a:solidFill>
                  <a:prstClr val="black"/>
                </a:solidFill>
                <a:latin typeface="Calibri" panose="020F0502020204030204"/>
                <a:cs typeface="Arial" panose="020B0604020202020204" pitchFamily="34" charset="0"/>
              </a:rPr>
              <a:t>Click on the image you wish to change</a:t>
            </a:r>
          </a:p>
          <a:p>
            <a:pPr marL="90488" lvl="2" indent="-90488">
              <a:buClr>
                <a:prstClr val="black"/>
              </a:buClr>
              <a:buFont typeface="Arial" panose="020B0604020202020204" pitchFamily="34" charset="0"/>
              <a:buChar char="•"/>
              <a:defRPr/>
            </a:pPr>
            <a:r>
              <a:rPr lang="en-US" sz="600">
                <a:solidFill>
                  <a:prstClr val="black"/>
                </a:solidFill>
                <a:latin typeface="Calibri" panose="020F0502020204030204"/>
                <a:cs typeface="Arial" panose="020B0604020202020204" pitchFamily="34" charset="0"/>
              </a:rPr>
              <a:t>Delete the image</a:t>
            </a:r>
          </a:p>
          <a:p>
            <a:pPr marL="90488" lvl="2" indent="-90488">
              <a:buClr>
                <a:prstClr val="black"/>
              </a:buClr>
              <a:buFont typeface="Arial" panose="020B0604020202020204" pitchFamily="34" charset="0"/>
              <a:buChar char="•"/>
              <a:defRPr/>
            </a:pPr>
            <a:r>
              <a:rPr lang="en-US" sz="600">
                <a:solidFill>
                  <a:prstClr val="black"/>
                </a:solidFill>
                <a:latin typeface="Calibri" panose="020F0502020204030204"/>
                <a:cs typeface="Arial" panose="020B0604020202020204" pitchFamily="34" charset="0"/>
              </a:rPr>
              <a:t>Follow the steps as above to insert an image</a:t>
            </a:r>
          </a:p>
          <a:p>
            <a:pPr>
              <a:defRPr/>
            </a:pPr>
            <a:r>
              <a:rPr lang="en-GB" sz="600" b="1">
                <a:solidFill>
                  <a:prstClr val="black"/>
                </a:solidFill>
                <a:latin typeface="Calibri" panose="020F0502020204030204"/>
                <a:cs typeface="Arial" panose="020B0604020202020204" pitchFamily="34" charset="0"/>
              </a:rPr>
              <a:t>Cropping image</a:t>
            </a:r>
          </a:p>
          <a:p>
            <a:pPr marL="0" lvl="1">
              <a:defRPr/>
            </a:pPr>
            <a:r>
              <a:rPr lang="en-GB" sz="600">
                <a:solidFill>
                  <a:prstClr val="black"/>
                </a:solidFill>
                <a:latin typeface="Calibri" panose="020F0502020204030204"/>
                <a:cs typeface="Arial" panose="020B0604020202020204" pitchFamily="34" charset="0"/>
              </a:rPr>
              <a:t>When the image is inserted it may not automatically show the part of the image you want. To change what is shown:</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Select the image</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Go to ‘Format’ tab</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Select ‘Crop’</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You can now move the image within the placeholder.</a:t>
            </a:r>
          </a:p>
          <a:p>
            <a:pPr>
              <a:defRPr/>
            </a:pPr>
            <a:r>
              <a:rPr lang="en-GB" sz="600" b="1">
                <a:solidFill>
                  <a:prstClr val="black"/>
                </a:solidFill>
                <a:latin typeface="Calibri" panose="020F0502020204030204"/>
                <a:cs typeface="Arial" panose="020B0604020202020204" pitchFamily="34" charset="0"/>
              </a:rPr>
              <a:t>Resizing image</a:t>
            </a:r>
          </a:p>
          <a:p>
            <a:pPr marL="0" lvl="1">
              <a:defRPr/>
            </a:pPr>
            <a:r>
              <a:rPr lang="en-GB" sz="600">
                <a:solidFill>
                  <a:prstClr val="black"/>
                </a:solidFill>
                <a:latin typeface="Calibri" panose="020F0502020204030204"/>
                <a:cs typeface="Arial" panose="020B0604020202020204" pitchFamily="34" charset="0"/>
              </a:rPr>
              <a:t>If the shape of the image resizes too small or big, you can reset the placeholder by:</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Right-click on the page</a:t>
            </a:r>
          </a:p>
          <a:p>
            <a:pPr marL="90488" lvl="2" indent="-90488">
              <a:buClr>
                <a:prstClr val="black"/>
              </a:buClr>
              <a:buFont typeface="Arial" panose="020B0604020202020204" pitchFamily="34" charset="0"/>
              <a:buChar char="•"/>
              <a:defRPr/>
            </a:pPr>
            <a:r>
              <a:rPr lang="en-GB" sz="600">
                <a:solidFill>
                  <a:prstClr val="black"/>
                </a:solidFill>
                <a:latin typeface="Calibri" panose="020F0502020204030204"/>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2540941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a:t>| [Insert document title] | [Insert date]</a:t>
            </a:r>
          </a:p>
        </p:txBody>
      </p:sp>
    </p:spTree>
    <p:extLst>
      <p:ext uri="{BB962C8B-B14F-4D97-AF65-F5344CB8AC3E}">
        <p14:creationId xmlns:p14="http://schemas.microsoft.com/office/powerpoint/2010/main" val="14204205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a:t>National Grid </a:t>
            </a:r>
          </a:p>
        </p:txBody>
      </p:sp>
    </p:spTree>
    <p:extLst>
      <p:ext uri="{BB962C8B-B14F-4D97-AF65-F5344CB8AC3E}">
        <p14:creationId xmlns:p14="http://schemas.microsoft.com/office/powerpoint/2010/main" val="3057618625"/>
      </p:ext>
    </p:extLst>
  </p:cSld>
  <p:clrMap bg1="lt1" tx1="dk1" bg2="lt2" tx2="dk2" accent1="accent1" accent2="accent2" accent3="accent3" accent4="accent4" accent5="accent5" accent6="accent6" hlink="hlink" folHlink="folHlink"/>
  <p:sldLayoutIdLst>
    <p:sldLayoutId id="2147483744" r:id="rId1"/>
    <p:sldLayoutId id="2147483748" r:id="rId2"/>
    <p:sldLayoutId id="2147483758" r:id="rId3"/>
    <p:sldLayoutId id="2147483941" r:id="rId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sz="1100">
                <a:solidFill>
                  <a:srgbClr val="00148C"/>
                </a:solidFill>
              </a:rPr>
              <a:pPr/>
              <a:t>‹#›</a:t>
            </a:fld>
            <a:endParaRPr sz="1100">
              <a:solidFill>
                <a:srgbClr val="00148C"/>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solidFill>
                  <a:srgbClr val="00148C"/>
                </a:solidFill>
              </a:rP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solidFill>
                  <a:srgbClr val="00148C"/>
                </a:solidFill>
              </a:rPr>
              <a:t>National Grid </a:t>
            </a:r>
          </a:p>
        </p:txBody>
      </p:sp>
    </p:spTree>
    <p:extLst>
      <p:ext uri="{BB962C8B-B14F-4D97-AF65-F5344CB8AC3E}">
        <p14:creationId xmlns:p14="http://schemas.microsoft.com/office/powerpoint/2010/main" val="1340273962"/>
      </p:ext>
    </p:extLst>
  </p:cSld>
  <p:clrMap bg1="lt1" tx1="dk1" bg2="lt2" tx2="dk2" accent1="accent1" accent2="accent2" accent3="accent3" accent4="accent4" accent5="accent5" accent6="accent6" hlink="hlink" folHlink="folHlink"/>
  <p:sldLayoutIdLst>
    <p:sldLayoutId id="2147483760" r:id="rId1"/>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sz="1100">
                <a:solidFill>
                  <a:srgbClr val="00148C"/>
                </a:solidFill>
              </a:rPr>
              <a:pPr/>
              <a:t>‹#›</a:t>
            </a:fld>
            <a:endParaRPr sz="1100">
              <a:solidFill>
                <a:srgbClr val="00148C"/>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solidFill>
                  <a:srgbClr val="00148C"/>
                </a:solidFill>
              </a:rP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solidFill>
                  <a:srgbClr val="00148C"/>
                </a:solidFill>
              </a:rPr>
              <a:t>National Grid </a:t>
            </a:r>
          </a:p>
        </p:txBody>
      </p:sp>
    </p:spTree>
    <p:extLst>
      <p:ext uri="{BB962C8B-B14F-4D97-AF65-F5344CB8AC3E}">
        <p14:creationId xmlns:p14="http://schemas.microsoft.com/office/powerpoint/2010/main" val="3057618625"/>
      </p:ext>
    </p:extLst>
  </p:cSld>
  <p:clrMap bg1="lt1" tx1="dk1" bg2="lt2" tx2="dk2" accent1="accent1" accent2="accent2" accent3="accent3" accent4="accent4" accent5="accent5" accent6="accent6" hlink="hlink" folHlink="folHlink"/>
  <p:sldLayoutIdLst>
    <p:sldLayoutId id="2147483944" r:id="rId1"/>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buClr>
                <a:srgbClr val="55555A"/>
              </a:buClr>
            </a:pPr>
            <a:fld id="{C765D33F-A874-457A-8BB6-233806FE7182}" type="slidenum">
              <a:rPr sz="1100">
                <a:solidFill>
                  <a:srgbClr val="00148C"/>
                </a:solidFill>
              </a:rPr>
              <a:pPr>
                <a:buClr>
                  <a:srgbClr val="55555A"/>
                </a:buClr>
              </a:pPr>
              <a:t>‹#›</a:t>
            </a:fld>
            <a:endParaRPr sz="1100">
              <a:solidFill>
                <a:srgbClr val="00148C"/>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spcAft>
                <a:spcPts val="600"/>
              </a:spcAft>
              <a:buClr>
                <a:srgbClr val="55555A"/>
              </a:buClr>
              <a:tabLst>
                <a:tab pos="989013" algn="l"/>
              </a:tabLst>
            </a:pPr>
            <a:r>
              <a:rPr lang="fr-FR" kern="0">
                <a:solidFill>
                  <a:srgbClr val="00148C"/>
                </a:solidFill>
              </a:rP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buClr>
                <a:srgbClr val="55555A"/>
              </a:buClr>
              <a:tabLst>
                <a:tab pos="989013" algn="l"/>
              </a:tabLst>
            </a:pPr>
            <a:r>
              <a:rPr lang="fr-FR" b="1">
                <a:solidFill>
                  <a:srgbClr val="00148C"/>
                </a:solidFill>
              </a:rPr>
              <a:t>National Grid </a:t>
            </a:r>
          </a:p>
        </p:txBody>
      </p:sp>
    </p:spTree>
    <p:extLst>
      <p:ext uri="{BB962C8B-B14F-4D97-AF65-F5344CB8AC3E}">
        <p14:creationId xmlns:p14="http://schemas.microsoft.com/office/powerpoint/2010/main" val="2313065793"/>
      </p:ext>
    </p:extLst>
  </p:cSld>
  <p:clrMap bg1="lt1" tx1="dk1" bg2="lt2" tx2="dk2" accent1="accent1" accent2="accent2" accent3="accent3" accent4="accent4" accent5="accent5" accent6="accent6" hlink="hlink" folHlink="folHlink"/>
  <p:sldLayoutIdLst>
    <p:sldLayoutId id="2147483945" r:id="rId1"/>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buClr>
                <a:srgbClr val="55555A"/>
              </a:buClr>
            </a:pPr>
            <a:fld id="{C765D33F-A874-457A-8BB6-233806FE7182}" type="slidenum">
              <a:rPr sz="1100">
                <a:solidFill>
                  <a:srgbClr val="00148C"/>
                </a:solidFill>
              </a:rPr>
              <a:pPr>
                <a:buClr>
                  <a:srgbClr val="55555A"/>
                </a:buClr>
              </a:pPr>
              <a:t>‹#›</a:t>
            </a:fld>
            <a:endParaRPr sz="1100">
              <a:solidFill>
                <a:srgbClr val="00148C"/>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fontAlgn="base">
              <a:spcBef>
                <a:spcPct val="0"/>
              </a:spcBef>
              <a:spcAft>
                <a:spcPts val="600"/>
              </a:spcAft>
              <a:buClr>
                <a:srgbClr val="55555A"/>
              </a:buClr>
              <a:tabLst>
                <a:tab pos="989013" algn="l"/>
              </a:tabLst>
            </a:pPr>
            <a:r>
              <a:rPr lang="fr-FR" kern="0">
                <a:solidFill>
                  <a:srgbClr val="00148C"/>
                </a:solidFill>
              </a:rP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buClr>
                <a:srgbClr val="55555A"/>
              </a:buClr>
              <a:tabLst>
                <a:tab pos="989013" algn="l"/>
              </a:tabLst>
            </a:pPr>
            <a:r>
              <a:rPr lang="fr-FR" b="1">
                <a:solidFill>
                  <a:srgbClr val="00148C"/>
                </a:solidFill>
              </a:rPr>
              <a:t>National Grid </a:t>
            </a:r>
          </a:p>
        </p:txBody>
      </p:sp>
    </p:spTree>
    <p:extLst>
      <p:ext uri="{BB962C8B-B14F-4D97-AF65-F5344CB8AC3E}">
        <p14:creationId xmlns:p14="http://schemas.microsoft.com/office/powerpoint/2010/main" val="451639730"/>
      </p:ext>
    </p:extLst>
  </p:cSld>
  <p:clrMap bg1="lt1" tx1="dk1" bg2="lt2" tx2="dk2" accent1="accent1" accent2="accent2" accent3="accent3" accent4="accent4" accent5="accent5" accent6="accent6" hlink="hlink" folHlink="folHlink"/>
  <p:sldLayoutIdLst>
    <p:sldLayoutId id="2147483903" r:id="rId1"/>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a:t>National Grid </a:t>
            </a:r>
          </a:p>
        </p:txBody>
      </p:sp>
    </p:spTree>
    <p:extLst>
      <p:ext uri="{BB962C8B-B14F-4D97-AF65-F5344CB8AC3E}">
        <p14:creationId xmlns:p14="http://schemas.microsoft.com/office/powerpoint/2010/main" val="389818161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356765"/>
            <a:ext cx="8497370"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1" y="1411818"/>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8" y="637699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9" y="6376993"/>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endParaRPr lang="en-GB"/>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1" y="6376992"/>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fr-FR" sz="1100" b="1"/>
              <a:t>National Grid </a:t>
            </a:r>
          </a:p>
        </p:txBody>
      </p:sp>
    </p:spTree>
    <p:extLst>
      <p:ext uri="{BB962C8B-B14F-4D97-AF65-F5344CB8AC3E}">
        <p14:creationId xmlns:p14="http://schemas.microsoft.com/office/powerpoint/2010/main" val="374810914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Lst>
  <p:transition>
    <p:fade/>
  </p:transition>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FB1A855-FEED-488A-8235-E1F96454A427}"/>
              </a:ext>
            </a:extLst>
          </p:cNvPr>
          <p:cNvSpPr>
            <a:spLocks noGrp="1"/>
          </p:cNvSpPr>
          <p:nvPr>
            <p:ph type="body" sz="quarter" idx="10"/>
          </p:nvPr>
        </p:nvSpPr>
        <p:spPr>
          <a:xfrm>
            <a:off x="468692" y="2932274"/>
            <a:ext cx="3923922" cy="276999"/>
          </a:xfrm>
        </p:spPr>
        <p:txBody>
          <a:bodyPr/>
          <a:lstStyle/>
          <a:p>
            <a:pPr lvl="1"/>
            <a:r>
              <a:rPr lang="en-GB"/>
              <a:t>16 July 2019</a:t>
            </a:r>
          </a:p>
        </p:txBody>
      </p:sp>
      <p:pic>
        <p:nvPicPr>
          <p:cNvPr id="12" name="Picture Placeholder 11">
            <a:extLst>
              <a:ext uri="{FF2B5EF4-FFF2-40B4-BE49-F238E27FC236}">
                <a16:creationId xmlns:a16="http://schemas.microsoft.com/office/drawing/2014/main" id="{928F75B3-A588-4CC2-B68B-6E4E008916B7}"/>
              </a:ext>
            </a:extLst>
          </p:cNvPr>
          <p:cNvPicPr>
            <a:picLocks noGrp="1" noChangeAspect="1"/>
          </p:cNvPicPr>
          <p:nvPr>
            <p:ph type="pic" sz="quarter" idx="13"/>
          </p:nvPr>
        </p:nvPicPr>
        <p:blipFill rotWithShape="1">
          <a:blip r:embed="rId3"/>
          <a:srcRect l="6250" t="837" r="28290" b="1131"/>
          <a:stretch/>
        </p:blipFill>
        <p:spPr bwMode="gray">
          <a:xfrm>
            <a:off x="6438695" y="2452280"/>
            <a:ext cx="1947600" cy="1947600"/>
          </a:xfrm>
        </p:spPr>
      </p:pic>
      <p:pic>
        <p:nvPicPr>
          <p:cNvPr id="18" name="Picture Placeholder 17">
            <a:extLst>
              <a:ext uri="{FF2B5EF4-FFF2-40B4-BE49-F238E27FC236}">
                <a16:creationId xmlns:a16="http://schemas.microsoft.com/office/drawing/2014/main" id="{665E124E-EC0A-407D-AB4A-635349362AC7}"/>
              </a:ext>
            </a:extLst>
          </p:cNvPr>
          <p:cNvPicPr>
            <a:picLocks noGrp="1" noChangeAspect="1"/>
          </p:cNvPicPr>
          <p:nvPr>
            <p:ph type="pic" sz="quarter" idx="12"/>
          </p:nvPr>
        </p:nvPicPr>
        <p:blipFill rotWithShape="1">
          <a:blip r:embed="rId4"/>
          <a:srcRect l="6216" t="23615" r="6745" b="5616"/>
          <a:stretch/>
        </p:blipFill>
        <p:spPr bwMode="gray">
          <a:xfrm>
            <a:off x="3003654" y="3530261"/>
            <a:ext cx="6140346" cy="3327739"/>
          </a:xfrm>
        </p:spPr>
      </p:pic>
      <p:pic>
        <p:nvPicPr>
          <p:cNvPr id="6" name="Picture Placeholder 5">
            <a:extLst>
              <a:ext uri="{FF2B5EF4-FFF2-40B4-BE49-F238E27FC236}">
                <a16:creationId xmlns:a16="http://schemas.microsoft.com/office/drawing/2014/main" id="{9F0BDCF5-66D6-407B-B783-C42F6999A359}"/>
              </a:ext>
            </a:extLst>
          </p:cNvPr>
          <p:cNvPicPr>
            <a:picLocks noGrp="1" noChangeAspect="1"/>
          </p:cNvPicPr>
          <p:nvPr>
            <p:ph type="pic" sz="quarter" idx="11"/>
          </p:nvPr>
        </p:nvPicPr>
        <p:blipFill rotWithShape="1">
          <a:blip r:embed="rId5"/>
          <a:srcRect l="5359" t="6918" r="41898" b="27098"/>
          <a:stretch/>
        </p:blipFill>
        <p:spPr bwMode="gray">
          <a:xfrm>
            <a:off x="5156532" y="0"/>
            <a:ext cx="3987469" cy="3327400"/>
          </a:xfrm>
        </p:spPr>
      </p:pic>
      <p:sp>
        <p:nvSpPr>
          <p:cNvPr id="8" name="Title 8"/>
          <p:cNvSpPr>
            <a:spLocks noGrp="1"/>
          </p:cNvSpPr>
          <p:nvPr>
            <p:ph type="title"/>
          </p:nvPr>
        </p:nvSpPr>
        <p:spPr>
          <a:xfrm>
            <a:off x="440114" y="1342363"/>
            <a:ext cx="3952500" cy="369332"/>
          </a:xfrm>
        </p:spPr>
        <p:txBody>
          <a:bodyPr/>
          <a:lstStyle/>
          <a:p>
            <a:r>
              <a:rPr lang="en-US"/>
              <a:t>National Grid Gas Transmission draft RIIO2 business plan</a:t>
            </a:r>
            <a:br>
              <a:rPr lang="en-US"/>
            </a:br>
            <a:endParaRPr lang="en-GB"/>
          </a:p>
        </p:txBody>
      </p:sp>
    </p:spTree>
    <p:extLst>
      <p:ext uri="{BB962C8B-B14F-4D97-AF65-F5344CB8AC3E}">
        <p14:creationId xmlns:p14="http://schemas.microsoft.com/office/powerpoint/2010/main" val="6070662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you to facilitate the whole energy system of the future – innovating to meet the challenges ahead</a:t>
            </a:r>
            <a:br>
              <a:rPr lang="en-GB"/>
            </a:br>
            <a:r>
              <a:rPr lang="en-US" sz="1600" b="0"/>
              <a:t>We will lead the gas industry through the energy transition in a way that delivers benefits to consumers</a:t>
            </a:r>
            <a:br>
              <a:rPr lang="en-US"/>
            </a:br>
            <a:endParaRPr lang="en-US"/>
          </a:p>
        </p:txBody>
      </p:sp>
      <p:sp>
        <p:nvSpPr>
          <p:cNvPr id="11" name="Text Placeholder 35"/>
          <p:cNvSpPr>
            <a:spLocks noGrp="1"/>
          </p:cNvSpPr>
          <p:nvPr>
            <p:ph type="body" sz="quarter" idx="16"/>
          </p:nvPr>
        </p:nvSpPr>
        <p:spPr>
          <a:xfrm>
            <a:off x="431801" y="1500808"/>
            <a:ext cx="6477207" cy="2431435"/>
          </a:xfrm>
        </p:spPr>
        <p:txBody>
          <a:bodyPr/>
          <a:lstStyle/>
          <a:p>
            <a:r>
              <a:rPr lang="en-GB" sz="1600"/>
              <a:t>Our draft proposals</a:t>
            </a:r>
            <a:endParaRPr lang="en-US" sz="1600"/>
          </a:p>
          <a:p>
            <a:pPr marL="285750" indent="-285750">
              <a:buFont typeface="Arial" panose="020B0604020202020204" pitchFamily="34" charset="0"/>
              <a:buChar char="•"/>
            </a:pPr>
            <a:r>
              <a:rPr lang="en-GB" sz="1600" b="0"/>
              <a:t>Play a key role in facilitating the whole energy and decarbonisation debate</a:t>
            </a:r>
            <a:endParaRPr lang="en-GB" sz="1600" b="0">
              <a:cs typeface="Arial"/>
            </a:endParaRPr>
          </a:p>
          <a:p>
            <a:pPr marL="285750" indent="-285750">
              <a:buFont typeface="Arial" panose="020B0604020202020204" pitchFamily="34" charset="0"/>
              <a:buChar char="•"/>
            </a:pPr>
            <a:r>
              <a:rPr lang="en-GB" sz="1600" b="0"/>
              <a:t>Invest in capabilities and systems to understand the most efficient options for whole energy system</a:t>
            </a:r>
          </a:p>
          <a:p>
            <a:pPr marL="285750" indent="-285750">
              <a:buFont typeface="Arial" panose="020B0604020202020204" pitchFamily="34" charset="0"/>
              <a:buChar char="•"/>
            </a:pPr>
            <a:r>
              <a:rPr lang="en-GB" sz="1600" b="0"/>
              <a:t>Lead innovation across the industry, working with other networks and industry partners to explore solutions in whole energy assets and markets.</a:t>
            </a:r>
            <a:endParaRPr lang="en-GB" sz="1600" b="0">
              <a:cs typeface="Arial"/>
            </a:endParaRPr>
          </a:p>
        </p:txBody>
      </p:sp>
      <p:sp>
        <p:nvSpPr>
          <p:cNvPr id="12" name="Text Placeholder 35"/>
          <p:cNvSpPr>
            <a:spLocks noGrp="1"/>
          </p:cNvSpPr>
          <p:nvPr>
            <p:ph type="body" sz="quarter" idx="16"/>
          </p:nvPr>
        </p:nvSpPr>
        <p:spPr>
          <a:xfrm>
            <a:off x="431799" y="4092579"/>
            <a:ext cx="6718508" cy="2431435"/>
          </a:xfrm>
          <a:solidFill>
            <a:schemeClr val="bg1"/>
          </a:solidFill>
        </p:spPr>
        <p:txBody>
          <a:bodyPr/>
          <a:lstStyle/>
          <a:p>
            <a:r>
              <a:rPr lang="en-GB" sz="1600"/>
              <a:t>Consumer benefits</a:t>
            </a:r>
          </a:p>
          <a:p>
            <a:r>
              <a:rPr lang="en-GB" sz="1600" b="0"/>
              <a:t>Defining options for decarbonising heat, and providing the costs and implications, will support a pathway that minimises disruption to consumers</a:t>
            </a:r>
            <a:endParaRPr lang="en-GB" sz="1600" b="0">
              <a:cs typeface="Arial"/>
            </a:endParaRPr>
          </a:p>
          <a:p>
            <a:r>
              <a:rPr lang="en-GB" sz="1600" b="0"/>
              <a:t>Whole energy system collaboration offers networks the potential to respond to changing needs and reduce consumer costs holistically</a:t>
            </a:r>
          </a:p>
          <a:p>
            <a:r>
              <a:rPr lang="en-GB" sz="1600" b="0"/>
              <a:t>Focusing on delivering and embedding innovation to deliver the energy transition ensures the most effective long-term solutions are taken forward</a:t>
            </a:r>
            <a:endParaRPr lang="en-US" sz="1600" b="0"/>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£105m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£21m</a:t>
            </a:r>
            <a:endParaRPr lang="en-US" sz="1600">
              <a:solidFill>
                <a:schemeClr val="bg1"/>
              </a:solidFill>
            </a:endParaRPr>
          </a:p>
        </p:txBody>
      </p:sp>
      <p:pic>
        <p:nvPicPr>
          <p:cNvPr id="10" name="Picture 9"/>
          <p:cNvPicPr>
            <a:picLocks noChangeAspect="1"/>
          </p:cNvPicPr>
          <p:nvPr/>
        </p:nvPicPr>
        <p:blipFill rotWithShape="1">
          <a:blip r:embed="rId3"/>
          <a:srcRect l="4059" t="30828" r="85574" b="52367"/>
          <a:stretch/>
        </p:blipFill>
        <p:spPr>
          <a:xfrm>
            <a:off x="8642856" y="26561"/>
            <a:ext cx="467094" cy="314418"/>
          </a:xfrm>
          <a:prstGeom prst="rect">
            <a:avLst/>
          </a:prstGeom>
        </p:spPr>
      </p:pic>
      <p:sp>
        <p:nvSpPr>
          <p:cNvPr id="15" name="Text Placeholder 1"/>
          <p:cNvSpPr txBox="1">
            <a:spLocks/>
          </p:cNvSpPr>
          <p:nvPr/>
        </p:nvSpPr>
        <p:spPr bwMode="auto">
          <a:xfrm>
            <a:off x="5231016" y="51862"/>
            <a:ext cx="40778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600"/>
              </a:spcAft>
            </a:pPr>
            <a:r>
              <a:rPr lang="en-GB" sz="1200" kern="0">
                <a:solidFill>
                  <a:srgbClr val="00B050"/>
                </a:solidFill>
              </a:rPr>
              <a:t>Deliver an environmentally sustainable network</a:t>
            </a:r>
          </a:p>
        </p:txBody>
      </p:sp>
      <p:pic>
        <p:nvPicPr>
          <p:cNvPr id="3" name="Picture 2"/>
          <p:cNvPicPr>
            <a:picLocks noChangeAspect="1"/>
          </p:cNvPicPr>
          <p:nvPr/>
        </p:nvPicPr>
        <p:blipFill rotWithShape="1">
          <a:blip r:embed="rId4"/>
          <a:srcRect l="28361" t="19166" r="64082" b="64848"/>
          <a:stretch/>
        </p:blipFill>
        <p:spPr>
          <a:xfrm>
            <a:off x="7736367" y="1606558"/>
            <a:ext cx="691019" cy="821849"/>
          </a:xfrm>
          <a:prstGeom prst="rect">
            <a:avLst/>
          </a:prstGeom>
        </p:spPr>
      </p:pic>
      <p:sp>
        <p:nvSpPr>
          <p:cNvPr id="16" name="Rectangle 15"/>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339728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you to care for the environment and communities</a:t>
            </a:r>
            <a:br>
              <a:rPr lang="en-GB"/>
            </a:br>
            <a:r>
              <a:rPr lang="en-GB" sz="1600" b="0"/>
              <a:t>Reduce our impact on the environment and keep options open to move to Net Zero carbon by 2050 with the lowest societal impact</a:t>
            </a:r>
            <a:br>
              <a:rPr lang="en-GB" sz="1600">
                <a:solidFill>
                  <a:srgbClr val="00B050"/>
                </a:solidFill>
              </a:rPr>
            </a:br>
            <a:endParaRPr lang="en-US"/>
          </a:p>
        </p:txBody>
      </p:sp>
      <p:sp>
        <p:nvSpPr>
          <p:cNvPr id="11" name="Text Placeholder 35"/>
          <p:cNvSpPr>
            <a:spLocks noGrp="1"/>
          </p:cNvSpPr>
          <p:nvPr>
            <p:ph type="body" sz="quarter" idx="16"/>
          </p:nvPr>
        </p:nvSpPr>
        <p:spPr>
          <a:xfrm>
            <a:off x="374753" y="1317758"/>
            <a:ext cx="6477207" cy="2585323"/>
          </a:xfrm>
        </p:spPr>
        <p:txBody>
          <a:bodyPr/>
          <a:lstStyle/>
          <a:p>
            <a:r>
              <a:rPr lang="en-GB" sz="1600" dirty="0"/>
              <a:t>Our draft proposals</a:t>
            </a:r>
            <a:endParaRPr lang="en-US" sz="1600" dirty="0"/>
          </a:p>
          <a:p>
            <a:pPr marL="285750" indent="-285750">
              <a:buFont typeface="Arial" panose="020B0604020202020204" pitchFamily="34" charset="0"/>
              <a:buChar char="•"/>
            </a:pPr>
            <a:r>
              <a:rPr lang="en-GB" sz="1600" b="0" dirty="0"/>
              <a:t>Deliver 2 new compressors in RIIO-2 and complete 5 more by 2030 to improve air quality and reduce NOx emissions</a:t>
            </a:r>
          </a:p>
          <a:p>
            <a:pPr marL="285750" indent="-285750">
              <a:buFont typeface="Arial" panose="020B0604020202020204" pitchFamily="34" charset="0"/>
              <a:buChar char="•"/>
            </a:pPr>
            <a:r>
              <a:rPr lang="en-GB" sz="1600" b="0" dirty="0"/>
              <a:t>Reduce the carbon footprint of our business</a:t>
            </a:r>
          </a:p>
          <a:p>
            <a:pPr marL="285750" indent="-285750">
              <a:buFont typeface="Arial" panose="020B0604020202020204" pitchFamily="34" charset="0"/>
              <a:buChar char="•"/>
            </a:pPr>
            <a:r>
              <a:rPr lang="en-GB" sz="1600" b="0" dirty="0"/>
              <a:t>Take action at 77 redundant sites and assets, seeking to enhance the natural environment where possible</a:t>
            </a:r>
          </a:p>
          <a:p>
            <a:pPr marL="285750" indent="-285750">
              <a:buFont typeface="Arial" panose="020B0604020202020204" pitchFamily="34" charset="0"/>
              <a:buChar char="•"/>
            </a:pPr>
            <a:r>
              <a:rPr lang="en-GB" sz="1600" b="0" dirty="0"/>
              <a:t>Continue to support the communities we work in, committing 0.3% of what we spend on major projects to supporting community initiatives</a:t>
            </a:r>
          </a:p>
        </p:txBody>
      </p:sp>
      <p:sp>
        <p:nvSpPr>
          <p:cNvPr id="12" name="Text Placeholder 35"/>
          <p:cNvSpPr>
            <a:spLocks noGrp="1"/>
          </p:cNvSpPr>
          <p:nvPr>
            <p:ph type="body" sz="quarter" idx="16"/>
          </p:nvPr>
        </p:nvSpPr>
        <p:spPr>
          <a:xfrm>
            <a:off x="431800" y="4087552"/>
            <a:ext cx="6718508" cy="2185214"/>
          </a:xfrm>
        </p:spPr>
        <p:txBody>
          <a:bodyPr/>
          <a:lstStyle/>
          <a:p>
            <a:r>
              <a:rPr lang="en-GB" sz="1600"/>
              <a:t>Consumer benefits</a:t>
            </a:r>
          </a:p>
          <a:p>
            <a:r>
              <a:rPr lang="en-GB" sz="1600" b="0"/>
              <a:t>Cutting emissions reduces our impact on climate change, with clear benefits for society including improved air quality. </a:t>
            </a:r>
            <a:endParaRPr lang="en-GB" sz="1600" b="0">
              <a:cs typeface="Arial"/>
            </a:endParaRPr>
          </a:p>
          <a:p>
            <a:r>
              <a:rPr lang="en-GB" sz="1600" b="0"/>
              <a:t>Responsible demolition protects future consumers from the costs of disposing  assets whilst promoting environmental net gain activities</a:t>
            </a:r>
          </a:p>
          <a:p>
            <a:r>
              <a:rPr lang="en-GB" sz="1600" b="0"/>
              <a:t>Consumers and broader society will benefit from our contribution and support to communities</a:t>
            </a:r>
            <a:endParaRPr lang="en-US" sz="1600" b="0"/>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£360m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£72m</a:t>
            </a:r>
            <a:endParaRPr lang="en-US" sz="1600">
              <a:solidFill>
                <a:schemeClr val="bg1"/>
              </a:solidFill>
            </a:endParaRPr>
          </a:p>
        </p:txBody>
      </p:sp>
      <p:pic>
        <p:nvPicPr>
          <p:cNvPr id="10" name="Picture 9"/>
          <p:cNvPicPr>
            <a:picLocks noChangeAspect="1"/>
          </p:cNvPicPr>
          <p:nvPr/>
        </p:nvPicPr>
        <p:blipFill rotWithShape="1">
          <a:blip r:embed="rId3"/>
          <a:srcRect l="4059" t="30828" r="85574" b="52367"/>
          <a:stretch/>
        </p:blipFill>
        <p:spPr>
          <a:xfrm>
            <a:off x="8642856" y="26561"/>
            <a:ext cx="467094" cy="314418"/>
          </a:xfrm>
          <a:prstGeom prst="rect">
            <a:avLst/>
          </a:prstGeom>
        </p:spPr>
      </p:pic>
      <p:sp>
        <p:nvSpPr>
          <p:cNvPr id="15" name="Text Placeholder 1"/>
          <p:cNvSpPr txBox="1">
            <a:spLocks/>
          </p:cNvSpPr>
          <p:nvPr/>
        </p:nvSpPr>
        <p:spPr bwMode="auto">
          <a:xfrm>
            <a:off x="5231016" y="51862"/>
            <a:ext cx="40778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600"/>
              </a:spcAft>
            </a:pPr>
            <a:r>
              <a:rPr lang="en-GB" sz="1200" kern="0">
                <a:solidFill>
                  <a:srgbClr val="00B050"/>
                </a:solidFill>
              </a:rPr>
              <a:t>Deliver an environmentally sustainable network</a:t>
            </a:r>
          </a:p>
        </p:txBody>
      </p:sp>
      <p:pic>
        <p:nvPicPr>
          <p:cNvPr id="16" name="Picture 15"/>
          <p:cNvPicPr>
            <a:picLocks noChangeAspect="1"/>
          </p:cNvPicPr>
          <p:nvPr/>
        </p:nvPicPr>
        <p:blipFill rotWithShape="1">
          <a:blip r:embed="rId3"/>
          <a:srcRect l="4059" t="30828" r="85574" b="52367"/>
          <a:stretch/>
        </p:blipFill>
        <p:spPr>
          <a:xfrm>
            <a:off x="7527950" y="1601132"/>
            <a:ext cx="1080164" cy="727098"/>
          </a:xfrm>
          <a:prstGeom prst="rect">
            <a:avLst/>
          </a:prstGeom>
        </p:spPr>
      </p:pic>
      <p:sp>
        <p:nvSpPr>
          <p:cNvPr id="17" name="Rectangle 16"/>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256141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to connect to the transmission system</a:t>
            </a:r>
            <a:br>
              <a:rPr lang="en-GB"/>
            </a:br>
            <a:r>
              <a:rPr lang="en-GB" sz="1600" b="0"/>
              <a:t>We will support the liquidity of the energy market by providing an efficient process for connection to our network, and be more responsive to the needs of our customers</a:t>
            </a:r>
            <a:br>
              <a:rPr lang="en-GB" sz="1600">
                <a:solidFill>
                  <a:srgbClr val="00B050"/>
                </a:solidFill>
              </a:rPr>
            </a:br>
            <a:endParaRPr lang="en-US"/>
          </a:p>
        </p:txBody>
      </p:sp>
      <p:sp>
        <p:nvSpPr>
          <p:cNvPr id="11" name="Text Placeholder 35"/>
          <p:cNvSpPr>
            <a:spLocks noGrp="1"/>
          </p:cNvSpPr>
          <p:nvPr>
            <p:ph type="body" sz="quarter" idx="16"/>
          </p:nvPr>
        </p:nvSpPr>
        <p:spPr>
          <a:xfrm>
            <a:off x="431801" y="1306708"/>
            <a:ext cx="6477207" cy="3077766"/>
          </a:xfrm>
        </p:spPr>
        <p:txBody>
          <a:bodyPr/>
          <a:lstStyle/>
          <a:p>
            <a:r>
              <a:rPr lang="en-GB" sz="1600"/>
              <a:t>Our draft proposals</a:t>
            </a:r>
            <a:endParaRPr lang="en-US" sz="1600"/>
          </a:p>
          <a:p>
            <a:pPr marL="285750" indent="-285750">
              <a:buFont typeface="Arial" panose="020B0604020202020204" pitchFamily="34" charset="0"/>
              <a:buChar char="•"/>
            </a:pPr>
            <a:r>
              <a:rPr lang="en-GB" sz="1600" b="0"/>
              <a:t>Embed the improvements resulting from our Customer Low Cost Connections project, enabling standard connections for less than £1m in under 12 months</a:t>
            </a:r>
          </a:p>
          <a:p>
            <a:pPr marL="285750" indent="-285750">
              <a:buFont typeface="Arial" panose="020B0604020202020204" pitchFamily="34" charset="0"/>
              <a:buChar char="•"/>
            </a:pPr>
            <a:r>
              <a:rPr lang="en-GB" sz="1600" b="0"/>
              <a:t>Deliver information systems and people capability for an improved end-to-end customer experience</a:t>
            </a:r>
          </a:p>
          <a:p>
            <a:pPr marL="285750" indent="-285750">
              <a:buFont typeface="Arial" panose="020B0604020202020204" pitchFamily="34" charset="0"/>
              <a:buChar char="•"/>
            </a:pPr>
            <a:r>
              <a:rPr lang="en-GB" sz="1600" b="0"/>
              <a:t>Make best use of the existing network and simplify the regulatory process for substitution of unused capacity</a:t>
            </a:r>
          </a:p>
          <a:p>
            <a:pPr marL="285750" indent="-285750">
              <a:buFont typeface="Arial" panose="020B0604020202020204" pitchFamily="34" charset="0"/>
              <a:buChar char="•"/>
            </a:pPr>
            <a:r>
              <a:rPr lang="en-GB" sz="1600" b="0"/>
              <a:t>Deliver more capacity where necessary, informed by robust options analysis</a:t>
            </a:r>
          </a:p>
        </p:txBody>
      </p:sp>
      <p:sp>
        <p:nvSpPr>
          <p:cNvPr id="12" name="Text Placeholder 35"/>
          <p:cNvSpPr>
            <a:spLocks noGrp="1"/>
          </p:cNvSpPr>
          <p:nvPr>
            <p:ph type="body" sz="quarter" idx="16"/>
          </p:nvPr>
        </p:nvSpPr>
        <p:spPr>
          <a:xfrm>
            <a:off x="431800" y="4447313"/>
            <a:ext cx="6718508" cy="1785104"/>
          </a:xfrm>
        </p:spPr>
        <p:txBody>
          <a:bodyPr/>
          <a:lstStyle/>
          <a:p>
            <a:r>
              <a:rPr lang="en-GB" sz="1600"/>
              <a:t>Consumer benefits</a:t>
            </a:r>
          </a:p>
          <a:p>
            <a:r>
              <a:rPr lang="en-GB" sz="1600" b="0"/>
              <a:t>Making it easier for new sources of gas to connect supports liquidity of the energy market, keeping costs low for consumers</a:t>
            </a:r>
          </a:p>
          <a:p>
            <a:r>
              <a:rPr lang="en-GB" sz="1600" b="0"/>
              <a:t>Making it easier for lower carbon biogas and gas-powered vehicle refuelling stations to connect, assisting decarbonising the whole energy system with minimal disruption to consumers</a:t>
            </a:r>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£12m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£2.4m</a:t>
            </a:r>
            <a:endParaRPr lang="en-US" sz="1600">
              <a:solidFill>
                <a:schemeClr val="bg1"/>
              </a:solidFill>
            </a:endParaRPr>
          </a:p>
        </p:txBody>
      </p:sp>
      <p:sp>
        <p:nvSpPr>
          <p:cNvPr id="17" name="Text Placeholder 1"/>
          <p:cNvSpPr txBox="1">
            <a:spLocks/>
          </p:cNvSpPr>
          <p:nvPr/>
        </p:nvSpPr>
        <p:spPr bwMode="auto">
          <a:xfrm>
            <a:off x="5099934" y="22494"/>
            <a:ext cx="75965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600"/>
              </a:spcAft>
            </a:pPr>
            <a:r>
              <a:rPr lang="en-GB" sz="1200" kern="0">
                <a:solidFill>
                  <a:srgbClr val="0073CD"/>
                </a:solidFill>
              </a:rPr>
              <a:t>Meet the needs of consumers and network users</a:t>
            </a:r>
          </a:p>
        </p:txBody>
      </p:sp>
      <p:pic>
        <p:nvPicPr>
          <p:cNvPr id="18" name="Picture 17"/>
          <p:cNvPicPr>
            <a:picLocks noChangeAspect="1"/>
          </p:cNvPicPr>
          <p:nvPr/>
        </p:nvPicPr>
        <p:blipFill rotWithShape="1">
          <a:blip r:embed="rId3"/>
          <a:srcRect l="29017" t="24706" r="60655" b="59555"/>
          <a:stretch/>
        </p:blipFill>
        <p:spPr>
          <a:xfrm>
            <a:off x="8640376" y="22494"/>
            <a:ext cx="515700" cy="338893"/>
          </a:xfrm>
          <a:prstGeom prst="rect">
            <a:avLst/>
          </a:prstGeom>
        </p:spPr>
      </p:pic>
      <p:pic>
        <p:nvPicPr>
          <p:cNvPr id="2" name="Picture 1"/>
          <p:cNvPicPr>
            <a:picLocks noChangeAspect="1"/>
          </p:cNvPicPr>
          <p:nvPr/>
        </p:nvPicPr>
        <p:blipFill rotWithShape="1">
          <a:blip r:embed="rId4"/>
          <a:srcRect l="53279" t="25872" r="35574" b="57508"/>
          <a:stretch/>
        </p:blipFill>
        <p:spPr>
          <a:xfrm>
            <a:off x="7631436" y="1680520"/>
            <a:ext cx="855911" cy="717455"/>
          </a:xfrm>
          <a:prstGeom prst="rect">
            <a:avLst/>
          </a:prstGeom>
        </p:spPr>
      </p:pic>
      <p:sp>
        <p:nvSpPr>
          <p:cNvPr id="19" name="Rectangle 18"/>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7885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all the information I need to run my business, and to understand what you do and why</a:t>
            </a:r>
            <a:br>
              <a:rPr lang="en-GB"/>
            </a:br>
            <a:r>
              <a:rPr lang="en-GB" sz="1600" b="0"/>
              <a:t>We will provide data and insight to the industry allowing stakeholders to operate their businesses efficiently and effectively</a:t>
            </a:r>
            <a:br>
              <a:rPr lang="en-GB" sz="1600">
                <a:solidFill>
                  <a:srgbClr val="00B050"/>
                </a:solidFill>
              </a:rPr>
            </a:br>
            <a:endParaRPr lang="en-US"/>
          </a:p>
        </p:txBody>
      </p:sp>
      <p:sp>
        <p:nvSpPr>
          <p:cNvPr id="11" name="Text Placeholder 35"/>
          <p:cNvSpPr>
            <a:spLocks noGrp="1"/>
          </p:cNvSpPr>
          <p:nvPr>
            <p:ph type="body" sz="quarter" idx="16"/>
          </p:nvPr>
        </p:nvSpPr>
        <p:spPr>
          <a:xfrm>
            <a:off x="431801" y="1651479"/>
            <a:ext cx="6477207" cy="2831544"/>
          </a:xfrm>
        </p:spPr>
        <p:txBody>
          <a:bodyPr/>
          <a:lstStyle/>
          <a:p>
            <a:r>
              <a:rPr lang="en-GB" sz="1600"/>
              <a:t>Our draft proposals</a:t>
            </a:r>
            <a:endParaRPr lang="en-US" sz="1600"/>
          </a:p>
          <a:p>
            <a:pPr marL="285750" indent="-285750">
              <a:buFont typeface="Arial" panose="020B0604020202020204" pitchFamily="34" charset="0"/>
              <a:buChar char="•"/>
            </a:pPr>
            <a:r>
              <a:rPr lang="en-GB" sz="1600" b="0"/>
              <a:t>Enable competition and foster innovation by sharing our data openly wherever possible</a:t>
            </a:r>
          </a:p>
          <a:p>
            <a:pPr marL="285750" indent="-285750">
              <a:buFont typeface="Arial" panose="020B0604020202020204" pitchFamily="34" charset="0"/>
              <a:buChar char="•"/>
            </a:pPr>
            <a:r>
              <a:rPr lang="en-GB" sz="1600" b="0"/>
              <a:t>Collaborate and share data with network companies to build a whole system view</a:t>
            </a:r>
          </a:p>
          <a:p>
            <a:pPr marL="285750" indent="-285750">
              <a:buFont typeface="Arial" panose="020B0604020202020204" pitchFamily="34" charset="0"/>
              <a:buChar char="•"/>
            </a:pPr>
            <a:r>
              <a:rPr lang="en-GB" sz="1600" b="0"/>
              <a:t>Invest in our people and capabilities allowing us to support more information sharing</a:t>
            </a:r>
          </a:p>
          <a:p>
            <a:pPr marL="285750" indent="-285750">
              <a:buFont typeface="Arial" panose="020B0604020202020204" pitchFamily="34" charset="0"/>
              <a:buChar char="•"/>
            </a:pPr>
            <a:r>
              <a:rPr lang="en-GB" sz="1600" b="0"/>
              <a:t>Provide more transparency around our financial and operational performance</a:t>
            </a:r>
          </a:p>
        </p:txBody>
      </p:sp>
      <p:sp>
        <p:nvSpPr>
          <p:cNvPr id="12" name="Text Placeholder 35"/>
          <p:cNvSpPr>
            <a:spLocks noGrp="1"/>
          </p:cNvSpPr>
          <p:nvPr>
            <p:ph type="body" sz="quarter" idx="16"/>
          </p:nvPr>
        </p:nvSpPr>
        <p:spPr>
          <a:xfrm>
            <a:off x="431800" y="4792084"/>
            <a:ext cx="6718508" cy="892552"/>
          </a:xfrm>
        </p:spPr>
        <p:txBody>
          <a:bodyPr/>
          <a:lstStyle/>
          <a:p>
            <a:r>
              <a:rPr lang="en-GB" sz="1600"/>
              <a:t>Consumer benefits</a:t>
            </a:r>
          </a:p>
          <a:p>
            <a:r>
              <a:rPr lang="en-GB" sz="1600" b="0"/>
              <a:t>Our information and insights provide value for consumers by ensuring that the wholesale market runs smoothly and promoting competition</a:t>
            </a:r>
          </a:p>
        </p:txBody>
      </p:sp>
      <p:sp>
        <p:nvSpPr>
          <p:cNvPr id="13" name="Text Placeholder 35"/>
          <p:cNvSpPr>
            <a:spLocks noGrp="1"/>
          </p:cNvSpPr>
          <p:nvPr>
            <p:ph type="body" sz="quarter" idx="16"/>
          </p:nvPr>
        </p:nvSpPr>
        <p:spPr>
          <a:xfrm>
            <a:off x="7450084" y="2655390"/>
            <a:ext cx="1262117" cy="646331"/>
          </a:xfrm>
          <a:solidFill>
            <a:srgbClr val="00B0F0"/>
          </a:solidFill>
        </p:spPr>
        <p:txBody>
          <a:bodyPr/>
          <a:lstStyle/>
          <a:p>
            <a:r>
              <a:rPr lang="en-GB" sz="1600">
                <a:solidFill>
                  <a:schemeClr val="bg1"/>
                </a:solidFill>
              </a:rPr>
              <a:t>RIIO-2 total</a:t>
            </a:r>
          </a:p>
          <a:p>
            <a:pPr algn="ctr"/>
            <a:r>
              <a:rPr lang="en-GB" sz="1600">
                <a:solidFill>
                  <a:schemeClr val="bg1"/>
                </a:solidFill>
              </a:rPr>
              <a:t>£65m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£13m</a:t>
            </a:r>
            <a:endParaRPr lang="en-US" sz="1600">
              <a:solidFill>
                <a:schemeClr val="bg1"/>
              </a:solidFill>
            </a:endParaRPr>
          </a:p>
        </p:txBody>
      </p:sp>
      <p:sp>
        <p:nvSpPr>
          <p:cNvPr id="17" name="Text Placeholder 1"/>
          <p:cNvSpPr txBox="1">
            <a:spLocks/>
          </p:cNvSpPr>
          <p:nvPr/>
        </p:nvSpPr>
        <p:spPr bwMode="auto">
          <a:xfrm>
            <a:off x="5099934" y="22494"/>
            <a:ext cx="75965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600"/>
              </a:spcAft>
            </a:pPr>
            <a:r>
              <a:rPr lang="en-GB" sz="1200" kern="0">
                <a:solidFill>
                  <a:srgbClr val="0073CD"/>
                </a:solidFill>
              </a:rPr>
              <a:t>Meet the needs of consumers and network users</a:t>
            </a:r>
          </a:p>
        </p:txBody>
      </p:sp>
      <p:pic>
        <p:nvPicPr>
          <p:cNvPr id="18" name="Picture 17"/>
          <p:cNvPicPr>
            <a:picLocks noChangeAspect="1"/>
          </p:cNvPicPr>
          <p:nvPr/>
        </p:nvPicPr>
        <p:blipFill rotWithShape="1">
          <a:blip r:embed="rId3"/>
          <a:srcRect l="29017" t="24706" r="60655" b="59555"/>
          <a:stretch/>
        </p:blipFill>
        <p:spPr>
          <a:xfrm>
            <a:off x="8640376" y="22494"/>
            <a:ext cx="515700" cy="338893"/>
          </a:xfrm>
          <a:prstGeom prst="rect">
            <a:avLst/>
          </a:prstGeom>
        </p:spPr>
      </p:pic>
      <p:pic>
        <p:nvPicPr>
          <p:cNvPr id="3" name="Picture 2"/>
          <p:cNvPicPr>
            <a:picLocks noChangeAspect="1"/>
          </p:cNvPicPr>
          <p:nvPr/>
        </p:nvPicPr>
        <p:blipFill rotWithShape="1">
          <a:blip r:embed="rId4"/>
          <a:srcRect l="28853" t="24123" r="61639" b="60715"/>
          <a:stretch/>
        </p:blipFill>
        <p:spPr>
          <a:xfrm>
            <a:off x="7646428" y="1730795"/>
            <a:ext cx="780960" cy="700171"/>
          </a:xfrm>
          <a:prstGeom prst="rect">
            <a:avLst/>
          </a:prstGeom>
        </p:spPr>
      </p:pic>
      <p:sp>
        <p:nvSpPr>
          <p:cNvPr id="15" name="Rectangle 14"/>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344314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you to be efficient and affordable</a:t>
            </a:r>
            <a:br>
              <a:rPr lang="en-GB"/>
            </a:br>
            <a:r>
              <a:rPr lang="en-GB" sz="1600" b="0"/>
              <a:t>We strive to keep our impact on consumers bills low and we work with our customers to keep energy affordable</a:t>
            </a:r>
            <a:br>
              <a:rPr lang="en-GB" sz="1600">
                <a:solidFill>
                  <a:srgbClr val="00B050"/>
                </a:solidFill>
              </a:rPr>
            </a:br>
            <a:endParaRPr lang="en-US"/>
          </a:p>
        </p:txBody>
      </p:sp>
      <p:sp>
        <p:nvSpPr>
          <p:cNvPr id="11" name="Text Placeholder 35"/>
          <p:cNvSpPr>
            <a:spLocks noGrp="1"/>
          </p:cNvSpPr>
          <p:nvPr>
            <p:ph type="body" sz="quarter" idx="16"/>
          </p:nvPr>
        </p:nvSpPr>
        <p:spPr>
          <a:xfrm>
            <a:off x="431801" y="1651479"/>
            <a:ext cx="6477207" cy="2739211"/>
          </a:xfrm>
        </p:spPr>
        <p:txBody>
          <a:bodyPr/>
          <a:lstStyle/>
          <a:p>
            <a:r>
              <a:rPr lang="en-GB" sz="1600"/>
              <a:t>Our draft proposals</a:t>
            </a:r>
          </a:p>
          <a:p>
            <a:pPr marL="285750" indent="-285750">
              <a:buFont typeface="Arial" panose="020B0604020202020204" pitchFamily="34" charset="0"/>
              <a:buChar char="•"/>
            </a:pPr>
            <a:r>
              <a:rPr lang="en-GB" sz="1600" b="0"/>
              <a:t>Commit to 4% efficiency on our total capex in RIIO-2</a:t>
            </a:r>
          </a:p>
          <a:p>
            <a:pPr marL="285750" indent="-285750">
              <a:buFont typeface="Arial" panose="020B0604020202020204" pitchFamily="34" charset="0"/>
              <a:buChar char="•"/>
            </a:pPr>
            <a:r>
              <a:rPr lang="en-GB" sz="1600" b="0"/>
              <a:t>Build 7.4% operational cost efficiency from our RIIO-1 UK efficiency programme</a:t>
            </a:r>
          </a:p>
          <a:p>
            <a:pPr marL="285750" indent="-285750">
              <a:buFont typeface="Arial" panose="020B0604020202020204" pitchFamily="34" charset="0"/>
              <a:buChar char="•"/>
            </a:pPr>
            <a:r>
              <a:rPr lang="en-GB" sz="1600" b="0"/>
              <a:t>Commit a further 5.6% operational cost efficiency across RIIO-2</a:t>
            </a:r>
          </a:p>
          <a:p>
            <a:pPr marL="285750" indent="-285750">
              <a:buFont typeface="Arial" panose="020B0604020202020204" pitchFamily="34" charset="0"/>
              <a:buChar char="•"/>
            </a:pPr>
            <a:r>
              <a:rPr lang="en-GB" sz="1600" b="0"/>
              <a:t>Continue to benchmark, market test and use native competition throughout RIIO-2</a:t>
            </a:r>
          </a:p>
          <a:p>
            <a:endParaRPr lang="en-US" sz="1600"/>
          </a:p>
        </p:txBody>
      </p:sp>
      <p:sp>
        <p:nvSpPr>
          <p:cNvPr id="12" name="Text Placeholder 35"/>
          <p:cNvSpPr>
            <a:spLocks noGrp="1"/>
          </p:cNvSpPr>
          <p:nvPr>
            <p:ph type="body" sz="quarter" idx="16"/>
          </p:nvPr>
        </p:nvSpPr>
        <p:spPr>
          <a:xfrm>
            <a:off x="431800" y="4191231"/>
            <a:ext cx="6718508" cy="2185214"/>
          </a:xfrm>
        </p:spPr>
        <p:txBody>
          <a:bodyPr/>
          <a:lstStyle/>
          <a:p>
            <a:r>
              <a:rPr lang="en-GB" sz="1600"/>
              <a:t>Consumer benefits</a:t>
            </a:r>
          </a:p>
          <a:p>
            <a:r>
              <a:rPr lang="en-GB" sz="1600" b="0"/>
              <a:t>By embedding efficiencies, focusing on the most efficient and effective solutions we will keep our costs low for consumers</a:t>
            </a:r>
          </a:p>
          <a:p>
            <a:r>
              <a:rPr lang="en-GB" sz="1600" b="0"/>
              <a:t>We are balancing costs between current and future consumers to ensure fairness</a:t>
            </a:r>
          </a:p>
          <a:p>
            <a:r>
              <a:rPr lang="en-GB" sz="1600" b="0"/>
              <a:t>Facilitation of the wholesale market has a positive impact on the whole energy cost for consumers. </a:t>
            </a:r>
          </a:p>
        </p:txBody>
      </p:sp>
      <p:sp>
        <p:nvSpPr>
          <p:cNvPr id="14" name="Text Placeholder 35"/>
          <p:cNvSpPr>
            <a:spLocks noGrp="1"/>
          </p:cNvSpPr>
          <p:nvPr>
            <p:ph type="body" sz="quarter" idx="16"/>
          </p:nvPr>
        </p:nvSpPr>
        <p:spPr>
          <a:xfrm>
            <a:off x="7450084" y="2464001"/>
            <a:ext cx="1262117" cy="1477328"/>
          </a:xfrm>
          <a:noFill/>
        </p:spPr>
        <p:txBody>
          <a:bodyPr/>
          <a:lstStyle/>
          <a:p>
            <a:r>
              <a:rPr lang="en-GB" sz="1400" b="0">
                <a:solidFill>
                  <a:schemeClr val="tx1"/>
                </a:solidFill>
              </a:rPr>
              <a:t>Business support costs to deliver across our business plan</a:t>
            </a:r>
          </a:p>
          <a:p>
            <a:endParaRPr lang="en-US" sz="1600">
              <a:solidFill>
                <a:schemeClr val="bg1"/>
              </a:solidFill>
            </a:endParaRPr>
          </a:p>
        </p:txBody>
      </p:sp>
      <p:sp>
        <p:nvSpPr>
          <p:cNvPr id="17" name="Text Placeholder 1"/>
          <p:cNvSpPr txBox="1">
            <a:spLocks/>
          </p:cNvSpPr>
          <p:nvPr/>
        </p:nvSpPr>
        <p:spPr bwMode="auto">
          <a:xfrm>
            <a:off x="5099934" y="22494"/>
            <a:ext cx="75965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600"/>
              </a:spcAft>
            </a:pPr>
            <a:r>
              <a:rPr lang="en-GB" sz="1200" kern="0">
                <a:solidFill>
                  <a:srgbClr val="0073CD"/>
                </a:solidFill>
              </a:rPr>
              <a:t>Meet the needs of consumers and network users</a:t>
            </a:r>
          </a:p>
        </p:txBody>
      </p:sp>
      <p:pic>
        <p:nvPicPr>
          <p:cNvPr id="18" name="Picture 17"/>
          <p:cNvPicPr>
            <a:picLocks noChangeAspect="1"/>
          </p:cNvPicPr>
          <p:nvPr/>
        </p:nvPicPr>
        <p:blipFill rotWithShape="1">
          <a:blip r:embed="rId3"/>
          <a:srcRect l="29017" t="24706" r="60655" b="59555"/>
          <a:stretch/>
        </p:blipFill>
        <p:spPr>
          <a:xfrm>
            <a:off x="8640376" y="22494"/>
            <a:ext cx="515700" cy="338893"/>
          </a:xfrm>
          <a:prstGeom prst="rect">
            <a:avLst/>
          </a:prstGeom>
        </p:spPr>
      </p:pic>
      <p:pic>
        <p:nvPicPr>
          <p:cNvPr id="2" name="Picture 1"/>
          <p:cNvPicPr>
            <a:picLocks noChangeAspect="1"/>
          </p:cNvPicPr>
          <p:nvPr/>
        </p:nvPicPr>
        <p:blipFill rotWithShape="1">
          <a:blip r:embed="rId4"/>
          <a:srcRect l="52787" t="60841" r="36393" b="23486"/>
          <a:stretch/>
        </p:blipFill>
        <p:spPr>
          <a:xfrm>
            <a:off x="7586467" y="1651479"/>
            <a:ext cx="886714" cy="722141"/>
          </a:xfrm>
          <a:prstGeom prst="rect">
            <a:avLst/>
          </a:prstGeom>
        </p:spPr>
      </p:pic>
      <p:sp>
        <p:nvSpPr>
          <p:cNvPr id="15" name="Text Placeholder 35"/>
          <p:cNvSpPr>
            <a:spLocks noGrp="1"/>
          </p:cNvSpPr>
          <p:nvPr>
            <p:ph type="body" sz="quarter" idx="16"/>
          </p:nvPr>
        </p:nvSpPr>
        <p:spPr>
          <a:xfrm>
            <a:off x="7450084" y="3614759"/>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£325m </a:t>
            </a:r>
            <a:endParaRPr lang="en-US" sz="1600">
              <a:solidFill>
                <a:schemeClr val="bg1"/>
              </a:solidFill>
            </a:endParaRPr>
          </a:p>
        </p:txBody>
      </p:sp>
      <p:sp>
        <p:nvSpPr>
          <p:cNvPr id="16" name="Text Placeholder 35"/>
          <p:cNvSpPr>
            <a:spLocks noGrp="1"/>
          </p:cNvSpPr>
          <p:nvPr>
            <p:ph type="body" sz="quarter" idx="16"/>
          </p:nvPr>
        </p:nvSpPr>
        <p:spPr>
          <a:xfrm>
            <a:off x="7450084" y="4945724"/>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£65m</a:t>
            </a:r>
            <a:endParaRPr lang="en-US" sz="1600">
              <a:solidFill>
                <a:schemeClr val="bg1"/>
              </a:solidFill>
            </a:endParaRPr>
          </a:p>
        </p:txBody>
      </p:sp>
      <p:sp>
        <p:nvSpPr>
          <p:cNvPr id="19" name="Rectangle 18"/>
          <p:cNvSpPr/>
          <p:nvPr/>
        </p:nvSpPr>
        <p:spPr bwMode="auto">
          <a:xfrm>
            <a:off x="7375134" y="2373619"/>
            <a:ext cx="1394113" cy="3352623"/>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429302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We will continue the dialogue with our stakeholders as we build the next iteration of our plan</a:t>
            </a:r>
            <a:endParaRPr lang="en-US"/>
          </a:p>
        </p:txBody>
      </p:sp>
      <p:sp>
        <p:nvSpPr>
          <p:cNvPr id="3" name="Rectangle 2"/>
          <p:cNvSpPr/>
          <p:nvPr/>
        </p:nvSpPr>
        <p:spPr bwMode="auto">
          <a:xfrm>
            <a:off x="4467069" y="1240440"/>
            <a:ext cx="2128603" cy="142826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r>
              <a:rPr lang="en-GB" sz="1600">
                <a:solidFill>
                  <a:schemeClr val="bg1"/>
                </a:solidFill>
                <a:latin typeface="+mn-lt"/>
                <a:cs typeface="Arial"/>
              </a:rPr>
              <a:t>Next iteration plan to RIIO2 Challenge Group and Stakeholder User Group </a:t>
            </a:r>
            <a:r>
              <a:rPr lang="en-GB" sz="1600" b="0">
                <a:solidFill>
                  <a:schemeClr val="bg1"/>
                </a:solidFill>
                <a:latin typeface="+mn-lt"/>
                <a:cs typeface="Arial"/>
              </a:rPr>
              <a:t>– 1 Oct</a:t>
            </a:r>
            <a:endParaRPr lang="en-US" sz="1600" b="0">
              <a:solidFill>
                <a:schemeClr val="bg1"/>
              </a:solidFill>
              <a:latin typeface="+mn-lt"/>
              <a:cs typeface="Arial"/>
            </a:endParaRPr>
          </a:p>
        </p:txBody>
      </p:sp>
      <p:sp>
        <p:nvSpPr>
          <p:cNvPr id="7" name="Rectangle 6"/>
          <p:cNvSpPr/>
          <p:nvPr/>
        </p:nvSpPr>
        <p:spPr bwMode="auto">
          <a:xfrm>
            <a:off x="6793458" y="1240440"/>
            <a:ext cx="2128603" cy="142826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r>
              <a:rPr lang="en-GB" sz="1600">
                <a:solidFill>
                  <a:schemeClr val="bg1"/>
                </a:solidFill>
                <a:latin typeface="+mn-lt"/>
                <a:cs typeface="Arial"/>
              </a:rPr>
              <a:t>Final plan to RIIO-2 Challenge Group and Stakeholder User Group </a:t>
            </a:r>
            <a:r>
              <a:rPr lang="en-GB" sz="1600" b="0">
                <a:solidFill>
                  <a:schemeClr val="bg1"/>
                </a:solidFill>
                <a:latin typeface="+mn-lt"/>
                <a:cs typeface="Arial"/>
              </a:rPr>
              <a:t>– 9 Dec</a:t>
            </a:r>
            <a:endParaRPr lang="en-US" sz="1600" b="0">
              <a:solidFill>
                <a:schemeClr val="bg1"/>
              </a:solidFill>
              <a:latin typeface="+mn-lt"/>
              <a:cs typeface="Arial"/>
            </a:endParaRPr>
          </a:p>
        </p:txBody>
      </p:sp>
      <p:sp>
        <p:nvSpPr>
          <p:cNvPr id="8" name="Text Placeholder 1"/>
          <p:cNvSpPr>
            <a:spLocks noGrp="1"/>
          </p:cNvSpPr>
          <p:nvPr>
            <p:ph type="body" sz="quarter" idx="16"/>
          </p:nvPr>
        </p:nvSpPr>
        <p:spPr>
          <a:xfrm>
            <a:off x="554636" y="2767842"/>
            <a:ext cx="8157565" cy="3539430"/>
          </a:xfrm>
        </p:spPr>
        <p:txBody>
          <a:bodyPr/>
          <a:lstStyle/>
          <a:p>
            <a:r>
              <a:rPr lang="en-GB" b="0"/>
              <a:t>Engage closely on our network capability framework to ensure our plan delivers the network capability needed now and into the future</a:t>
            </a:r>
          </a:p>
          <a:p>
            <a:r>
              <a:rPr lang="en-GB" b="0"/>
              <a:t>Explore the potential implications of the government’s commitment to Net Zero by 2050</a:t>
            </a:r>
          </a:p>
          <a:p>
            <a:r>
              <a:rPr lang="en-GB" b="0"/>
              <a:t>Carry out nationally representative quantitative domestic consumer research to test acceptability of our proposals</a:t>
            </a:r>
          </a:p>
          <a:p>
            <a:r>
              <a:rPr lang="en-GB" b="0"/>
              <a:t>Reflect feedback from our independent stakeholder user group and the RIIO2 Challenge Group</a:t>
            </a:r>
          </a:p>
          <a:p>
            <a:r>
              <a:rPr lang="en-GB" b="0"/>
              <a:t>Discuss with Ofgem projects that may meet the criteria for competition</a:t>
            </a:r>
          </a:p>
          <a:p>
            <a:r>
              <a:rPr lang="en-GB" b="0"/>
              <a:t>Reflect further on Ofgem’s RIIO2 decision document</a:t>
            </a:r>
          </a:p>
        </p:txBody>
      </p:sp>
      <p:pic>
        <p:nvPicPr>
          <p:cNvPr id="9" name="Picture 8"/>
          <p:cNvPicPr>
            <a:picLocks noChangeAspect="1"/>
          </p:cNvPicPr>
          <p:nvPr/>
        </p:nvPicPr>
        <p:blipFill>
          <a:blip r:embed="rId3"/>
          <a:stretch>
            <a:fillRect/>
          </a:stretch>
        </p:blipFill>
        <p:spPr>
          <a:xfrm>
            <a:off x="745863" y="1326638"/>
            <a:ext cx="3529980" cy="1342069"/>
          </a:xfrm>
          <a:prstGeom prst="rect">
            <a:avLst/>
          </a:prstGeom>
        </p:spPr>
      </p:pic>
    </p:spTree>
    <p:extLst>
      <p:ext uri="{BB962C8B-B14F-4D97-AF65-F5344CB8AC3E}">
        <p14:creationId xmlns:p14="http://schemas.microsoft.com/office/powerpoint/2010/main" val="211296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9836" t="15083" r="16721" b="12055"/>
          <a:stretch/>
        </p:blipFill>
        <p:spPr>
          <a:xfrm>
            <a:off x="1784882" y="325375"/>
            <a:ext cx="5831272" cy="3782040"/>
          </a:xfrm>
          <a:prstGeom prst="rect">
            <a:avLst/>
          </a:prstGeom>
        </p:spPr>
      </p:pic>
      <p:sp>
        <p:nvSpPr>
          <p:cNvPr id="2" name="TextBox 1"/>
          <p:cNvSpPr txBox="1"/>
          <p:nvPr/>
        </p:nvSpPr>
        <p:spPr bwMode="auto">
          <a:xfrm>
            <a:off x="806824" y="5029200"/>
            <a:ext cx="7787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3200" b="0" kern="0">
                <a:solidFill>
                  <a:schemeClr val="tx1"/>
                </a:solidFill>
                <a:latin typeface="+mn-lt"/>
                <a:ea typeface="+mn-ea"/>
              </a:rPr>
              <a:t>Get in touch with our Stakeholder Manager</a:t>
            </a:r>
          </a:p>
          <a:p>
            <a:pPr algn="l">
              <a:spcAft>
                <a:spcPts val="600"/>
              </a:spcAft>
              <a:buClr>
                <a:schemeClr val="tx1"/>
              </a:buClr>
            </a:pPr>
            <a:r>
              <a:rPr lang="en-GB" sz="3200" b="0" kern="0">
                <a:solidFill>
                  <a:schemeClr val="tx1"/>
                </a:solidFill>
                <a:latin typeface="+mn-lt"/>
                <a:ea typeface="+mn-ea"/>
              </a:rPr>
              <a:t>Charon.Balrey@nationalgrid.com</a:t>
            </a:r>
            <a:endParaRPr lang="en-US" sz="3200" b="0" kern="0" err="1">
              <a:solidFill>
                <a:schemeClr val="tx1"/>
              </a:solidFill>
              <a:latin typeface="+mn-lt"/>
              <a:ea typeface="+mn-ea"/>
            </a:endParaRPr>
          </a:p>
        </p:txBody>
      </p:sp>
    </p:spTree>
    <p:extLst>
      <p:ext uri="{BB962C8B-B14F-4D97-AF65-F5344CB8AC3E}">
        <p14:creationId xmlns:p14="http://schemas.microsoft.com/office/powerpoint/2010/main" val="127439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69824" y="3687267"/>
            <a:ext cx="8271062" cy="238502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
        <p:nvSpPr>
          <p:cNvPr id="4" name="Title 3"/>
          <p:cNvSpPr>
            <a:spLocks noGrp="1"/>
          </p:cNvSpPr>
          <p:nvPr>
            <p:ph type="title"/>
          </p:nvPr>
        </p:nvSpPr>
        <p:spPr/>
        <p:txBody>
          <a:bodyPr/>
          <a:lstStyle/>
          <a:p>
            <a:r>
              <a:rPr lang="en-GB"/>
              <a:t>Welcome</a:t>
            </a:r>
            <a:endParaRPr lang="en-US"/>
          </a:p>
        </p:txBody>
      </p:sp>
      <p:sp>
        <p:nvSpPr>
          <p:cNvPr id="7" name="Text Placeholder 1"/>
          <p:cNvSpPr>
            <a:spLocks noGrp="1"/>
          </p:cNvSpPr>
          <p:nvPr>
            <p:ph type="body" sz="quarter" idx="16"/>
          </p:nvPr>
        </p:nvSpPr>
        <p:spPr>
          <a:xfrm>
            <a:off x="279031" y="3924243"/>
            <a:ext cx="8760038" cy="2022864"/>
          </a:xfrm>
        </p:spPr>
        <p:txBody>
          <a:bodyPr/>
          <a:lstStyle/>
          <a:p>
            <a:r>
              <a:rPr lang="en-GB">
                <a:solidFill>
                  <a:schemeClr val="bg1"/>
                </a:solidFill>
              </a:rPr>
              <a:t>Logistics:</a:t>
            </a:r>
          </a:p>
          <a:p>
            <a:r>
              <a:rPr lang="en-GB" b="0">
                <a:solidFill>
                  <a:schemeClr val="bg1"/>
                </a:solidFill>
              </a:rPr>
              <a:t>Should last for approximately one hour</a:t>
            </a:r>
          </a:p>
          <a:p>
            <a:r>
              <a:rPr lang="en-GB" b="0">
                <a:solidFill>
                  <a:schemeClr val="bg1"/>
                </a:solidFill>
              </a:rPr>
              <a:t>We welcome your questions throughout via the chat function</a:t>
            </a:r>
          </a:p>
          <a:p>
            <a:r>
              <a:rPr lang="en-GB" b="0">
                <a:solidFill>
                  <a:schemeClr val="bg1"/>
                </a:solidFill>
              </a:rPr>
              <a:t>We will have a Q&amp;A session at the end</a:t>
            </a:r>
            <a:endParaRPr lang="en-US" b="0">
              <a:solidFill>
                <a:schemeClr val="bg1"/>
              </a:solidFill>
            </a:endParaRPr>
          </a:p>
        </p:txBody>
      </p:sp>
      <p:pic>
        <p:nvPicPr>
          <p:cNvPr id="16" name="Picture 15"/>
          <p:cNvPicPr>
            <a:picLocks noChangeAspect="1"/>
          </p:cNvPicPr>
          <p:nvPr/>
        </p:nvPicPr>
        <p:blipFill rotWithShape="1">
          <a:blip r:embed="rId3"/>
          <a:srcRect l="20000" t="20915" r="66885" b="50219"/>
          <a:stretch/>
        </p:blipFill>
        <p:spPr>
          <a:xfrm>
            <a:off x="205861" y="1466980"/>
            <a:ext cx="1199213" cy="1484026"/>
          </a:xfrm>
          <a:prstGeom prst="rect">
            <a:avLst/>
          </a:prstGeom>
        </p:spPr>
      </p:pic>
      <p:sp>
        <p:nvSpPr>
          <p:cNvPr id="17" name="TextBox 16"/>
          <p:cNvSpPr txBox="1"/>
          <p:nvPr/>
        </p:nvSpPr>
        <p:spPr bwMode="auto">
          <a:xfrm>
            <a:off x="145475" y="3044798"/>
            <a:ext cx="1449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800" b="0" kern="0">
                <a:solidFill>
                  <a:schemeClr val="tx1"/>
                </a:solidFill>
                <a:latin typeface="+mn-lt"/>
                <a:ea typeface="+mn-ea"/>
              </a:rPr>
              <a:t>Phil Sheppard</a:t>
            </a:r>
            <a:endParaRPr lang="en-US" sz="1800" b="0" kern="0">
              <a:solidFill>
                <a:schemeClr val="tx1"/>
              </a:solidFill>
              <a:latin typeface="+mn-lt"/>
              <a:ea typeface="+mn-ea"/>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9147" t="7887" r="4658" b="21135"/>
          <a:stretch/>
        </p:blipFill>
        <p:spPr>
          <a:xfrm>
            <a:off x="7671131" y="1438188"/>
            <a:ext cx="1199213" cy="1484026"/>
          </a:xfrm>
          <a:prstGeom prst="rect">
            <a:avLst/>
          </a:prstGeom>
        </p:spPr>
      </p:pic>
      <p:sp>
        <p:nvSpPr>
          <p:cNvPr id="19" name="TextBox 18"/>
          <p:cNvSpPr txBox="1"/>
          <p:nvPr/>
        </p:nvSpPr>
        <p:spPr bwMode="auto">
          <a:xfrm>
            <a:off x="7621242" y="3042886"/>
            <a:ext cx="141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800" b="0" kern="0">
                <a:solidFill>
                  <a:schemeClr val="tx1"/>
                </a:solidFill>
                <a:latin typeface="+mn-lt"/>
                <a:ea typeface="+mn-ea"/>
              </a:rPr>
              <a:t>John Brookes</a:t>
            </a:r>
            <a:endParaRPr lang="en-US" sz="1800" b="0" kern="0">
              <a:solidFill>
                <a:schemeClr val="tx1"/>
              </a:solidFill>
              <a:latin typeface="+mn-lt"/>
              <a:ea typeface="+mn-ea"/>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30035" r="34166" b="33427"/>
          <a:stretch/>
        </p:blipFill>
        <p:spPr>
          <a:xfrm>
            <a:off x="4153632" y="1466980"/>
            <a:ext cx="1199213" cy="1484026"/>
          </a:xfrm>
          <a:prstGeom prst="rect">
            <a:avLst/>
          </a:prstGeom>
        </p:spPr>
      </p:pic>
      <p:sp>
        <p:nvSpPr>
          <p:cNvPr id="21" name="TextBox 20"/>
          <p:cNvSpPr txBox="1"/>
          <p:nvPr/>
        </p:nvSpPr>
        <p:spPr bwMode="auto">
          <a:xfrm>
            <a:off x="4086389" y="3083543"/>
            <a:ext cx="1333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800" b="0" kern="0">
                <a:solidFill>
                  <a:schemeClr val="tx1"/>
                </a:solidFill>
                <a:latin typeface="+mn-lt"/>
                <a:ea typeface="+mn-ea"/>
              </a:rPr>
              <a:t>John Perkins</a:t>
            </a:r>
            <a:endParaRPr lang="en-US" sz="1800" b="0" kern="0">
              <a:solidFill>
                <a:schemeClr val="tx1"/>
              </a:solidFill>
              <a:latin typeface="+mn-lt"/>
              <a:ea typeface="+mn-ea"/>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4846" y="1466979"/>
            <a:ext cx="1114283" cy="1485711"/>
          </a:xfrm>
          <a:prstGeom prst="rect">
            <a:avLst/>
          </a:prstGeom>
        </p:spPr>
      </p:pic>
      <p:sp>
        <p:nvSpPr>
          <p:cNvPr id="23" name="TextBox 22"/>
          <p:cNvSpPr txBox="1"/>
          <p:nvPr/>
        </p:nvSpPr>
        <p:spPr bwMode="auto">
          <a:xfrm>
            <a:off x="5838399" y="3042886"/>
            <a:ext cx="1487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800" b="0" kern="0">
                <a:solidFill>
                  <a:schemeClr val="tx1"/>
                </a:solidFill>
                <a:latin typeface="+mn-lt"/>
                <a:ea typeface="+mn-ea"/>
              </a:rPr>
              <a:t>Jonny Hosford</a:t>
            </a:r>
            <a:endParaRPr lang="en-US" sz="1800" b="0" kern="0">
              <a:solidFill>
                <a:schemeClr val="tx1"/>
              </a:solidFill>
              <a:latin typeface="+mn-lt"/>
              <a:ea typeface="+mn-ea"/>
            </a:endParaRPr>
          </a:p>
        </p:txBody>
      </p:sp>
      <p:sp>
        <p:nvSpPr>
          <p:cNvPr id="14" name="TextBox 13"/>
          <p:cNvSpPr txBox="1"/>
          <p:nvPr/>
        </p:nvSpPr>
        <p:spPr bwMode="auto">
          <a:xfrm>
            <a:off x="2012748" y="3044798"/>
            <a:ext cx="1282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800" b="0" kern="0">
                <a:solidFill>
                  <a:schemeClr val="tx1"/>
                </a:solidFill>
                <a:latin typeface="+mn-lt"/>
                <a:ea typeface="+mn-ea"/>
              </a:rPr>
              <a:t>Carole Hook</a:t>
            </a:r>
            <a:endParaRPr lang="en-US" sz="1800" b="0" kern="0">
              <a:solidFill>
                <a:schemeClr val="tx1"/>
              </a:solidFill>
              <a:latin typeface="+mn-lt"/>
              <a:ea typeface="+mn-ea"/>
            </a:endParaRPr>
          </a:p>
        </p:txBody>
      </p:sp>
      <p:pic>
        <p:nvPicPr>
          <p:cNvPr id="2" name="Picture 1"/>
          <p:cNvPicPr>
            <a:picLocks noChangeAspect="1"/>
          </p:cNvPicPr>
          <p:nvPr/>
        </p:nvPicPr>
        <p:blipFill rotWithShape="1">
          <a:blip r:embed="rId7"/>
          <a:srcRect l="14000" t="43635" r="76585" b="38999"/>
          <a:stretch/>
        </p:blipFill>
        <p:spPr>
          <a:xfrm>
            <a:off x="2007075" y="1158241"/>
            <a:ext cx="1544556" cy="1763974"/>
          </a:xfrm>
          <a:prstGeom prst="rect">
            <a:avLst/>
          </a:prstGeom>
        </p:spPr>
      </p:pic>
    </p:spTree>
    <p:extLst>
      <p:ext uri="{BB962C8B-B14F-4D97-AF65-F5344CB8AC3E}">
        <p14:creationId xmlns:p14="http://schemas.microsoft.com/office/powerpoint/2010/main" val="186920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69169" y="4585599"/>
            <a:ext cx="3312613" cy="689548"/>
          </a:xfrm>
          <a:prstGeom prst="rect">
            <a:avLst/>
          </a:prstGeom>
          <a:solidFill>
            <a:srgbClr val="00AFF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ctr">
              <a:spcAft>
                <a:spcPts val="450"/>
              </a:spcAft>
            </a:pPr>
            <a:r>
              <a:rPr lang="en-GB" sz="1800">
                <a:solidFill>
                  <a:schemeClr val="bg1"/>
                </a:solidFill>
                <a:latin typeface="+mn-lt"/>
                <a:cs typeface="Arial"/>
              </a:rPr>
              <a:t>Over 1000 major energy users</a:t>
            </a:r>
            <a:endParaRPr lang="en-US" sz="1800" err="1">
              <a:solidFill>
                <a:schemeClr val="bg1"/>
              </a:solidFill>
              <a:latin typeface="+mn-lt"/>
              <a:cs typeface="Arial"/>
            </a:endParaRPr>
          </a:p>
        </p:txBody>
      </p:sp>
      <p:sp>
        <p:nvSpPr>
          <p:cNvPr id="7" name="Rectangle 6"/>
          <p:cNvSpPr/>
          <p:nvPr/>
        </p:nvSpPr>
        <p:spPr bwMode="auto">
          <a:xfrm>
            <a:off x="469169" y="3091348"/>
            <a:ext cx="3312613" cy="689548"/>
          </a:xfrm>
          <a:prstGeom prst="rect">
            <a:avLst/>
          </a:prstGeom>
          <a:solidFill>
            <a:srgbClr val="00B0F0"/>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800">
                <a:solidFill>
                  <a:schemeClr val="bg1"/>
                </a:solidFill>
                <a:latin typeface="+mn-lt"/>
                <a:cs typeface="Arial"/>
              </a:rPr>
              <a:t>Over 500 stakeholders</a:t>
            </a:r>
            <a:endParaRPr lang="en-US" sz="1800" err="1">
              <a:solidFill>
                <a:schemeClr val="bg1"/>
              </a:solidFill>
              <a:latin typeface="+mn-lt"/>
              <a:cs typeface="Arial"/>
            </a:endParaRPr>
          </a:p>
        </p:txBody>
      </p:sp>
      <p:sp>
        <p:nvSpPr>
          <p:cNvPr id="2" name="Rectangle 1"/>
          <p:cNvSpPr/>
          <p:nvPr/>
        </p:nvSpPr>
        <p:spPr bwMode="auto">
          <a:xfrm>
            <a:off x="469169" y="3830096"/>
            <a:ext cx="3312613" cy="689548"/>
          </a:xfrm>
          <a:prstGeom prst="rect">
            <a:avLst/>
          </a:prstGeom>
          <a:solidFill>
            <a:srgbClr val="00AFF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ctr">
              <a:spcAft>
                <a:spcPts val="450"/>
              </a:spcAft>
            </a:pPr>
            <a:r>
              <a:rPr lang="en-GB" sz="1800">
                <a:solidFill>
                  <a:schemeClr val="bg1"/>
                </a:solidFill>
                <a:latin typeface="+mn-lt"/>
                <a:cs typeface="Arial"/>
              </a:rPr>
              <a:t>Over 3000 domestic consumers</a:t>
            </a:r>
            <a:endParaRPr lang="en-US" sz="1800" err="1">
              <a:solidFill>
                <a:schemeClr val="bg1"/>
              </a:solidFill>
              <a:latin typeface="+mn-lt"/>
              <a:cs typeface="Arial"/>
            </a:endParaRPr>
          </a:p>
        </p:txBody>
      </p:sp>
      <p:sp>
        <p:nvSpPr>
          <p:cNvPr id="13" name="Title 12">
            <a:extLst>
              <a:ext uri="{FF2B5EF4-FFF2-40B4-BE49-F238E27FC236}">
                <a16:creationId xmlns:a16="http://schemas.microsoft.com/office/drawing/2014/main" id="{102C71B6-6CEC-49FE-88FD-6082BCEEB691}"/>
              </a:ext>
            </a:extLst>
          </p:cNvPr>
          <p:cNvSpPr>
            <a:spLocks noGrp="1"/>
          </p:cNvSpPr>
          <p:nvPr>
            <p:ph type="title"/>
          </p:nvPr>
        </p:nvSpPr>
        <p:spPr/>
        <p:txBody>
          <a:bodyPr/>
          <a:lstStyle/>
          <a:p>
            <a:r>
              <a:rPr lang="en-US"/>
              <a:t>We have used our largest-ever engagement exercise to create a stakeholder-led draft business plan</a:t>
            </a:r>
            <a:endParaRPr lang="en-GB"/>
          </a:p>
        </p:txBody>
      </p:sp>
      <p:pic>
        <p:nvPicPr>
          <p:cNvPr id="14" name="Picture 13"/>
          <p:cNvPicPr>
            <a:picLocks noChangeAspect="1"/>
          </p:cNvPicPr>
          <p:nvPr/>
        </p:nvPicPr>
        <p:blipFill>
          <a:blip r:embed="rId3"/>
          <a:stretch>
            <a:fillRect/>
          </a:stretch>
        </p:blipFill>
        <p:spPr>
          <a:xfrm>
            <a:off x="506539" y="1561252"/>
            <a:ext cx="3237875" cy="1431747"/>
          </a:xfrm>
          <a:prstGeom prst="rect">
            <a:avLst/>
          </a:prstGeom>
        </p:spPr>
      </p:pic>
      <p:pic>
        <p:nvPicPr>
          <p:cNvPr id="3" name="Picture 3" descr="A close up of text on a white background&#10;&#10;Description generated with high confidence">
            <a:extLst>
              <a:ext uri="{FF2B5EF4-FFF2-40B4-BE49-F238E27FC236}">
                <a16:creationId xmlns:a16="http://schemas.microsoft.com/office/drawing/2014/main" id="{CF59B82A-750B-4FDC-91A7-A60F2929505A}"/>
              </a:ext>
            </a:extLst>
          </p:cNvPr>
          <p:cNvPicPr>
            <a:picLocks noChangeAspect="1"/>
          </p:cNvPicPr>
          <p:nvPr/>
        </p:nvPicPr>
        <p:blipFill>
          <a:blip r:embed="rId4"/>
          <a:stretch>
            <a:fillRect/>
          </a:stretch>
        </p:blipFill>
        <p:spPr>
          <a:xfrm>
            <a:off x="3912208" y="1397905"/>
            <a:ext cx="5152398" cy="4097278"/>
          </a:xfrm>
          <a:prstGeom prst="rect">
            <a:avLst/>
          </a:prstGeom>
        </p:spPr>
      </p:pic>
      <p:sp>
        <p:nvSpPr>
          <p:cNvPr id="4" name="Rectangle 3"/>
          <p:cNvSpPr/>
          <p:nvPr/>
        </p:nvSpPr>
        <p:spPr>
          <a:xfrm>
            <a:off x="634917" y="5741482"/>
            <a:ext cx="8243032" cy="707886"/>
          </a:xfrm>
          <a:prstGeom prst="rect">
            <a:avLst/>
          </a:prstGeom>
        </p:spPr>
        <p:txBody>
          <a:bodyPr wrap="square">
            <a:spAutoFit/>
          </a:bodyPr>
          <a:lstStyle/>
          <a:p>
            <a:pPr lvl="0" algn="ctr">
              <a:spcAft>
                <a:spcPts val="1200"/>
              </a:spcAft>
              <a:buClr>
                <a:srgbClr val="55555A"/>
              </a:buClr>
            </a:pPr>
            <a:r>
              <a:rPr lang="en-US" sz="2000">
                <a:solidFill>
                  <a:schemeClr val="accent1"/>
                </a:solidFill>
                <a:latin typeface="+mj-lt"/>
                <a:ea typeface="+mj-ea"/>
                <a:cs typeface="+mj-cs"/>
              </a:rPr>
              <a:t>We have also received robust challenge from our independent stakeholder user group</a:t>
            </a:r>
          </a:p>
        </p:txBody>
      </p:sp>
    </p:spTree>
    <p:extLst>
      <p:ext uri="{BB962C8B-B14F-4D97-AF65-F5344CB8AC3E}">
        <p14:creationId xmlns:p14="http://schemas.microsoft.com/office/powerpoint/2010/main" val="272403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187624" y="1339885"/>
            <a:ext cx="7596584" cy="1859483"/>
          </a:xfrm>
        </p:spPr>
        <p:txBody>
          <a:bodyPr/>
          <a:lstStyle/>
          <a:p>
            <a:pPr>
              <a:spcAft>
                <a:spcPts val="450"/>
              </a:spcAft>
            </a:pPr>
            <a:r>
              <a:rPr lang="en-GB" sz="1600">
                <a:solidFill>
                  <a:srgbClr val="FA4616"/>
                </a:solidFill>
                <a:latin typeface="+mj-lt"/>
                <a:ea typeface="+mj-ea"/>
                <a:cs typeface="+mj-cs"/>
              </a:rPr>
              <a:t>Maintain a safe and resilient network</a:t>
            </a:r>
          </a:p>
          <a:p>
            <a:pPr marL="285750" indent="-285750">
              <a:spcAft>
                <a:spcPts val="450"/>
              </a:spcAft>
              <a:buFont typeface="Arial" panose="020B0604020202020204" pitchFamily="34" charset="0"/>
              <a:buChar char="•"/>
            </a:pPr>
            <a:r>
              <a:rPr lang="en-GB" sz="1400" b="0"/>
              <a:t>Deliver the network capability our stakeholders need now and into the future, keeping options open to move to Net Zero carbon by 2050</a:t>
            </a:r>
          </a:p>
          <a:p>
            <a:pPr marL="285750" indent="-285750">
              <a:spcAft>
                <a:spcPts val="450"/>
              </a:spcAft>
              <a:buFont typeface="Arial" panose="020B0604020202020204" pitchFamily="34" charset="0"/>
              <a:buChar char="•"/>
            </a:pPr>
            <a:r>
              <a:rPr lang="en-GB" sz="1400" b="0"/>
              <a:t>Invest  in our ageing infrastructure to maintain our current level of reliability and availability</a:t>
            </a:r>
          </a:p>
          <a:p>
            <a:pPr marL="285750" indent="-285750">
              <a:spcAft>
                <a:spcPts val="450"/>
              </a:spcAft>
              <a:buFont typeface="Arial" panose="020B0604020202020204" pitchFamily="34" charset="0"/>
              <a:buChar char="•"/>
            </a:pPr>
            <a:r>
              <a:rPr lang="en-GB" sz="1400" b="0"/>
              <a:t>Maintain our world class level of safety, pursuing our zero harm goal</a:t>
            </a:r>
          </a:p>
          <a:p>
            <a:pPr marL="285750" indent="-285750">
              <a:spcAft>
                <a:spcPts val="450"/>
              </a:spcAft>
              <a:buFont typeface="Arial" panose="020B0604020202020204" pitchFamily="34" charset="0"/>
              <a:buChar char="•"/>
            </a:pPr>
            <a:r>
              <a:rPr lang="en-GB" sz="1400" b="0"/>
              <a:t>Deliver the cyber resilience and physical security hardening mandated by Government</a:t>
            </a:r>
          </a:p>
          <a:p>
            <a:pPr>
              <a:spcAft>
                <a:spcPts val="450"/>
              </a:spcAft>
            </a:pPr>
            <a:endParaRPr lang="en-US" sz="1400" b="0">
              <a:solidFill>
                <a:schemeClr val="tx1"/>
              </a:solidFill>
              <a:cs typeface="Arial"/>
            </a:endParaRPr>
          </a:p>
        </p:txBody>
      </p:sp>
      <p:sp>
        <p:nvSpPr>
          <p:cNvPr id="4" name="Title 3"/>
          <p:cNvSpPr>
            <a:spLocks noGrp="1"/>
          </p:cNvSpPr>
          <p:nvPr>
            <p:ph type="title"/>
          </p:nvPr>
        </p:nvSpPr>
        <p:spPr>
          <a:xfrm>
            <a:off x="431801" y="299011"/>
            <a:ext cx="8280400" cy="369332"/>
          </a:xfrm>
        </p:spPr>
        <p:txBody>
          <a:bodyPr/>
          <a:lstStyle/>
          <a:p>
            <a:pPr>
              <a:spcAft>
                <a:spcPts val="600"/>
              </a:spcAft>
            </a:pPr>
            <a:r>
              <a:rPr lang="en-GB"/>
              <a:t>Our plan will continue to provide safe, reliable, resilient and affordable energy for current and future consumers</a:t>
            </a:r>
          </a:p>
        </p:txBody>
      </p:sp>
      <p:sp>
        <p:nvSpPr>
          <p:cNvPr id="9" name="Text Placeholder 1"/>
          <p:cNvSpPr>
            <a:spLocks noGrp="1"/>
          </p:cNvSpPr>
          <p:nvPr>
            <p:ph type="body" sz="quarter" idx="16"/>
          </p:nvPr>
        </p:nvSpPr>
        <p:spPr>
          <a:xfrm>
            <a:off x="1187624" y="4929903"/>
            <a:ext cx="7596584" cy="1377300"/>
          </a:xfrm>
        </p:spPr>
        <p:txBody>
          <a:bodyPr/>
          <a:lstStyle/>
          <a:p>
            <a:pPr>
              <a:spcAft>
                <a:spcPts val="600"/>
              </a:spcAft>
            </a:pPr>
            <a:r>
              <a:rPr lang="en-GB" sz="1600">
                <a:solidFill>
                  <a:srgbClr val="0073CD"/>
                </a:solidFill>
              </a:rPr>
              <a:t>Meet the needs of consumers and network users</a:t>
            </a:r>
          </a:p>
          <a:p>
            <a:pPr marL="285750" indent="-285750">
              <a:spcAft>
                <a:spcPts val="450"/>
              </a:spcAft>
              <a:buFont typeface="Arial" panose="020B0604020202020204" pitchFamily="34" charset="0"/>
              <a:buChar char="•"/>
            </a:pPr>
            <a:r>
              <a:rPr lang="en-GB" sz="1400" b="0"/>
              <a:t>Be more responsive to the needs of connection customers</a:t>
            </a:r>
          </a:p>
          <a:p>
            <a:pPr marL="285750" indent="-285750">
              <a:spcAft>
                <a:spcPts val="450"/>
              </a:spcAft>
              <a:buFont typeface="Arial" panose="020B0604020202020204" pitchFamily="34" charset="0"/>
              <a:buChar char="•"/>
            </a:pPr>
            <a:r>
              <a:rPr lang="en-GB" sz="1400" b="0"/>
              <a:t>Drive efficiencies across our activities</a:t>
            </a:r>
          </a:p>
          <a:p>
            <a:pPr marL="285750" indent="-285750">
              <a:spcAft>
                <a:spcPts val="450"/>
              </a:spcAft>
              <a:buFont typeface="Arial" panose="020B0604020202020204" pitchFamily="34" charset="0"/>
              <a:buChar char="•"/>
            </a:pPr>
            <a:r>
              <a:rPr lang="en-GB" sz="1400" b="0"/>
              <a:t>Enable competition and foster innovation by sharing our data openly</a:t>
            </a:r>
          </a:p>
          <a:p>
            <a:pPr marL="285750" indent="-285750">
              <a:spcAft>
                <a:spcPts val="450"/>
              </a:spcAft>
              <a:buFont typeface="Arial" panose="020B0604020202020204" pitchFamily="34" charset="0"/>
              <a:buChar char="•"/>
            </a:pPr>
            <a:r>
              <a:rPr lang="en-GB" sz="1400" b="0"/>
              <a:t>Drive affordability by facilitating the effective functioning of the gas market</a:t>
            </a:r>
          </a:p>
        </p:txBody>
      </p:sp>
      <p:sp>
        <p:nvSpPr>
          <p:cNvPr id="10" name="Text Placeholder 1"/>
          <p:cNvSpPr>
            <a:spLocks noGrp="1"/>
          </p:cNvSpPr>
          <p:nvPr>
            <p:ph type="body" sz="quarter" idx="16"/>
          </p:nvPr>
        </p:nvSpPr>
        <p:spPr>
          <a:xfrm>
            <a:off x="1187624" y="3034644"/>
            <a:ext cx="7734400" cy="1744067"/>
          </a:xfrm>
        </p:spPr>
        <p:txBody>
          <a:bodyPr/>
          <a:lstStyle/>
          <a:p>
            <a:pPr>
              <a:spcAft>
                <a:spcPts val="600"/>
              </a:spcAft>
            </a:pPr>
            <a:r>
              <a:rPr lang="en-GB" sz="1600">
                <a:solidFill>
                  <a:srgbClr val="00B050"/>
                </a:solidFill>
              </a:rPr>
              <a:t>Deliver an environmentally sustainable network</a:t>
            </a:r>
          </a:p>
          <a:p>
            <a:pPr marL="285750" indent="-285750">
              <a:spcAft>
                <a:spcPts val="450"/>
              </a:spcAft>
              <a:buFont typeface="Arial" panose="020B0604020202020204" pitchFamily="34" charset="0"/>
              <a:buChar char="•"/>
            </a:pPr>
            <a:r>
              <a:rPr lang="en-GB" sz="1400" b="0"/>
              <a:t>Deliver the most efficient solution to ensure our compressor fleet complies with emissions legislation – limiting new compressor installations to 2 in RIIO2 and 5 in RIIO3, exploring decommissioning or derogation for the remaining 21</a:t>
            </a:r>
          </a:p>
          <a:p>
            <a:pPr marL="285750" indent="-285750">
              <a:spcAft>
                <a:spcPts val="450"/>
              </a:spcAft>
              <a:buFont typeface="Arial" panose="020B0604020202020204" pitchFamily="34" charset="0"/>
              <a:buChar char="•"/>
            </a:pPr>
            <a:r>
              <a:rPr lang="en-GB" sz="1400" b="0"/>
              <a:t>Play a leading role in the whole energy and decarbonisation debate</a:t>
            </a:r>
          </a:p>
          <a:p>
            <a:pPr marL="285750" indent="-285750">
              <a:spcAft>
                <a:spcPts val="450"/>
              </a:spcAft>
              <a:buFont typeface="Arial" panose="020B0604020202020204" pitchFamily="34" charset="0"/>
              <a:buChar char="•"/>
            </a:pPr>
            <a:r>
              <a:rPr lang="en-GB" sz="1400" b="0"/>
              <a:t>Make clear our climate change commitments, including activities to reduce emissions from other assets and activities</a:t>
            </a:r>
          </a:p>
        </p:txBody>
      </p:sp>
      <p:cxnSp>
        <p:nvCxnSpPr>
          <p:cNvPr id="14" name="Straight Connector 13"/>
          <p:cNvCxnSpPr/>
          <p:nvPr/>
        </p:nvCxnSpPr>
        <p:spPr bwMode="auto">
          <a:xfrm>
            <a:off x="412096" y="2987831"/>
            <a:ext cx="8372112" cy="0"/>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431801" y="4887299"/>
            <a:ext cx="8372112" cy="0"/>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noChangeAspect="1"/>
          </p:cNvPicPr>
          <p:nvPr/>
        </p:nvPicPr>
        <p:blipFill rotWithShape="1">
          <a:blip r:embed="rId3"/>
          <a:srcRect l="2077" t="26163" r="79070" b="59555"/>
          <a:stretch/>
        </p:blipFill>
        <p:spPr>
          <a:xfrm>
            <a:off x="35899" y="1735481"/>
            <a:ext cx="1042841" cy="631342"/>
          </a:xfrm>
          <a:prstGeom prst="rect">
            <a:avLst/>
          </a:prstGeom>
        </p:spPr>
      </p:pic>
      <p:pic>
        <p:nvPicPr>
          <p:cNvPr id="6" name="Picture 5"/>
          <p:cNvPicPr>
            <a:picLocks noChangeAspect="1"/>
          </p:cNvPicPr>
          <p:nvPr/>
        </p:nvPicPr>
        <p:blipFill rotWithShape="1">
          <a:blip r:embed="rId4"/>
          <a:srcRect l="4059" t="30828" r="85574" b="52367"/>
          <a:stretch/>
        </p:blipFill>
        <p:spPr>
          <a:xfrm>
            <a:off x="140829" y="3376824"/>
            <a:ext cx="937911" cy="631342"/>
          </a:xfrm>
          <a:prstGeom prst="rect">
            <a:avLst/>
          </a:prstGeom>
        </p:spPr>
      </p:pic>
      <p:pic>
        <p:nvPicPr>
          <p:cNvPr id="7" name="Picture 6"/>
          <p:cNvPicPr>
            <a:picLocks noChangeAspect="1"/>
          </p:cNvPicPr>
          <p:nvPr/>
        </p:nvPicPr>
        <p:blipFill rotWithShape="1">
          <a:blip r:embed="rId5"/>
          <a:srcRect l="29017" t="24706" r="60655" b="59555"/>
          <a:stretch/>
        </p:blipFill>
        <p:spPr>
          <a:xfrm>
            <a:off x="140829" y="5207466"/>
            <a:ext cx="937911" cy="616350"/>
          </a:xfrm>
          <a:prstGeom prst="rect">
            <a:avLst/>
          </a:prstGeom>
        </p:spPr>
      </p:pic>
    </p:spTree>
    <p:extLst>
      <p:ext uri="{BB962C8B-B14F-4D97-AF65-F5344CB8AC3E}">
        <p14:creationId xmlns:p14="http://schemas.microsoft.com/office/powerpoint/2010/main" val="214581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BAC15E8A-DB40-4C1A-BA70-1DF3CE908821}"/>
              </a:ext>
            </a:extLst>
          </p:cNvPr>
          <p:cNvGraphicFramePr>
            <a:graphicFrameLocks noGrp="1"/>
          </p:cNvGraphicFramePr>
          <p:nvPr/>
        </p:nvGraphicFramePr>
        <p:xfrm>
          <a:off x="879153" y="1373607"/>
          <a:ext cx="3649867" cy="358745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620052" y="4029973"/>
            <a:ext cx="79884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400">
                <a:solidFill>
                  <a:schemeClr val="accent3"/>
                </a:solidFill>
              </a:rPr>
              <a:t>£1.4bn</a:t>
            </a:r>
          </a:p>
        </p:txBody>
      </p:sp>
      <p:sp>
        <p:nvSpPr>
          <p:cNvPr id="10" name="Rectangle 9"/>
          <p:cNvSpPr/>
          <p:nvPr/>
        </p:nvSpPr>
        <p:spPr>
          <a:xfrm>
            <a:off x="1073912" y="4517691"/>
            <a:ext cx="79884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chemeClr val="accent2"/>
                </a:solidFill>
              </a:rPr>
              <a:t>£0.6bn</a:t>
            </a:r>
          </a:p>
        </p:txBody>
      </p:sp>
      <p:sp>
        <p:nvSpPr>
          <p:cNvPr id="11" name="Rectangle 10"/>
          <p:cNvSpPr/>
          <p:nvPr/>
        </p:nvSpPr>
        <p:spPr>
          <a:xfrm>
            <a:off x="1521305" y="1272445"/>
            <a:ext cx="81419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chemeClr val="accent4"/>
                </a:solidFill>
              </a:rPr>
              <a:t>£0.3bn</a:t>
            </a:r>
          </a:p>
        </p:txBody>
      </p:sp>
      <p:sp>
        <p:nvSpPr>
          <p:cNvPr id="12" name="Rectangle 11"/>
          <p:cNvSpPr/>
          <p:nvPr/>
        </p:nvSpPr>
        <p:spPr>
          <a:xfrm>
            <a:off x="383218" y="1681896"/>
            <a:ext cx="71898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rgbClr val="009DDC"/>
                </a:solidFill>
              </a:rPr>
              <a:t>£64m</a:t>
            </a:r>
          </a:p>
        </p:txBody>
      </p:sp>
      <p:sp>
        <p:nvSpPr>
          <p:cNvPr id="13" name="Rectangle 12"/>
          <p:cNvSpPr/>
          <p:nvPr/>
        </p:nvSpPr>
        <p:spPr>
          <a:xfrm>
            <a:off x="1073912" y="1556959"/>
            <a:ext cx="71898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chemeClr val="accent5"/>
                </a:solidFill>
              </a:rPr>
              <a:t>£12m</a:t>
            </a:r>
          </a:p>
        </p:txBody>
      </p:sp>
      <p:sp>
        <p:nvSpPr>
          <p:cNvPr id="14" name="Rectangle 13"/>
          <p:cNvSpPr/>
          <p:nvPr/>
        </p:nvSpPr>
        <p:spPr>
          <a:xfrm>
            <a:off x="2488321" y="1180820"/>
            <a:ext cx="718986"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rgbClr val="0073CD"/>
                </a:solidFill>
              </a:rPr>
              <a:t>£72m</a:t>
            </a:r>
          </a:p>
        </p:txBody>
      </p:sp>
      <p:grpSp>
        <p:nvGrpSpPr>
          <p:cNvPr id="7" name="Group 6"/>
          <p:cNvGrpSpPr/>
          <p:nvPr/>
        </p:nvGrpSpPr>
        <p:grpSpPr>
          <a:xfrm>
            <a:off x="448333" y="5528651"/>
            <a:ext cx="1817088" cy="138499"/>
            <a:chOff x="448333" y="5528651"/>
            <a:chExt cx="1817088" cy="138499"/>
          </a:xfrm>
        </p:grpSpPr>
        <p:sp>
          <p:nvSpPr>
            <p:cNvPr id="16" name="Rectangle 15"/>
            <p:cNvSpPr/>
            <p:nvPr/>
          </p:nvSpPr>
          <p:spPr bwMode="auto">
            <a:xfrm>
              <a:off x="448333" y="5529443"/>
              <a:ext cx="108073" cy="11584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2000" err="1">
                <a:solidFill>
                  <a:schemeClr val="bg1"/>
                </a:solidFill>
                <a:latin typeface="+mn-lt"/>
                <a:cs typeface="Arial"/>
              </a:endParaRPr>
            </a:p>
          </p:txBody>
        </p:sp>
        <p:sp>
          <p:nvSpPr>
            <p:cNvPr id="17" name="TextBox 16"/>
            <p:cNvSpPr txBox="1"/>
            <p:nvPr/>
          </p:nvSpPr>
          <p:spPr bwMode="auto">
            <a:xfrm>
              <a:off x="681245" y="5528651"/>
              <a:ext cx="15841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900" kern="0">
                  <a:solidFill>
                    <a:schemeClr val="tx1"/>
                  </a:solidFill>
                  <a:latin typeface="+mn-lt"/>
                  <a:ea typeface="+mn-ea"/>
                </a:rPr>
                <a:t>Gas on and off the NTS</a:t>
              </a:r>
            </a:p>
          </p:txBody>
        </p:sp>
      </p:grpSp>
      <p:grpSp>
        <p:nvGrpSpPr>
          <p:cNvPr id="18" name="Group 17"/>
          <p:cNvGrpSpPr/>
          <p:nvPr/>
        </p:nvGrpSpPr>
        <p:grpSpPr>
          <a:xfrm>
            <a:off x="2734952" y="5941785"/>
            <a:ext cx="1836668" cy="138499"/>
            <a:chOff x="6418534" y="5167727"/>
            <a:chExt cx="1836668" cy="138499"/>
          </a:xfrm>
        </p:grpSpPr>
        <p:sp>
          <p:nvSpPr>
            <p:cNvPr id="19" name="Rectangle 18"/>
            <p:cNvSpPr/>
            <p:nvPr/>
          </p:nvSpPr>
          <p:spPr bwMode="auto">
            <a:xfrm>
              <a:off x="6418534" y="5185433"/>
              <a:ext cx="108073" cy="11584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2000" err="1">
                <a:solidFill>
                  <a:schemeClr val="bg1"/>
                </a:solidFill>
                <a:latin typeface="+mn-lt"/>
                <a:cs typeface="Arial"/>
              </a:endParaRPr>
            </a:p>
          </p:txBody>
        </p:sp>
        <p:sp>
          <p:nvSpPr>
            <p:cNvPr id="20" name="TextBox 19"/>
            <p:cNvSpPr txBox="1"/>
            <p:nvPr/>
          </p:nvSpPr>
          <p:spPr bwMode="auto">
            <a:xfrm>
              <a:off x="6671026" y="5167727"/>
              <a:ext cx="15841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900" kern="0">
                  <a:solidFill>
                    <a:schemeClr val="tx1"/>
                  </a:solidFill>
                  <a:latin typeface="+mn-lt"/>
                  <a:ea typeface="+mn-ea"/>
                </a:rPr>
                <a:t>Business support costs</a:t>
              </a:r>
            </a:p>
          </p:txBody>
        </p:sp>
      </p:grpSp>
      <p:sp>
        <p:nvSpPr>
          <p:cNvPr id="23" name="TextBox 22"/>
          <p:cNvSpPr txBox="1"/>
          <p:nvPr/>
        </p:nvSpPr>
        <p:spPr bwMode="auto">
          <a:xfrm>
            <a:off x="691663" y="5932511"/>
            <a:ext cx="15841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900" kern="0">
                <a:solidFill>
                  <a:schemeClr val="tx1"/>
                </a:solidFill>
                <a:latin typeface="+mn-lt"/>
                <a:ea typeface="+mn-ea"/>
              </a:rPr>
              <a:t>Environment</a:t>
            </a:r>
          </a:p>
        </p:txBody>
      </p:sp>
      <p:grpSp>
        <p:nvGrpSpPr>
          <p:cNvPr id="6" name="Group 5"/>
          <p:cNvGrpSpPr/>
          <p:nvPr/>
        </p:nvGrpSpPr>
        <p:grpSpPr>
          <a:xfrm>
            <a:off x="448333" y="5280707"/>
            <a:ext cx="1817088" cy="138499"/>
            <a:chOff x="448333" y="5280707"/>
            <a:chExt cx="1817088" cy="138499"/>
          </a:xfrm>
        </p:grpSpPr>
        <p:sp>
          <p:nvSpPr>
            <p:cNvPr id="25" name="Rectangle 24"/>
            <p:cNvSpPr/>
            <p:nvPr/>
          </p:nvSpPr>
          <p:spPr bwMode="auto">
            <a:xfrm>
              <a:off x="448333" y="5281499"/>
              <a:ext cx="108073" cy="115849"/>
            </a:xfrm>
            <a:prstGeom prst="rect">
              <a:avLst/>
            </a:prstGeom>
            <a:solidFill>
              <a:srgbClr val="0073CD"/>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2000" err="1">
                <a:solidFill>
                  <a:schemeClr val="bg1"/>
                </a:solidFill>
                <a:latin typeface="+mn-lt"/>
                <a:cs typeface="Arial"/>
              </a:endParaRPr>
            </a:p>
          </p:txBody>
        </p:sp>
        <p:sp>
          <p:nvSpPr>
            <p:cNvPr id="27" name="TextBox 26"/>
            <p:cNvSpPr txBox="1"/>
            <p:nvPr/>
          </p:nvSpPr>
          <p:spPr bwMode="auto">
            <a:xfrm>
              <a:off x="681245" y="5280707"/>
              <a:ext cx="15841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900" kern="0">
                  <a:solidFill>
                    <a:schemeClr val="tx1"/>
                  </a:solidFill>
                  <a:latin typeface="+mn-lt"/>
                  <a:ea typeface="+mn-ea"/>
                </a:rPr>
                <a:t>Safety</a:t>
              </a:r>
            </a:p>
          </p:txBody>
        </p:sp>
      </p:grpSp>
      <p:grpSp>
        <p:nvGrpSpPr>
          <p:cNvPr id="28" name="Group 27"/>
          <p:cNvGrpSpPr/>
          <p:nvPr/>
        </p:nvGrpSpPr>
        <p:grpSpPr>
          <a:xfrm>
            <a:off x="2743365" y="5727115"/>
            <a:ext cx="2444310" cy="123111"/>
            <a:chOff x="4225099" y="6661299"/>
            <a:chExt cx="2444310" cy="123111"/>
          </a:xfrm>
        </p:grpSpPr>
        <p:sp>
          <p:nvSpPr>
            <p:cNvPr id="29" name="Rectangle 28"/>
            <p:cNvSpPr/>
            <p:nvPr/>
          </p:nvSpPr>
          <p:spPr bwMode="auto">
            <a:xfrm>
              <a:off x="4225099" y="6662091"/>
              <a:ext cx="108073" cy="115849"/>
            </a:xfrm>
            <a:prstGeom prst="rect">
              <a:avLst/>
            </a:prstGeom>
            <a:solidFill>
              <a:schemeClr val="accent5"/>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30" name="TextBox 29"/>
            <p:cNvSpPr txBox="1"/>
            <p:nvPr/>
          </p:nvSpPr>
          <p:spPr bwMode="auto">
            <a:xfrm>
              <a:off x="4458010" y="6661299"/>
              <a:ext cx="22113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800" kern="0">
                  <a:solidFill>
                    <a:schemeClr val="tx1"/>
                  </a:solidFill>
                  <a:latin typeface="+mn-lt"/>
                  <a:ea typeface="+mn-ea"/>
                </a:rPr>
                <a:t>Connections</a:t>
              </a:r>
            </a:p>
          </p:txBody>
        </p:sp>
      </p:grpSp>
      <p:grpSp>
        <p:nvGrpSpPr>
          <p:cNvPr id="31" name="Group 30"/>
          <p:cNvGrpSpPr/>
          <p:nvPr/>
        </p:nvGrpSpPr>
        <p:grpSpPr>
          <a:xfrm>
            <a:off x="2739741" y="5510251"/>
            <a:ext cx="2314470" cy="123111"/>
            <a:chOff x="4207514" y="5535882"/>
            <a:chExt cx="2314470" cy="123111"/>
          </a:xfrm>
        </p:grpSpPr>
        <p:sp>
          <p:nvSpPr>
            <p:cNvPr id="33" name="Rectangle 32"/>
            <p:cNvSpPr/>
            <p:nvPr/>
          </p:nvSpPr>
          <p:spPr bwMode="auto">
            <a:xfrm>
              <a:off x="4207514" y="5536674"/>
              <a:ext cx="108073" cy="115849"/>
            </a:xfrm>
            <a:prstGeom prst="rect">
              <a:avLst/>
            </a:prstGeom>
            <a:solidFill>
              <a:srgbClr val="00AFF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34" name="TextBox 33"/>
            <p:cNvSpPr txBox="1"/>
            <p:nvPr/>
          </p:nvSpPr>
          <p:spPr bwMode="auto">
            <a:xfrm>
              <a:off x="4440425" y="5535882"/>
              <a:ext cx="208155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800" kern="0">
                  <a:solidFill>
                    <a:schemeClr val="tx1"/>
                  </a:solidFill>
                  <a:latin typeface="+mn-lt"/>
                  <a:ea typeface="+mn-ea"/>
                </a:rPr>
                <a:t>Information Provision</a:t>
              </a:r>
            </a:p>
          </p:txBody>
        </p:sp>
      </p:grpSp>
      <p:grpSp>
        <p:nvGrpSpPr>
          <p:cNvPr id="8" name="Group 7"/>
          <p:cNvGrpSpPr/>
          <p:nvPr/>
        </p:nvGrpSpPr>
        <p:grpSpPr>
          <a:xfrm>
            <a:off x="448333" y="5722824"/>
            <a:ext cx="1817088" cy="138499"/>
            <a:chOff x="448333" y="5722824"/>
            <a:chExt cx="1817088" cy="138499"/>
          </a:xfrm>
        </p:grpSpPr>
        <p:sp>
          <p:nvSpPr>
            <p:cNvPr id="36" name="Rectangle 35"/>
            <p:cNvSpPr/>
            <p:nvPr/>
          </p:nvSpPr>
          <p:spPr bwMode="auto">
            <a:xfrm>
              <a:off x="448333" y="5723616"/>
              <a:ext cx="108073" cy="115849"/>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2000" err="1">
                <a:solidFill>
                  <a:schemeClr val="bg1"/>
                </a:solidFill>
                <a:latin typeface="+mn-lt"/>
                <a:cs typeface="Arial"/>
              </a:endParaRPr>
            </a:p>
          </p:txBody>
        </p:sp>
        <p:sp>
          <p:nvSpPr>
            <p:cNvPr id="37" name="TextBox 36"/>
            <p:cNvSpPr txBox="1"/>
            <p:nvPr/>
          </p:nvSpPr>
          <p:spPr bwMode="auto">
            <a:xfrm>
              <a:off x="681245" y="5722824"/>
              <a:ext cx="15841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900" kern="0">
                  <a:solidFill>
                    <a:schemeClr val="tx1"/>
                  </a:solidFill>
                  <a:latin typeface="+mn-lt"/>
                  <a:ea typeface="+mn-ea"/>
                </a:rPr>
                <a:t>Cyber and External Threats</a:t>
              </a:r>
            </a:p>
          </p:txBody>
        </p:sp>
      </p:grpSp>
      <p:grpSp>
        <p:nvGrpSpPr>
          <p:cNvPr id="38" name="Group 37"/>
          <p:cNvGrpSpPr/>
          <p:nvPr/>
        </p:nvGrpSpPr>
        <p:grpSpPr>
          <a:xfrm>
            <a:off x="2735175" y="5280386"/>
            <a:ext cx="2314470" cy="123111"/>
            <a:chOff x="4207514" y="5764484"/>
            <a:chExt cx="2314470" cy="123111"/>
          </a:xfrm>
        </p:grpSpPr>
        <p:sp>
          <p:nvSpPr>
            <p:cNvPr id="39" name="Rectangle 38"/>
            <p:cNvSpPr/>
            <p:nvPr/>
          </p:nvSpPr>
          <p:spPr bwMode="auto">
            <a:xfrm>
              <a:off x="4207514" y="5765276"/>
              <a:ext cx="108073" cy="11584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40" name="TextBox 39"/>
            <p:cNvSpPr txBox="1"/>
            <p:nvPr/>
          </p:nvSpPr>
          <p:spPr bwMode="auto">
            <a:xfrm>
              <a:off x="4440425" y="5764484"/>
              <a:ext cx="208155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US" sz="800" kern="0">
                  <a:solidFill>
                    <a:schemeClr val="tx1"/>
                  </a:solidFill>
                  <a:latin typeface="+mn-lt"/>
                  <a:ea typeface="+mn-ea"/>
                </a:rPr>
                <a:t>Whole Energy System</a:t>
              </a:r>
              <a:endParaRPr lang="en-GB" sz="800" kern="0">
                <a:solidFill>
                  <a:schemeClr val="tx1"/>
                </a:solidFill>
                <a:latin typeface="+mn-lt"/>
                <a:ea typeface="+mn-ea"/>
              </a:endParaRPr>
            </a:p>
          </p:txBody>
        </p:sp>
      </p:grpSp>
      <p:sp>
        <p:nvSpPr>
          <p:cNvPr id="41" name="Rectangle 40"/>
          <p:cNvSpPr/>
          <p:nvPr/>
        </p:nvSpPr>
        <p:spPr>
          <a:xfrm>
            <a:off x="216752" y="2086395"/>
            <a:ext cx="71898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chemeClr val="accent6"/>
                </a:solidFill>
              </a:rPr>
              <a:t>£0.1bn</a:t>
            </a:r>
          </a:p>
        </p:txBody>
      </p:sp>
      <p:sp>
        <p:nvSpPr>
          <p:cNvPr id="42" name="Rectangle 41"/>
          <p:cNvSpPr/>
          <p:nvPr/>
        </p:nvSpPr>
        <p:spPr>
          <a:xfrm>
            <a:off x="292347" y="2840790"/>
            <a:ext cx="718986"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0"/>
              </a:spcAft>
              <a:buClr>
                <a:srgbClr val="55555A"/>
              </a:buClr>
              <a:defRPr/>
            </a:pPr>
            <a:r>
              <a:rPr lang="en-GB" sz="1200">
                <a:solidFill>
                  <a:srgbClr val="78A22F"/>
                </a:solidFill>
              </a:rPr>
              <a:t>£0.4bn</a:t>
            </a:r>
          </a:p>
        </p:txBody>
      </p:sp>
      <p:sp>
        <p:nvSpPr>
          <p:cNvPr id="50" name="TextBox 49"/>
          <p:cNvSpPr txBox="1"/>
          <p:nvPr/>
        </p:nvSpPr>
        <p:spPr bwMode="auto">
          <a:xfrm>
            <a:off x="4988133" y="1277466"/>
            <a:ext cx="4038693" cy="483209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2000" kern="0">
                <a:solidFill>
                  <a:schemeClr val="accent1"/>
                </a:solidFill>
                <a:latin typeface="+mn-lt"/>
                <a:ea typeface="+mn-ea"/>
              </a:rPr>
              <a:t>Key cost drivers</a:t>
            </a:r>
          </a:p>
          <a:p>
            <a:pPr marL="342900" indent="-342900" algn="l">
              <a:spcAft>
                <a:spcPts val="600"/>
              </a:spcAft>
              <a:buClr>
                <a:schemeClr val="tx1"/>
              </a:buClr>
              <a:buFont typeface="Arial" panose="020B0604020202020204" pitchFamily="34" charset="0"/>
              <a:buChar char="•"/>
            </a:pPr>
            <a:r>
              <a:rPr lang="en-GB" sz="1900" b="0" kern="0">
                <a:solidFill>
                  <a:schemeClr val="accent1"/>
                </a:solidFill>
                <a:latin typeface="+mn-lt"/>
                <a:ea typeface="+mn-ea"/>
              </a:rPr>
              <a:t>Managing an ageing network with many assets at the end of their design life, informed by new NARMs methodology agreed with Ofgem</a:t>
            </a:r>
          </a:p>
          <a:p>
            <a:pPr marL="342900" indent="-342900">
              <a:spcAft>
                <a:spcPts val="600"/>
              </a:spcAft>
              <a:buClr>
                <a:schemeClr val="tx1"/>
              </a:buClr>
              <a:buFont typeface="Arial" panose="020B0604020202020204" pitchFamily="34" charset="0"/>
              <a:buChar char="•"/>
            </a:pPr>
            <a:r>
              <a:rPr lang="en-GB" sz="1900" b="0" kern="0">
                <a:solidFill>
                  <a:schemeClr val="accent1"/>
                </a:solidFill>
                <a:latin typeface="+mn-lt"/>
                <a:ea typeface="+mn-ea"/>
              </a:rPr>
              <a:t>Protecting the transmission system from cyber security threats in line with new legislation</a:t>
            </a:r>
          </a:p>
          <a:p>
            <a:pPr marL="342900" indent="-342900">
              <a:spcAft>
                <a:spcPts val="600"/>
              </a:spcAft>
              <a:buClr>
                <a:schemeClr val="tx1"/>
              </a:buClr>
              <a:buFont typeface="Arial" panose="020B0604020202020204" pitchFamily="34" charset="0"/>
              <a:buChar char="•"/>
            </a:pPr>
            <a:r>
              <a:rPr lang="en-GB" sz="1900" b="0" kern="0">
                <a:solidFill>
                  <a:schemeClr val="accent1"/>
                </a:solidFill>
              </a:rPr>
              <a:t>Timely delivery of emissions legislation compliance</a:t>
            </a:r>
          </a:p>
          <a:p>
            <a:pPr>
              <a:spcAft>
                <a:spcPts val="600"/>
              </a:spcAft>
              <a:buClr>
                <a:schemeClr val="tx1"/>
              </a:buClr>
            </a:pPr>
            <a:endParaRPr lang="en-GB" sz="1000" b="0" kern="0">
              <a:solidFill>
                <a:schemeClr val="accent1"/>
              </a:solidFill>
            </a:endParaRPr>
          </a:p>
          <a:p>
            <a:pPr>
              <a:spcAft>
                <a:spcPts val="600"/>
              </a:spcAft>
              <a:buClr>
                <a:schemeClr val="tx1"/>
              </a:buClr>
            </a:pPr>
            <a:r>
              <a:rPr lang="en-GB" sz="2000" kern="0">
                <a:solidFill>
                  <a:schemeClr val="accent1"/>
                </a:solidFill>
              </a:rPr>
              <a:t>We have challenged ourselves to drive efficiencies across our activities</a:t>
            </a:r>
            <a:endParaRPr lang="en-GB" sz="1900" b="0" kern="0">
              <a:solidFill>
                <a:schemeClr val="accent1"/>
              </a:solidFill>
            </a:endParaRPr>
          </a:p>
        </p:txBody>
      </p:sp>
      <p:sp>
        <p:nvSpPr>
          <p:cNvPr id="71" name="Title 3"/>
          <p:cNvSpPr>
            <a:spLocks noGrp="1"/>
          </p:cNvSpPr>
          <p:nvPr>
            <p:ph type="title"/>
          </p:nvPr>
        </p:nvSpPr>
        <p:spPr>
          <a:xfrm>
            <a:off x="431801" y="240616"/>
            <a:ext cx="8280400" cy="369332"/>
          </a:xfrm>
        </p:spPr>
        <p:txBody>
          <a:bodyPr/>
          <a:lstStyle/>
          <a:p>
            <a:r>
              <a:rPr lang="en-GB"/>
              <a:t>A summary of our spend to meet our stakeholder requirements</a:t>
            </a:r>
            <a:endParaRPr lang="en-US"/>
          </a:p>
        </p:txBody>
      </p:sp>
      <p:sp>
        <p:nvSpPr>
          <p:cNvPr id="77" name="Rectangle 76"/>
          <p:cNvSpPr/>
          <p:nvPr/>
        </p:nvSpPr>
        <p:spPr bwMode="auto">
          <a:xfrm>
            <a:off x="442468" y="5928771"/>
            <a:ext cx="108073" cy="115849"/>
          </a:xfrm>
          <a:prstGeom prst="rect">
            <a:avLst/>
          </a:prstGeom>
          <a:solidFill>
            <a:srgbClr val="78A22F"/>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2000" err="1">
              <a:solidFill>
                <a:schemeClr val="bg1"/>
              </a:solidFill>
              <a:latin typeface="+mn-lt"/>
              <a:cs typeface="Arial"/>
            </a:endParaRPr>
          </a:p>
        </p:txBody>
      </p:sp>
    </p:spTree>
    <p:extLst>
      <p:ext uri="{BB962C8B-B14F-4D97-AF65-F5344CB8AC3E}">
        <p14:creationId xmlns:p14="http://schemas.microsoft.com/office/powerpoint/2010/main" val="3879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p:cNvSpPr/>
          <p:nvPr/>
        </p:nvSpPr>
        <p:spPr bwMode="auto">
          <a:xfrm>
            <a:off x="167884" y="2514752"/>
            <a:ext cx="4477820" cy="1217700"/>
          </a:xfrm>
          <a:prstGeom prst="roundRect">
            <a:avLst>
              <a:gd name="adj" fmla="val 11739"/>
            </a:avLst>
          </a:prstGeom>
          <a:solidFill>
            <a:schemeClr val="accent1"/>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a:solidFill>
                <a:srgbClr val="FFFFFF"/>
              </a:solidFill>
              <a:latin typeface="Arial"/>
              <a:ea typeface="ＭＳ Ｐゴシック"/>
              <a:cs typeface="Arial"/>
            </a:endParaRPr>
          </a:p>
        </p:txBody>
      </p:sp>
      <p:sp>
        <p:nvSpPr>
          <p:cNvPr id="23" name="Rectangle: Rounded Corners 22"/>
          <p:cNvSpPr/>
          <p:nvPr/>
        </p:nvSpPr>
        <p:spPr bwMode="auto">
          <a:xfrm>
            <a:off x="167883" y="3946670"/>
            <a:ext cx="4477821" cy="1058918"/>
          </a:xfrm>
          <a:prstGeom prst="roundRect">
            <a:avLst>
              <a:gd name="adj" fmla="val 14241"/>
            </a:avLst>
          </a:prstGeom>
          <a:solidFill>
            <a:schemeClr val="accent1"/>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err="1">
              <a:solidFill>
                <a:srgbClr val="FFFFFF"/>
              </a:solidFill>
              <a:latin typeface="Arial"/>
              <a:ea typeface="ＭＳ Ｐゴシック"/>
              <a:cs typeface="Arial"/>
            </a:endParaRPr>
          </a:p>
        </p:txBody>
      </p:sp>
      <p:sp>
        <p:nvSpPr>
          <p:cNvPr id="24" name="TextBox 23"/>
          <p:cNvSpPr txBox="1"/>
          <p:nvPr/>
        </p:nvSpPr>
        <p:spPr bwMode="auto">
          <a:xfrm>
            <a:off x="269283" y="2567277"/>
            <a:ext cx="4255976" cy="11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685800">
              <a:spcAft>
                <a:spcPts val="450"/>
              </a:spcAft>
              <a:buClr>
                <a:srgbClr val="00148C"/>
              </a:buClr>
              <a:buSzPct val="150000"/>
            </a:pPr>
            <a:r>
              <a:rPr lang="en-GB" sz="1800" b="1" kern="0">
                <a:solidFill>
                  <a:srgbClr val="FFFFFF"/>
                </a:solidFill>
                <a:latin typeface="Arial"/>
                <a:ea typeface="ＭＳ Ｐゴシック"/>
              </a:rPr>
              <a:t>The July draft business plan is informed by:</a:t>
            </a:r>
          </a:p>
          <a:p>
            <a:pPr marL="557213" lvl="1" indent="-214313" defTabSz="685800">
              <a:spcAft>
                <a:spcPts val="450"/>
              </a:spcAft>
              <a:buClr>
                <a:srgbClr val="FFFFFF"/>
              </a:buClr>
              <a:buSzPct val="150000"/>
              <a:buFont typeface="Arial" panose="020B0604020202020204" pitchFamily="34" charset="0"/>
              <a:buChar char="•"/>
            </a:pPr>
            <a:r>
              <a:rPr lang="en-GB" sz="1400" kern="0">
                <a:solidFill>
                  <a:srgbClr val="FFFFFF"/>
                </a:solidFill>
                <a:latin typeface="Arial"/>
                <a:ea typeface="ＭＳ Ｐゴシック"/>
              </a:rPr>
              <a:t>Stakeholder engagement</a:t>
            </a:r>
          </a:p>
          <a:p>
            <a:pPr marL="557213" lvl="1" indent="-214313" defTabSz="685800">
              <a:spcAft>
                <a:spcPts val="450"/>
              </a:spcAft>
              <a:buClr>
                <a:srgbClr val="FFFFFF"/>
              </a:buClr>
              <a:buSzPct val="150000"/>
              <a:buFont typeface="Arial" panose="020B0604020202020204" pitchFamily="34" charset="0"/>
              <a:buChar char="•"/>
            </a:pPr>
            <a:r>
              <a:rPr lang="en-GB" sz="1400" kern="0">
                <a:solidFill>
                  <a:srgbClr val="FFFFFF"/>
                </a:solidFill>
                <a:latin typeface="Arial"/>
                <a:ea typeface="ＭＳ Ｐゴシック"/>
              </a:rPr>
              <a:t>Network analysis tools – used in RIIO-1</a:t>
            </a:r>
          </a:p>
        </p:txBody>
      </p:sp>
      <p:sp>
        <p:nvSpPr>
          <p:cNvPr id="26" name="TextBox 25"/>
          <p:cNvSpPr txBox="1"/>
          <p:nvPr/>
        </p:nvSpPr>
        <p:spPr bwMode="auto">
          <a:xfrm>
            <a:off x="269283" y="4063496"/>
            <a:ext cx="4255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685800">
              <a:spcAft>
                <a:spcPts val="450"/>
              </a:spcAft>
              <a:buClr>
                <a:srgbClr val="00148C"/>
              </a:buClr>
              <a:buSzPct val="150000"/>
            </a:pPr>
            <a:r>
              <a:rPr lang="en-GB" sz="1800" kern="0">
                <a:solidFill>
                  <a:srgbClr val="FFFFFF"/>
                </a:solidFill>
                <a:latin typeface="Arial"/>
                <a:ea typeface="ＭＳ Ｐゴシック"/>
              </a:rPr>
              <a:t>V</a:t>
            </a:r>
            <a:r>
              <a:rPr lang="en-GB" sz="1800" b="1" kern="0">
                <a:solidFill>
                  <a:srgbClr val="FFFFFF"/>
                </a:solidFill>
                <a:latin typeface="Arial"/>
                <a:ea typeface="ＭＳ Ｐゴシック"/>
              </a:rPr>
              <a:t>isual metrics compare physical capability with stakeholder needs now and into the future </a:t>
            </a:r>
          </a:p>
        </p:txBody>
      </p:sp>
      <p:grpSp>
        <p:nvGrpSpPr>
          <p:cNvPr id="31" name="Group 30"/>
          <p:cNvGrpSpPr/>
          <p:nvPr/>
        </p:nvGrpSpPr>
        <p:grpSpPr>
          <a:xfrm>
            <a:off x="184333" y="823761"/>
            <a:ext cx="8551843" cy="1466354"/>
            <a:chOff x="452304" y="964332"/>
            <a:chExt cx="11402457" cy="1955138"/>
          </a:xfrm>
        </p:grpSpPr>
        <p:sp>
          <p:nvSpPr>
            <p:cNvPr id="32" name="Rectangle: Rounded Corners 31"/>
            <p:cNvSpPr/>
            <p:nvPr/>
          </p:nvSpPr>
          <p:spPr bwMode="auto">
            <a:xfrm>
              <a:off x="452304" y="1068636"/>
              <a:ext cx="11402457" cy="1850834"/>
            </a:xfrm>
            <a:prstGeom prst="round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err="1">
                <a:solidFill>
                  <a:srgbClr val="FFFFFF"/>
                </a:solidFill>
                <a:latin typeface="Arial"/>
                <a:ea typeface="ＭＳ Ｐゴシック"/>
                <a:cs typeface="Arial"/>
              </a:endParaRPr>
            </a:p>
          </p:txBody>
        </p:sp>
        <p:sp>
          <p:nvSpPr>
            <p:cNvPr id="33" name="TextBox 32"/>
            <p:cNvSpPr txBox="1"/>
            <p:nvPr/>
          </p:nvSpPr>
          <p:spPr bwMode="auto">
            <a:xfrm>
              <a:off x="964075" y="1176915"/>
              <a:ext cx="103389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just" defTabSz="685800" fontAlgn="base"/>
              <a:r>
                <a:rPr lang="en-GB" sz="2000" b="0" i="1">
                  <a:solidFill>
                    <a:srgbClr val="00148C"/>
                  </a:solidFill>
                  <a:latin typeface="Arial"/>
                  <a:ea typeface="ＭＳ Ｐゴシック"/>
                </a:rPr>
                <a:t>The capability of the network can be measured by its ability to accommodate levels of gas flows onto and off the network. The capability at any entry or exit point that can be delivered in any day will differ depending on the specific situation on the day.</a:t>
              </a:r>
            </a:p>
          </p:txBody>
        </p:sp>
        <p:sp>
          <p:nvSpPr>
            <p:cNvPr id="34" name="TextBox 33"/>
            <p:cNvSpPr txBox="1"/>
            <p:nvPr/>
          </p:nvSpPr>
          <p:spPr bwMode="auto">
            <a:xfrm>
              <a:off x="490205" y="964332"/>
              <a:ext cx="4103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685800">
                <a:spcAft>
                  <a:spcPts val="450"/>
                </a:spcAft>
                <a:buClr>
                  <a:srgbClr val="55555A"/>
                </a:buClr>
              </a:pPr>
              <a:endParaRPr lang="en-GB" sz="4950" b="1" kern="0">
                <a:solidFill>
                  <a:srgbClr val="00148C"/>
                </a:solidFill>
                <a:latin typeface="Arial"/>
                <a:ea typeface="ＭＳ Ｐゴシック"/>
              </a:endParaRPr>
            </a:p>
          </p:txBody>
        </p:sp>
      </p:grpSp>
      <p:pic>
        <p:nvPicPr>
          <p:cNvPr id="36" name="Picture 35"/>
          <p:cNvPicPr>
            <a:picLocks noChangeAspect="1"/>
          </p:cNvPicPr>
          <p:nvPr/>
        </p:nvPicPr>
        <p:blipFill rotWithShape="1">
          <a:blip r:embed="rId3"/>
          <a:srcRect l="452" t="9002" r="1608" b="8880"/>
          <a:stretch/>
        </p:blipFill>
        <p:spPr>
          <a:xfrm>
            <a:off x="4965372" y="2581567"/>
            <a:ext cx="2677533" cy="2691174"/>
          </a:xfrm>
          <a:prstGeom prst="rect">
            <a:avLst/>
          </a:prstGeom>
          <a:ln w="57150">
            <a:solidFill>
              <a:srgbClr val="00148C"/>
            </a:solidFill>
          </a:ln>
        </p:spPr>
      </p:pic>
      <p:sp>
        <p:nvSpPr>
          <p:cNvPr id="37" name="Speech Bubble: Rectangle with Corners Rounded 36"/>
          <p:cNvSpPr/>
          <p:nvPr/>
        </p:nvSpPr>
        <p:spPr bwMode="auto">
          <a:xfrm>
            <a:off x="6051784" y="4310043"/>
            <a:ext cx="2684391" cy="1795483"/>
          </a:xfrm>
          <a:prstGeom prst="wedgeRoundRectCallout">
            <a:avLst>
              <a:gd name="adj1" fmla="val -66003"/>
              <a:gd name="adj2" fmla="val -21319"/>
              <a:gd name="adj3" fmla="val 16667"/>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GB" err="1">
              <a:solidFill>
                <a:srgbClr val="FFFFFF"/>
              </a:solidFill>
              <a:latin typeface="Arial"/>
              <a:ea typeface="ＭＳ Ｐゴシック"/>
              <a:cs typeface="Arial"/>
            </a:endParaRPr>
          </a:p>
        </p:txBody>
      </p:sp>
      <p:sp>
        <p:nvSpPr>
          <p:cNvPr id="40" name="Title 1"/>
          <p:cNvSpPr>
            <a:spLocks noGrp="1"/>
          </p:cNvSpPr>
          <p:nvPr>
            <p:ph type="title"/>
          </p:nvPr>
        </p:nvSpPr>
        <p:spPr>
          <a:xfrm>
            <a:off x="322780" y="356765"/>
            <a:ext cx="8497370" cy="574516"/>
          </a:xfrm>
        </p:spPr>
        <p:txBody>
          <a:bodyPr/>
          <a:lstStyle/>
          <a:p>
            <a:r>
              <a:rPr lang="en-GB"/>
              <a:t>Understanding the capability of the network</a:t>
            </a:r>
          </a:p>
        </p:txBody>
      </p:sp>
      <p:pic>
        <p:nvPicPr>
          <p:cNvPr id="16" name="Picture 15"/>
          <p:cNvPicPr>
            <a:picLocks noChangeAspect="1"/>
          </p:cNvPicPr>
          <p:nvPr/>
        </p:nvPicPr>
        <p:blipFill>
          <a:blip r:embed="rId4"/>
          <a:stretch>
            <a:fillRect/>
          </a:stretch>
        </p:blipFill>
        <p:spPr>
          <a:xfrm>
            <a:off x="6254608" y="4345895"/>
            <a:ext cx="2278742" cy="1723778"/>
          </a:xfrm>
          <a:prstGeom prst="rect">
            <a:avLst/>
          </a:prstGeom>
        </p:spPr>
      </p:pic>
      <p:sp>
        <p:nvSpPr>
          <p:cNvPr id="18" name="Rectangle: Rounded Corners 17"/>
          <p:cNvSpPr/>
          <p:nvPr/>
        </p:nvSpPr>
        <p:spPr bwMode="auto">
          <a:xfrm>
            <a:off x="167884" y="5219806"/>
            <a:ext cx="4477820" cy="885720"/>
          </a:xfrm>
          <a:prstGeom prst="roundRect">
            <a:avLst>
              <a:gd name="adj" fmla="val 15224"/>
            </a:avLst>
          </a:prstGeom>
          <a:solidFill>
            <a:schemeClr val="accent1"/>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err="1">
              <a:solidFill>
                <a:srgbClr val="FFFFFF"/>
              </a:solidFill>
              <a:latin typeface="Arial"/>
              <a:ea typeface="ＭＳ Ｐゴシック"/>
              <a:cs typeface="Arial"/>
            </a:endParaRPr>
          </a:p>
        </p:txBody>
      </p:sp>
      <p:sp>
        <p:nvSpPr>
          <p:cNvPr id="19" name="TextBox 18"/>
          <p:cNvSpPr txBox="1"/>
          <p:nvPr/>
        </p:nvSpPr>
        <p:spPr bwMode="auto">
          <a:xfrm>
            <a:off x="274996" y="5324580"/>
            <a:ext cx="42635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685800">
              <a:buClr>
                <a:srgbClr val="00148C"/>
              </a:buClr>
              <a:buSzPct val="150000"/>
            </a:pPr>
            <a:r>
              <a:rPr lang="en-GB" sz="1800" kern="0">
                <a:solidFill>
                  <a:srgbClr val="FFFFFF"/>
                </a:solidFill>
                <a:latin typeface="Arial"/>
                <a:ea typeface="ＭＳ Ｐゴシック"/>
              </a:rPr>
              <a:t>Ongoing </a:t>
            </a:r>
            <a:r>
              <a:rPr lang="en-GB" sz="1800" b="1" kern="0">
                <a:solidFill>
                  <a:srgbClr val="FFFFFF"/>
                </a:solidFill>
                <a:latin typeface="Arial"/>
                <a:ea typeface="ＭＳ Ｐゴシック"/>
              </a:rPr>
              <a:t>engagement will inform our</a:t>
            </a:r>
          </a:p>
          <a:p>
            <a:pPr defTabSz="685800">
              <a:buClr>
                <a:srgbClr val="00148C"/>
              </a:buClr>
              <a:buSzPct val="150000"/>
            </a:pPr>
            <a:r>
              <a:rPr lang="en-GB" sz="1800" b="1" kern="0">
                <a:solidFill>
                  <a:srgbClr val="FFFFFF"/>
                </a:solidFill>
                <a:latin typeface="Arial"/>
                <a:ea typeface="ＭＳ Ｐゴシック"/>
              </a:rPr>
              <a:t>October draft business plan</a:t>
            </a:r>
            <a:endParaRPr lang="en-GB" sz="1800" kern="0">
              <a:solidFill>
                <a:srgbClr val="FFFFFF"/>
              </a:solidFill>
              <a:latin typeface="Arial"/>
              <a:ea typeface="ＭＳ Ｐゴシック"/>
            </a:endParaRPr>
          </a:p>
        </p:txBody>
      </p:sp>
      <p:sp>
        <p:nvSpPr>
          <p:cNvPr id="25" name="Arrow: Down 24"/>
          <p:cNvSpPr/>
          <p:nvPr/>
        </p:nvSpPr>
        <p:spPr bwMode="auto">
          <a:xfrm>
            <a:off x="2013242" y="3714868"/>
            <a:ext cx="768058" cy="268522"/>
          </a:xfrm>
          <a:prstGeom prst="down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err="1">
              <a:solidFill>
                <a:srgbClr val="FFFFFF"/>
              </a:solidFill>
              <a:latin typeface="Arial"/>
              <a:ea typeface="ＭＳ Ｐゴシック"/>
              <a:cs typeface="Arial"/>
            </a:endParaRPr>
          </a:p>
        </p:txBody>
      </p:sp>
      <p:sp>
        <p:nvSpPr>
          <p:cNvPr id="30" name="Arrow: Down 29"/>
          <p:cNvSpPr/>
          <p:nvPr/>
        </p:nvSpPr>
        <p:spPr bwMode="auto">
          <a:xfrm>
            <a:off x="2013242" y="4984801"/>
            <a:ext cx="768058" cy="268522"/>
          </a:xfrm>
          <a:prstGeom prst="down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defTabSz="685800">
              <a:spcAft>
                <a:spcPts val="338"/>
              </a:spcAft>
            </a:pPr>
            <a:endParaRPr lang="en-GB" sz="1350" err="1">
              <a:solidFill>
                <a:srgbClr val="FFFFFF"/>
              </a:solidFill>
              <a:latin typeface="Arial"/>
              <a:ea typeface="ＭＳ Ｐゴシック"/>
              <a:cs typeface="Arial"/>
            </a:endParaRPr>
          </a:p>
        </p:txBody>
      </p:sp>
    </p:spTree>
    <p:extLst>
      <p:ext uri="{BB962C8B-B14F-4D97-AF65-F5344CB8AC3E}">
        <p14:creationId xmlns:p14="http://schemas.microsoft.com/office/powerpoint/2010/main" val="78284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 want the gas system to be safe</a:t>
            </a:r>
            <a:br>
              <a:rPr lang="en-GB"/>
            </a:br>
            <a:r>
              <a:rPr lang="en-US" sz="1800" b="0"/>
              <a:t>We will pursue our goal of zero harm</a:t>
            </a:r>
            <a:br>
              <a:rPr lang="en-US"/>
            </a:br>
            <a:endParaRPr lang="en-US"/>
          </a:p>
        </p:txBody>
      </p:sp>
      <p:pic>
        <p:nvPicPr>
          <p:cNvPr id="9" name="Picture 8"/>
          <p:cNvPicPr>
            <a:picLocks noChangeAspect="1"/>
          </p:cNvPicPr>
          <p:nvPr/>
        </p:nvPicPr>
        <p:blipFill rotWithShape="1">
          <a:blip r:embed="rId3"/>
          <a:srcRect l="2077" t="26163" r="79070" b="59555"/>
          <a:stretch/>
        </p:blipFill>
        <p:spPr>
          <a:xfrm>
            <a:off x="8561232" y="58606"/>
            <a:ext cx="582767" cy="302781"/>
          </a:xfrm>
          <a:prstGeom prst="rect">
            <a:avLst/>
          </a:prstGeom>
        </p:spPr>
      </p:pic>
      <p:sp>
        <p:nvSpPr>
          <p:cNvPr id="8" name="Text Placeholder 1"/>
          <p:cNvSpPr txBox="1">
            <a:spLocks/>
          </p:cNvSpPr>
          <p:nvPr/>
        </p:nvSpPr>
        <p:spPr bwMode="auto">
          <a:xfrm>
            <a:off x="5935973" y="80709"/>
            <a:ext cx="35017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450"/>
              </a:spcAft>
            </a:pPr>
            <a:r>
              <a:rPr lang="en-GB" sz="1200" kern="0">
                <a:solidFill>
                  <a:srgbClr val="FA4616"/>
                </a:solidFill>
                <a:latin typeface="+mj-lt"/>
                <a:ea typeface="+mj-ea"/>
                <a:cs typeface="+mj-cs"/>
              </a:rPr>
              <a:t>Maintain a safe and resilient network</a:t>
            </a:r>
          </a:p>
        </p:txBody>
      </p:sp>
      <p:sp>
        <p:nvSpPr>
          <p:cNvPr id="11" name="Text Placeholder 35"/>
          <p:cNvSpPr>
            <a:spLocks noGrp="1"/>
          </p:cNvSpPr>
          <p:nvPr>
            <p:ph type="body" sz="quarter" idx="16"/>
          </p:nvPr>
        </p:nvSpPr>
        <p:spPr>
          <a:xfrm>
            <a:off x="431801" y="1231755"/>
            <a:ext cx="6477207" cy="2831544"/>
          </a:xfrm>
        </p:spPr>
        <p:txBody>
          <a:bodyPr/>
          <a:lstStyle/>
          <a:p>
            <a:r>
              <a:rPr lang="en-GB" sz="1600"/>
              <a:t>Our draft proposals</a:t>
            </a:r>
            <a:endParaRPr lang="en-US" sz="1600"/>
          </a:p>
          <a:p>
            <a:pPr marL="285750" indent="-285750">
              <a:buFont typeface="Arial" panose="020B0604020202020204" pitchFamily="34" charset="0"/>
              <a:buChar char="•"/>
            </a:pPr>
            <a:r>
              <a:rPr lang="en-US" sz="1600" b="0"/>
              <a:t>We will maintain our world class level of safety to protect the public, our assets and people</a:t>
            </a:r>
          </a:p>
          <a:p>
            <a:pPr marL="285750" indent="-285750">
              <a:buFont typeface="Arial" panose="020B0604020202020204" pitchFamily="34" charset="0"/>
              <a:buChar char="•"/>
            </a:pPr>
            <a:r>
              <a:rPr lang="en-GB" sz="1600" b="0"/>
              <a:t>We will comply with legislation through routine and preventive safety activities including protection from accidental threats</a:t>
            </a:r>
            <a:endParaRPr lang="en-GB" sz="1600" b="0">
              <a:cs typeface="Arial"/>
            </a:endParaRPr>
          </a:p>
          <a:p>
            <a:pPr marL="285750" indent="-285750">
              <a:buFont typeface="Arial" panose="020B0604020202020204" pitchFamily="34" charset="0"/>
              <a:buChar char="•"/>
            </a:pPr>
            <a:r>
              <a:rPr lang="en-GB" sz="1600" b="0"/>
              <a:t>We will ensure we have 24/7 emergency response processes and training in place to respond to incidents</a:t>
            </a:r>
          </a:p>
          <a:p>
            <a:pPr marL="285750" indent="-285750">
              <a:buFont typeface="Arial" panose="020B0604020202020204" pitchFamily="34" charset="0"/>
              <a:buChar char="•"/>
            </a:pPr>
            <a:r>
              <a:rPr lang="en-GB" sz="1600" b="0"/>
              <a:t>We will carry out our Network Emergency Coordinator responsibilities</a:t>
            </a:r>
            <a:endParaRPr lang="en-US" sz="1600" b="0"/>
          </a:p>
        </p:txBody>
      </p:sp>
      <p:sp>
        <p:nvSpPr>
          <p:cNvPr id="12" name="Text Placeholder 35"/>
          <p:cNvSpPr>
            <a:spLocks noGrp="1"/>
          </p:cNvSpPr>
          <p:nvPr>
            <p:ph type="body" sz="quarter" idx="16"/>
          </p:nvPr>
        </p:nvSpPr>
        <p:spPr>
          <a:xfrm>
            <a:off x="431800" y="4282422"/>
            <a:ext cx="6477207" cy="2431435"/>
          </a:xfrm>
        </p:spPr>
        <p:txBody>
          <a:bodyPr/>
          <a:lstStyle/>
          <a:p>
            <a:r>
              <a:rPr lang="en-GB" sz="1600"/>
              <a:t>Consumer benefits</a:t>
            </a:r>
          </a:p>
          <a:p>
            <a:r>
              <a:rPr lang="en-GB" sz="1600" b="0"/>
              <a:t>Our focus on zero harm protects society from potential major disruption and damage to public health, business, transport and the natural environment</a:t>
            </a:r>
          </a:p>
          <a:p>
            <a:r>
              <a:rPr lang="en-GB" sz="1600" b="0"/>
              <a:t>Our commitment to safety-related inspections, maintenance and asset replacement avoids unplanned downtime of the network, which could disrupt continuity of  gas supply</a:t>
            </a:r>
          </a:p>
          <a:p>
            <a:endParaRPr lang="en-US" sz="1600" b="0"/>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£70m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£14m</a:t>
            </a:r>
            <a:endParaRPr lang="en-US" sz="1600">
              <a:solidFill>
                <a:schemeClr val="bg1"/>
              </a:solidFill>
            </a:endParaRPr>
          </a:p>
        </p:txBody>
      </p:sp>
      <p:pic>
        <p:nvPicPr>
          <p:cNvPr id="15" name="Picture 14"/>
          <p:cNvPicPr>
            <a:picLocks noChangeAspect="1"/>
          </p:cNvPicPr>
          <p:nvPr/>
        </p:nvPicPr>
        <p:blipFill rotWithShape="1">
          <a:blip r:embed="rId4"/>
          <a:srcRect l="28688" t="47524" r="60985" b="36568"/>
          <a:stretch/>
        </p:blipFill>
        <p:spPr>
          <a:xfrm>
            <a:off x="7608952" y="1434198"/>
            <a:ext cx="944380" cy="817804"/>
          </a:xfrm>
          <a:prstGeom prst="rect">
            <a:avLst/>
          </a:prstGeom>
        </p:spPr>
      </p:pic>
      <p:sp>
        <p:nvSpPr>
          <p:cNvPr id="16" name="Rectangle 15"/>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29202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to take gas on and off the transmission system where and when I want</a:t>
            </a:r>
            <a:br>
              <a:rPr lang="en-GB"/>
            </a:br>
            <a:r>
              <a:rPr lang="en-US" sz="1600" b="0"/>
              <a:t>We will ensure we have the right gas transmission system, maintained to the right level alongside a complimentary commercial framework to meet stakeholder and consumer needs</a:t>
            </a:r>
            <a:br>
              <a:rPr lang="en-US"/>
            </a:br>
            <a:endParaRPr lang="en-US"/>
          </a:p>
        </p:txBody>
      </p:sp>
      <p:pic>
        <p:nvPicPr>
          <p:cNvPr id="9" name="Picture 8"/>
          <p:cNvPicPr>
            <a:picLocks noChangeAspect="1"/>
          </p:cNvPicPr>
          <p:nvPr/>
        </p:nvPicPr>
        <p:blipFill rotWithShape="1">
          <a:blip r:embed="rId3"/>
          <a:srcRect l="2077" t="26163" r="79070" b="59555"/>
          <a:stretch/>
        </p:blipFill>
        <p:spPr>
          <a:xfrm>
            <a:off x="8561232" y="58606"/>
            <a:ext cx="582767" cy="302781"/>
          </a:xfrm>
          <a:prstGeom prst="rect">
            <a:avLst/>
          </a:prstGeom>
        </p:spPr>
      </p:pic>
      <p:sp>
        <p:nvSpPr>
          <p:cNvPr id="8" name="Text Placeholder 1"/>
          <p:cNvSpPr txBox="1">
            <a:spLocks/>
          </p:cNvSpPr>
          <p:nvPr/>
        </p:nvSpPr>
        <p:spPr bwMode="auto">
          <a:xfrm>
            <a:off x="5935973" y="80709"/>
            <a:ext cx="35017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450"/>
              </a:spcAft>
            </a:pPr>
            <a:r>
              <a:rPr lang="en-GB" sz="1200" kern="0">
                <a:solidFill>
                  <a:srgbClr val="FA4616"/>
                </a:solidFill>
                <a:latin typeface="+mj-lt"/>
                <a:ea typeface="+mj-ea"/>
                <a:cs typeface="+mj-cs"/>
              </a:rPr>
              <a:t>Maintain a safe and resilient network</a:t>
            </a:r>
          </a:p>
        </p:txBody>
      </p:sp>
      <p:sp>
        <p:nvSpPr>
          <p:cNvPr id="11" name="Text Placeholder 35"/>
          <p:cNvSpPr>
            <a:spLocks noGrp="1"/>
          </p:cNvSpPr>
          <p:nvPr>
            <p:ph type="body" sz="quarter" idx="16"/>
          </p:nvPr>
        </p:nvSpPr>
        <p:spPr>
          <a:xfrm>
            <a:off x="431801" y="1951282"/>
            <a:ext cx="6477207" cy="1292662"/>
          </a:xfrm>
        </p:spPr>
        <p:txBody>
          <a:bodyPr/>
          <a:lstStyle/>
          <a:p>
            <a:r>
              <a:rPr lang="en-GB" sz="1600"/>
              <a:t>Our draft proposals</a:t>
            </a:r>
            <a:endParaRPr lang="en-US" sz="1600"/>
          </a:p>
          <a:p>
            <a:pPr marL="285750" indent="-285750">
              <a:buFont typeface="Arial" panose="020B0604020202020204" pitchFamily="34" charset="0"/>
              <a:buChar char="•"/>
            </a:pPr>
            <a:r>
              <a:rPr lang="en-GB" sz="1600" b="0"/>
              <a:t>Invest £888m in our asset health programme to maintain the current level of reliability and availability</a:t>
            </a:r>
          </a:p>
          <a:p>
            <a:pPr marL="285750" indent="-285750">
              <a:buFont typeface="Arial" panose="020B0604020202020204" pitchFamily="34" charset="0"/>
              <a:buChar char="•"/>
            </a:pPr>
            <a:r>
              <a:rPr lang="en-US" sz="1600" b="0"/>
              <a:t>Maintain efficient system operation and asset management activities</a:t>
            </a:r>
          </a:p>
        </p:txBody>
      </p:sp>
      <p:sp>
        <p:nvSpPr>
          <p:cNvPr id="12" name="Text Placeholder 35"/>
          <p:cNvSpPr>
            <a:spLocks noGrp="1"/>
          </p:cNvSpPr>
          <p:nvPr>
            <p:ph type="body" sz="quarter" idx="16"/>
          </p:nvPr>
        </p:nvSpPr>
        <p:spPr>
          <a:xfrm>
            <a:off x="431801" y="3862293"/>
            <a:ext cx="6477207" cy="2185214"/>
          </a:xfrm>
        </p:spPr>
        <p:txBody>
          <a:bodyPr/>
          <a:lstStyle/>
          <a:p>
            <a:r>
              <a:rPr lang="en-GB" sz="1600"/>
              <a:t>Consumer benefits</a:t>
            </a:r>
          </a:p>
          <a:p>
            <a:r>
              <a:rPr lang="en-GB" sz="1600" b="0"/>
              <a:t>It is in consumers’ interests to keep future options open which we will deliver by determining the network capability our stakeholders need today and into the future</a:t>
            </a:r>
          </a:p>
          <a:p>
            <a:r>
              <a:rPr lang="en-GB" sz="1600" b="0"/>
              <a:t>We enable access to a wide range of gas supplies ensuring lowest cost gas is readily available. </a:t>
            </a:r>
          </a:p>
          <a:p>
            <a:endParaRPr lang="en-US" sz="1600" b="0"/>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£1440m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£288m</a:t>
            </a:r>
            <a:endParaRPr lang="en-US" sz="1600">
              <a:solidFill>
                <a:schemeClr val="bg1"/>
              </a:solidFill>
            </a:endParaRPr>
          </a:p>
        </p:txBody>
      </p:sp>
      <p:pic>
        <p:nvPicPr>
          <p:cNvPr id="10" name="Picture 9"/>
          <p:cNvPicPr>
            <a:picLocks noChangeAspect="1"/>
          </p:cNvPicPr>
          <p:nvPr/>
        </p:nvPicPr>
        <p:blipFill rotWithShape="1">
          <a:blip r:embed="rId3"/>
          <a:srcRect l="2077" t="26163" r="79070" b="59555"/>
          <a:stretch/>
        </p:blipFill>
        <p:spPr>
          <a:xfrm>
            <a:off x="7450084" y="1650501"/>
            <a:ext cx="1232799" cy="640510"/>
          </a:xfrm>
          <a:prstGeom prst="rect">
            <a:avLst/>
          </a:prstGeom>
        </p:spPr>
      </p:pic>
      <p:sp>
        <p:nvSpPr>
          <p:cNvPr id="16" name="Rectangle 15"/>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274171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987" y="300773"/>
            <a:ext cx="8280400" cy="369332"/>
          </a:xfrm>
        </p:spPr>
        <p:txBody>
          <a:bodyPr/>
          <a:lstStyle/>
          <a:p>
            <a:r>
              <a:rPr lang="en-GB"/>
              <a:t>I want you to protect the transmission system from cyber and external threats</a:t>
            </a:r>
            <a:br>
              <a:rPr lang="en-GB"/>
            </a:br>
            <a:r>
              <a:rPr lang="en-US" sz="1600" b="0"/>
              <a:t>We will deliver the security hardening required by Government to protect the transmission system from external threats</a:t>
            </a:r>
            <a:br>
              <a:rPr lang="en-US"/>
            </a:br>
            <a:endParaRPr lang="en-US"/>
          </a:p>
        </p:txBody>
      </p:sp>
      <p:pic>
        <p:nvPicPr>
          <p:cNvPr id="9" name="Picture 8"/>
          <p:cNvPicPr>
            <a:picLocks noChangeAspect="1"/>
          </p:cNvPicPr>
          <p:nvPr/>
        </p:nvPicPr>
        <p:blipFill rotWithShape="1">
          <a:blip r:embed="rId3"/>
          <a:srcRect l="2077" t="26163" r="79070" b="59555"/>
          <a:stretch/>
        </p:blipFill>
        <p:spPr>
          <a:xfrm>
            <a:off x="8561232" y="58606"/>
            <a:ext cx="582767" cy="302781"/>
          </a:xfrm>
          <a:prstGeom prst="rect">
            <a:avLst/>
          </a:prstGeom>
        </p:spPr>
      </p:pic>
      <p:sp>
        <p:nvSpPr>
          <p:cNvPr id="8" name="Text Placeholder 1"/>
          <p:cNvSpPr txBox="1">
            <a:spLocks/>
          </p:cNvSpPr>
          <p:nvPr/>
        </p:nvSpPr>
        <p:spPr bwMode="auto">
          <a:xfrm>
            <a:off x="5935973" y="80709"/>
            <a:ext cx="35017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spcAft>
                <a:spcPts val="450"/>
              </a:spcAft>
            </a:pPr>
            <a:r>
              <a:rPr lang="en-GB" sz="1200" kern="0">
                <a:solidFill>
                  <a:srgbClr val="FA4616"/>
                </a:solidFill>
                <a:latin typeface="+mj-lt"/>
                <a:ea typeface="+mj-ea"/>
                <a:cs typeface="+mj-cs"/>
              </a:rPr>
              <a:t>Maintain a safe and resilient network</a:t>
            </a:r>
          </a:p>
        </p:txBody>
      </p:sp>
      <p:sp>
        <p:nvSpPr>
          <p:cNvPr id="11" name="Text Placeholder 35"/>
          <p:cNvSpPr>
            <a:spLocks noGrp="1"/>
          </p:cNvSpPr>
          <p:nvPr>
            <p:ph type="body" sz="quarter" idx="16"/>
          </p:nvPr>
        </p:nvSpPr>
        <p:spPr>
          <a:xfrm>
            <a:off x="431801" y="1951282"/>
            <a:ext cx="6477207" cy="2677656"/>
          </a:xfrm>
        </p:spPr>
        <p:txBody>
          <a:bodyPr/>
          <a:lstStyle/>
          <a:p>
            <a:r>
              <a:rPr lang="en-GB" sz="1600"/>
              <a:t>Our draft proposals</a:t>
            </a:r>
            <a:endParaRPr lang="en-US" sz="1600"/>
          </a:p>
          <a:p>
            <a:pPr marL="285750" indent="-285750">
              <a:buFont typeface="Arial" panose="020B0604020202020204" pitchFamily="34" charset="0"/>
              <a:buChar char="•"/>
            </a:pPr>
            <a:r>
              <a:rPr lang="en-GB" sz="1600" b="0"/>
              <a:t>Deliver new, and maintain and replace existing, enhanced physical security measures at designated sites</a:t>
            </a:r>
          </a:p>
          <a:p>
            <a:pPr marL="285750" indent="-285750">
              <a:buFont typeface="Arial" panose="020B0604020202020204" pitchFamily="34" charset="0"/>
              <a:buChar char="•"/>
            </a:pPr>
            <a:r>
              <a:rPr lang="en-GB" sz="1600" b="0"/>
              <a:t>Deliver a strategic programme of enhanced cyber resilience for our information technology and operational technology assets in keeping with new Network and Information Systems (NIS) Regulations</a:t>
            </a:r>
          </a:p>
          <a:p>
            <a:pPr marL="285750" indent="-285750">
              <a:buFont typeface="Arial" panose="020B0604020202020204" pitchFamily="34" charset="0"/>
              <a:buChar char="•"/>
            </a:pPr>
            <a:r>
              <a:rPr lang="en-GB" sz="1600" b="0"/>
              <a:t>Draft plan is under discussion with NIS Competent Authority. Expect their feedback and guidance to result in updated scope and costs for inclusion in our final RIIO-2 business plan</a:t>
            </a:r>
          </a:p>
        </p:txBody>
      </p:sp>
      <p:sp>
        <p:nvSpPr>
          <p:cNvPr id="12" name="Text Placeholder 35"/>
          <p:cNvSpPr>
            <a:spLocks noGrp="1"/>
          </p:cNvSpPr>
          <p:nvPr>
            <p:ph type="body" sz="quarter" idx="16"/>
          </p:nvPr>
        </p:nvSpPr>
        <p:spPr>
          <a:xfrm>
            <a:off x="431800" y="5020355"/>
            <a:ext cx="6477207" cy="1138773"/>
          </a:xfrm>
        </p:spPr>
        <p:txBody>
          <a:bodyPr/>
          <a:lstStyle/>
          <a:p>
            <a:r>
              <a:rPr lang="en-GB" sz="1600"/>
              <a:t>Consumer benefits</a:t>
            </a:r>
          </a:p>
          <a:p>
            <a:r>
              <a:rPr lang="en-GB" sz="1600" b="0"/>
              <a:t>Improving the resilience of our network to ride through and recover from malicious events will support maintaining the continuity of GB energy supplies</a:t>
            </a:r>
            <a:endParaRPr lang="en-US" sz="1600" b="0"/>
          </a:p>
        </p:txBody>
      </p:sp>
      <p:sp>
        <p:nvSpPr>
          <p:cNvPr id="13" name="Text Placeholder 35"/>
          <p:cNvSpPr>
            <a:spLocks noGrp="1"/>
          </p:cNvSpPr>
          <p:nvPr>
            <p:ph type="body" sz="quarter" idx="16"/>
          </p:nvPr>
        </p:nvSpPr>
        <p:spPr>
          <a:xfrm>
            <a:off x="7450084" y="2655390"/>
            <a:ext cx="1262117" cy="646331"/>
          </a:xfrm>
          <a:solidFill>
            <a:srgbClr val="00AFF0"/>
          </a:solidFill>
        </p:spPr>
        <p:txBody>
          <a:bodyPr/>
          <a:lstStyle/>
          <a:p>
            <a:r>
              <a:rPr lang="en-GB" sz="1600">
                <a:solidFill>
                  <a:schemeClr val="bg1"/>
                </a:solidFill>
              </a:rPr>
              <a:t>RIIO-2 total</a:t>
            </a:r>
          </a:p>
          <a:p>
            <a:pPr algn="ctr"/>
            <a:r>
              <a:rPr lang="en-GB" sz="1600">
                <a:solidFill>
                  <a:schemeClr val="bg1"/>
                </a:solidFill>
              </a:rPr>
              <a:t>£617m </a:t>
            </a:r>
            <a:endParaRPr lang="en-US" sz="1600">
              <a:solidFill>
                <a:schemeClr val="bg1"/>
              </a:solidFill>
            </a:endParaRPr>
          </a:p>
        </p:txBody>
      </p:sp>
      <p:sp>
        <p:nvSpPr>
          <p:cNvPr id="14" name="Text Placeholder 35"/>
          <p:cNvSpPr>
            <a:spLocks noGrp="1"/>
          </p:cNvSpPr>
          <p:nvPr>
            <p:ph type="body" sz="quarter" idx="16"/>
          </p:nvPr>
        </p:nvSpPr>
        <p:spPr>
          <a:xfrm>
            <a:off x="7450084" y="3986355"/>
            <a:ext cx="1262117" cy="646331"/>
          </a:xfrm>
          <a:solidFill>
            <a:srgbClr val="0079C1"/>
          </a:solidFill>
        </p:spPr>
        <p:txBody>
          <a:bodyPr/>
          <a:lstStyle/>
          <a:p>
            <a:r>
              <a:rPr lang="en-GB" sz="1600">
                <a:solidFill>
                  <a:schemeClr val="bg1"/>
                </a:solidFill>
              </a:rPr>
              <a:t>Per annum</a:t>
            </a:r>
          </a:p>
          <a:p>
            <a:pPr algn="ctr"/>
            <a:r>
              <a:rPr lang="en-GB" sz="1600">
                <a:solidFill>
                  <a:schemeClr val="bg1"/>
                </a:solidFill>
              </a:rPr>
              <a:t>£123m</a:t>
            </a:r>
            <a:endParaRPr lang="en-US" sz="1600">
              <a:solidFill>
                <a:schemeClr val="bg1"/>
              </a:solidFill>
            </a:endParaRPr>
          </a:p>
        </p:txBody>
      </p:sp>
      <p:pic>
        <p:nvPicPr>
          <p:cNvPr id="2" name="Picture 1"/>
          <p:cNvPicPr>
            <a:picLocks noChangeAspect="1"/>
          </p:cNvPicPr>
          <p:nvPr/>
        </p:nvPicPr>
        <p:blipFill rotWithShape="1">
          <a:blip r:embed="rId4"/>
          <a:srcRect l="4722" t="19166" r="86885" b="65048"/>
          <a:stretch/>
        </p:blipFill>
        <p:spPr>
          <a:xfrm>
            <a:off x="7659974" y="1564955"/>
            <a:ext cx="767413" cy="811601"/>
          </a:xfrm>
          <a:prstGeom prst="rect">
            <a:avLst/>
          </a:prstGeom>
        </p:spPr>
      </p:pic>
      <p:sp>
        <p:nvSpPr>
          <p:cNvPr id="15" name="Rectangle 14"/>
          <p:cNvSpPr/>
          <p:nvPr/>
        </p:nvSpPr>
        <p:spPr bwMode="auto">
          <a:xfrm>
            <a:off x="7375134" y="2610420"/>
            <a:ext cx="1394113" cy="2136694"/>
          </a:xfrm>
          <a:prstGeom prst="rect">
            <a:avLst/>
          </a:prstGeom>
          <a:noFill/>
          <a:ln w="9525" cap="flat" cmpd="sng" algn="ctr">
            <a:solidFill>
              <a:schemeClr val="accent1"/>
            </a:solidFill>
            <a:prstDash val="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err="1">
              <a:solidFill>
                <a:schemeClr val="bg1"/>
              </a:solidFill>
              <a:latin typeface="+mn-lt"/>
              <a:cs typeface="Arial"/>
            </a:endParaRPr>
          </a:p>
        </p:txBody>
      </p:sp>
    </p:spTree>
    <p:extLst>
      <p:ext uri="{BB962C8B-B14F-4D97-AF65-F5344CB8AC3E}">
        <p14:creationId xmlns:p14="http://schemas.microsoft.com/office/powerpoint/2010/main" val="3547884555"/>
      </p:ext>
    </p:extLst>
  </p:cSld>
  <p:clrMapOvr>
    <a:masterClrMapping/>
  </p:clrMapOvr>
</p:sld>
</file>

<file path=ppt/theme/theme1.xml><?xml version="1.0" encoding="utf-8"?>
<a:theme xmlns:a="http://schemas.openxmlformats.org/drawingml/2006/main" name="1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2.xml><?xml version="1.0" encoding="utf-8"?>
<a:theme xmlns:a="http://schemas.openxmlformats.org/drawingml/2006/main" name="2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3.xml><?xml version="1.0" encoding="utf-8"?>
<a:theme xmlns:a="http://schemas.openxmlformats.org/drawingml/2006/main" name="4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4.xml><?xml version="1.0" encoding="utf-8"?>
<a:theme xmlns:a="http://schemas.openxmlformats.org/drawingml/2006/main" name="6_NG_PPT_16x9_Generic_template-blue">
  <a:themeElements>
    <a:clrScheme name="Custom 11">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5D0E049-C192-4B84-AB31-B59D6F8AB744}" vid="{73F27640-A9AE-404E-A2AE-0C46D0C9B945}"/>
    </a:ext>
  </a:extLst>
</a:theme>
</file>

<file path=ppt/theme/theme5.xml><?xml version="1.0" encoding="utf-8"?>
<a:theme xmlns:a="http://schemas.openxmlformats.org/drawingml/2006/main" name="7_NG_PPT_16x9_Generic_template-blue">
  <a:themeElements>
    <a:clrScheme name="Custom 11">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5D0E049-C192-4B84-AB31-B59D6F8AB744}" vid="{73F27640-A9AE-404E-A2AE-0C46D0C9B945}"/>
    </a:ext>
  </a:extLst>
</a:theme>
</file>

<file path=ppt/theme/theme6.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7.xml><?xml version="1.0" encoding="utf-8"?>
<a:theme xmlns:a="http://schemas.openxmlformats.org/drawingml/2006/main" name="National Grid Gas 2019 Them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ational Grid Gas 2019 Theme" id="{F2B05147-FA5E-4D1A-9456-CA5612729BA2}" vid="{91EFA0F5-8B9B-4137-940D-CFDCD93AB98B}"/>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c63569-3e2f-4e7a-be05-2ae44eb749e3">
      <UserInfo>
        <DisplayName>Kenny-Levick, Sarah</DisplayName>
        <AccountId>42</AccountId>
        <AccountType/>
      </UserInfo>
      <UserInfo>
        <DisplayName>Hosford, Jonny</DisplayName>
        <AccountId>78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7B96DAF5F4248A35601D376DDADE2" ma:contentTypeVersion="4" ma:contentTypeDescription="Create a new document." ma:contentTypeScope="" ma:versionID="b365d19436a73fe312fdc55e36f0d2e4">
  <xsd:schema xmlns:xsd="http://www.w3.org/2001/XMLSchema" xmlns:xs="http://www.w3.org/2001/XMLSchema" xmlns:p="http://schemas.microsoft.com/office/2006/metadata/properties" xmlns:ns2="fe4c5e0b-fc89-458f-9816-f2e2382eced8" xmlns:ns3="ddc63569-3e2f-4e7a-be05-2ae44eb749e3" targetNamespace="http://schemas.microsoft.com/office/2006/metadata/properties" ma:root="true" ma:fieldsID="ea99559124d8cd9673018f81b8f05c9c" ns2:_="" ns3:_="">
    <xsd:import namespace="fe4c5e0b-fc89-458f-9816-f2e2382eced8"/>
    <xsd:import namespace="ddc63569-3e2f-4e7a-be05-2ae44eb749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c5e0b-fc89-458f-9816-f2e2382ec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c63569-3e2f-4e7a-be05-2ae44eb749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FE5AE3-B0D8-485A-8806-FDD4A59A93D6}">
  <ds:schemaRefs>
    <ds:schemaRef ds:uri="http://schemas.microsoft.com/sharepoint/v3/contenttype/forms"/>
  </ds:schemaRefs>
</ds:datastoreItem>
</file>

<file path=customXml/itemProps2.xml><?xml version="1.0" encoding="utf-8"?>
<ds:datastoreItem xmlns:ds="http://schemas.openxmlformats.org/officeDocument/2006/customXml" ds:itemID="{FF7C4433-9CBF-4F0D-8981-49A506F676A5}">
  <ds:schemaRefs>
    <ds:schemaRef ds:uri="http://schemas.microsoft.com/office/2006/metadata/properties"/>
    <ds:schemaRef ds:uri="http://purl.org/dc/terms/"/>
    <ds:schemaRef ds:uri="ddc63569-3e2f-4e7a-be05-2ae44eb749e3"/>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e4c5e0b-fc89-458f-9816-f2e2382eced8"/>
    <ds:schemaRef ds:uri="http://www.w3.org/XML/1998/namespace"/>
  </ds:schemaRefs>
</ds:datastoreItem>
</file>

<file path=customXml/itemProps3.xml><?xml version="1.0" encoding="utf-8"?>
<ds:datastoreItem xmlns:ds="http://schemas.openxmlformats.org/officeDocument/2006/customXml" ds:itemID="{30E12506-6545-4ABD-8EFE-048BF0C35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c5e0b-fc89-458f-9816-f2e2382eced8"/>
    <ds:schemaRef ds:uri="ddc63569-3e2f-4e7a-be05-2ae44eb74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national_grid</Template>
  <TotalTime>0</TotalTime>
  <Words>5739</Words>
  <Application>Microsoft Office PowerPoint</Application>
  <PresentationFormat>On-screen Show (4:3)</PresentationFormat>
  <Paragraphs>426</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1_NG_PPT_16x9_Generic_template-blue</vt:lpstr>
      <vt:lpstr>2_NG_PPT_16x9_Generic_template-blue</vt:lpstr>
      <vt:lpstr>4_NG_PPT_16x9_Generic_template-blue</vt:lpstr>
      <vt:lpstr>6_NG_PPT_16x9_Generic_template-blue</vt:lpstr>
      <vt:lpstr>7_NG_PPT_16x9_Generic_template-blue</vt:lpstr>
      <vt:lpstr>NG_PPT_16x9_Generic_template-blue</vt:lpstr>
      <vt:lpstr>National Grid Gas 2019 Theme</vt:lpstr>
      <vt:lpstr>National Grid Gas Transmission draft RIIO2 business plan </vt:lpstr>
      <vt:lpstr>Welcome</vt:lpstr>
      <vt:lpstr>We have used our largest-ever engagement exercise to create a stakeholder-led draft business plan</vt:lpstr>
      <vt:lpstr>Our plan will continue to provide safe, reliable, resilient and affordable energy for current and future consumers</vt:lpstr>
      <vt:lpstr>A summary of our spend to meet our stakeholder requirements</vt:lpstr>
      <vt:lpstr>Understanding the capability of the network</vt:lpstr>
      <vt:lpstr>I want the gas system to be safe We will pursue our goal of zero harm </vt:lpstr>
      <vt:lpstr>I want to take gas on and off the transmission system where and when I want We will ensure we have the right gas transmission system, maintained to the right level alongside a complimentary commercial framework to meet stakeholder and consumer needs </vt:lpstr>
      <vt:lpstr>I want you to protect the transmission system from cyber and external threats We will deliver the security hardening required by Government to protect the transmission system from external threats </vt:lpstr>
      <vt:lpstr>I want you to facilitate the whole energy system of the future – innovating to meet the challenges ahead We will lead the gas industry through the energy transition in a way that delivers benefits to consumers </vt:lpstr>
      <vt:lpstr>I want you to care for the environment and communities Reduce our impact on the environment and keep options open to move to Net Zero carbon by 2050 with the lowest societal impact </vt:lpstr>
      <vt:lpstr>I want to connect to the transmission system We will support the liquidity of the energy market by providing an efficient process for connection to our network, and be more responsive to the needs of our customers </vt:lpstr>
      <vt:lpstr>I want all the information I need to run my business, and to understand what you do and why We will provide data and insight to the industry allowing stakeholders to operate their businesses efficiently and effectively </vt:lpstr>
      <vt:lpstr>I want you to be efficient and affordable We strive to keep our impact on consumers bills low and we work with our customers to keep energy affordable </vt:lpstr>
      <vt:lpstr>We will continue the dialogue with our stakeholders as we build the next iteration of our plan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RIIO-T2 TPROG</dc:title>
  <dc:creator>National Grid</dc:creator>
  <cp:lastModifiedBy>Wainwright, Adelle</cp:lastModifiedBy>
  <cp:revision>3</cp:revision>
  <cp:lastPrinted>2019-07-11T10:47:17Z</cp:lastPrinted>
  <dcterms:created xsi:type="dcterms:W3CDTF">2017-03-14T10:34:41Z</dcterms:created>
  <dcterms:modified xsi:type="dcterms:W3CDTF">2019-07-22T11:36:45Z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0x0101005B87B96DAF5F4248A35601D376DDADE2</vt:lpwstr>
  </property>
  <property fmtid="{D5CDD505-2E9C-101B-9397-08002B2CF9AE}" pid="3" name="_AdHocReviewCycleID">
    <vt:i4>1906017547</vt:i4>
  </property>
  <property fmtid="{D5CDD505-2E9C-101B-9397-08002B2CF9AE}" pid="4" name="_NewReviewCycle">
    <vt:lpwstr/>
  </property>
  <property fmtid="{D5CDD505-2E9C-101B-9397-08002B2CF9AE}" pid="5" name="_EmailSubject">
    <vt:lpwstr>REVISED PACK - Slides for NGG Board slot this afternoon</vt:lpwstr>
  </property>
  <property fmtid="{D5CDD505-2E9C-101B-9397-08002B2CF9AE}" pid="6" name="_AuthorEmail">
    <vt:lpwstr>Charon.Balrey@nationalgrid.com</vt:lpwstr>
  </property>
  <property fmtid="{D5CDD505-2E9C-101B-9397-08002B2CF9AE}" pid="7" name="_AuthorEmailDisplayName">
    <vt:lpwstr>Balrey, Charon</vt:lpwstr>
  </property>
  <property fmtid="{D5CDD505-2E9C-101B-9397-08002B2CF9AE}" pid="8" name="_PreviousAdHocReviewCycleID">
    <vt:i4>732685937</vt:i4>
  </property>
  <property fmtid="{D5CDD505-2E9C-101B-9397-08002B2CF9AE}" pid="9" name="Order">
    <vt:r8>68400</vt:r8>
  </property>
  <property fmtid="{D5CDD505-2E9C-101B-9397-08002B2CF9AE}" pid="10" name="xd_Signature">
    <vt:bool>false</vt:bool>
  </property>
  <property fmtid="{D5CDD505-2E9C-101B-9397-08002B2CF9AE}" pid="11" name="SharedWithUsers">
    <vt:lpwstr>42;#Kenny-Levick, Sarah</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ies>
</file>