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06" r:id="rId6"/>
  </p:sldMasterIdLst>
  <p:notesMasterIdLst>
    <p:notesMasterId r:id="rId29"/>
  </p:notesMasterIdLst>
  <p:sldIdLst>
    <p:sldId id="267" r:id="rId7"/>
    <p:sldId id="4267" r:id="rId8"/>
    <p:sldId id="4258" r:id="rId9"/>
    <p:sldId id="4280" r:id="rId10"/>
    <p:sldId id="4281" r:id="rId11"/>
    <p:sldId id="4260" r:id="rId12"/>
    <p:sldId id="4264" r:id="rId13"/>
    <p:sldId id="4282" r:id="rId14"/>
    <p:sldId id="4272" r:id="rId15"/>
    <p:sldId id="4265" r:id="rId16"/>
    <p:sldId id="4285" r:id="rId17"/>
    <p:sldId id="4266" r:id="rId18"/>
    <p:sldId id="4284" r:id="rId19"/>
    <p:sldId id="4288" r:id="rId20"/>
    <p:sldId id="4286" r:id="rId21"/>
    <p:sldId id="4268" r:id="rId22"/>
    <p:sldId id="4287" r:id="rId23"/>
    <p:sldId id="547" r:id="rId24"/>
    <p:sldId id="4269" r:id="rId25"/>
    <p:sldId id="4277" r:id="rId26"/>
    <p:sldId id="4278" r:id="rId27"/>
    <p:sldId id="5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C31D6-C0CD-40D6-A799-93BF4F6E7DFE}" v="28" dt="2021-02-18T11:47:19.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7" autoAdjust="0"/>
    <p:restoredTop sz="93414" autoAdjust="0"/>
  </p:normalViewPr>
  <p:slideViewPr>
    <p:cSldViewPr snapToGrid="0">
      <p:cViewPr varScale="1">
        <p:scale>
          <a:sx n="62" d="100"/>
          <a:sy n="62"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31AAC-2DF8-40D2-AED9-31AC2D8006C1}" type="datetimeFigureOut">
              <a:rPr lang="en-GB" smtClean="0"/>
              <a:t>23/02/2021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F0C12-7656-4A7A-BFC8-4BDEB33E29DB}" type="slidenum">
              <a:rPr lang="en-GB" smtClean="0"/>
              <a:t>‹#›</a:t>
            </a:fld>
            <a:endParaRPr lang="en-GB"/>
          </a:p>
        </p:txBody>
      </p:sp>
    </p:spTree>
    <p:extLst>
      <p:ext uri="{BB962C8B-B14F-4D97-AF65-F5344CB8AC3E}">
        <p14:creationId xmlns:p14="http://schemas.microsoft.com/office/powerpoint/2010/main" val="353484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2</a:t>
            </a:fld>
            <a:endParaRPr lang="en-GB" dirty="0"/>
          </a:p>
        </p:txBody>
      </p:sp>
    </p:spTree>
    <p:extLst>
      <p:ext uri="{BB962C8B-B14F-4D97-AF65-F5344CB8AC3E}">
        <p14:creationId xmlns:p14="http://schemas.microsoft.com/office/powerpoint/2010/main" val="165593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11</a:t>
            </a:fld>
            <a:endParaRPr lang="en-GB" dirty="0"/>
          </a:p>
        </p:txBody>
      </p:sp>
    </p:spTree>
    <p:extLst>
      <p:ext uri="{BB962C8B-B14F-4D97-AF65-F5344CB8AC3E}">
        <p14:creationId xmlns:p14="http://schemas.microsoft.com/office/powerpoint/2010/main" val="390910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12</a:t>
            </a:fld>
            <a:endParaRPr lang="en-GB" dirty="0"/>
          </a:p>
        </p:txBody>
      </p:sp>
    </p:spTree>
    <p:extLst>
      <p:ext uri="{BB962C8B-B14F-4D97-AF65-F5344CB8AC3E}">
        <p14:creationId xmlns:p14="http://schemas.microsoft.com/office/powerpoint/2010/main" val="1347291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16</a:t>
            </a:fld>
            <a:endParaRPr lang="en-GB"/>
          </a:p>
        </p:txBody>
      </p:sp>
    </p:spTree>
    <p:extLst>
      <p:ext uri="{BB962C8B-B14F-4D97-AF65-F5344CB8AC3E}">
        <p14:creationId xmlns:p14="http://schemas.microsoft.com/office/powerpoint/2010/main" val="63048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F0C12-7656-4A7A-BFC8-4BDEB33E29DB}" type="slidenum">
              <a:rPr lang="en-GB" smtClean="0"/>
              <a:t>17</a:t>
            </a:fld>
            <a:endParaRPr lang="en-GB"/>
          </a:p>
        </p:txBody>
      </p:sp>
    </p:spTree>
    <p:extLst>
      <p:ext uri="{BB962C8B-B14F-4D97-AF65-F5344CB8AC3E}">
        <p14:creationId xmlns:p14="http://schemas.microsoft.com/office/powerpoint/2010/main" val="65730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F0C12-7656-4A7A-BFC8-4BDEB33E29DB}" type="slidenum">
              <a:rPr lang="en-GB" smtClean="0"/>
              <a:t>20</a:t>
            </a:fld>
            <a:endParaRPr lang="en-GB"/>
          </a:p>
        </p:txBody>
      </p:sp>
    </p:spTree>
    <p:extLst>
      <p:ext uri="{BB962C8B-B14F-4D97-AF65-F5344CB8AC3E}">
        <p14:creationId xmlns:p14="http://schemas.microsoft.com/office/powerpoint/2010/main" val="2649789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F0C12-7656-4A7A-BFC8-4BDEB33E29DB}" type="slidenum">
              <a:rPr lang="en-GB" smtClean="0"/>
              <a:t>21</a:t>
            </a:fld>
            <a:endParaRPr lang="en-GB"/>
          </a:p>
        </p:txBody>
      </p:sp>
    </p:spTree>
    <p:extLst>
      <p:ext uri="{BB962C8B-B14F-4D97-AF65-F5344CB8AC3E}">
        <p14:creationId xmlns:p14="http://schemas.microsoft.com/office/powerpoint/2010/main" val="189087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3</a:t>
            </a:fld>
            <a:endParaRPr lang="en-GB" dirty="0"/>
          </a:p>
        </p:txBody>
      </p:sp>
    </p:spTree>
    <p:extLst>
      <p:ext uri="{BB962C8B-B14F-4D97-AF65-F5344CB8AC3E}">
        <p14:creationId xmlns:p14="http://schemas.microsoft.com/office/powerpoint/2010/main" val="139111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4</a:t>
            </a:fld>
            <a:endParaRPr lang="en-GB" dirty="0"/>
          </a:p>
        </p:txBody>
      </p:sp>
    </p:spTree>
    <p:extLst>
      <p:ext uri="{BB962C8B-B14F-4D97-AF65-F5344CB8AC3E}">
        <p14:creationId xmlns:p14="http://schemas.microsoft.com/office/powerpoint/2010/main" val="38498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5</a:t>
            </a:fld>
            <a:endParaRPr lang="en-GB" dirty="0"/>
          </a:p>
        </p:txBody>
      </p:sp>
    </p:spTree>
    <p:extLst>
      <p:ext uri="{BB962C8B-B14F-4D97-AF65-F5344CB8AC3E}">
        <p14:creationId xmlns:p14="http://schemas.microsoft.com/office/powerpoint/2010/main" val="245443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6</a:t>
            </a:fld>
            <a:endParaRPr lang="en-GB"/>
          </a:p>
        </p:txBody>
      </p:sp>
    </p:spTree>
    <p:extLst>
      <p:ext uri="{BB962C8B-B14F-4D97-AF65-F5344CB8AC3E}">
        <p14:creationId xmlns:p14="http://schemas.microsoft.com/office/powerpoint/2010/main" val="67531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7</a:t>
            </a:fld>
            <a:endParaRPr lang="en-GB"/>
          </a:p>
        </p:txBody>
      </p:sp>
    </p:spTree>
    <p:extLst>
      <p:ext uri="{BB962C8B-B14F-4D97-AF65-F5344CB8AC3E}">
        <p14:creationId xmlns:p14="http://schemas.microsoft.com/office/powerpoint/2010/main" val="321313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Daily Imbalance E 1.2</a:t>
            </a:r>
          </a:p>
        </p:txBody>
      </p:sp>
      <p:sp>
        <p:nvSpPr>
          <p:cNvPr id="4" name="Slide Number Placeholder 3"/>
          <p:cNvSpPr>
            <a:spLocks noGrp="1"/>
          </p:cNvSpPr>
          <p:nvPr>
            <p:ph type="sldNum" sz="quarter" idx="5"/>
          </p:nvPr>
        </p:nvSpPr>
        <p:spPr/>
        <p:txBody>
          <a:bodyPr/>
          <a:lstStyle/>
          <a:p>
            <a:fld id="{CCD3F515-E28B-4431-AE8B-C8272E34A8F8}" type="slidenum">
              <a:rPr lang="en-GB" smtClean="0"/>
              <a:t>8</a:t>
            </a:fld>
            <a:endParaRPr lang="en-GB"/>
          </a:p>
        </p:txBody>
      </p:sp>
    </p:spTree>
    <p:extLst>
      <p:ext uri="{BB962C8B-B14F-4D97-AF65-F5344CB8AC3E}">
        <p14:creationId xmlns:p14="http://schemas.microsoft.com/office/powerpoint/2010/main" val="196303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Daily Imbalance E 1.2</a:t>
            </a:r>
          </a:p>
        </p:txBody>
      </p:sp>
      <p:sp>
        <p:nvSpPr>
          <p:cNvPr id="4" name="Slide Number Placeholder 3"/>
          <p:cNvSpPr>
            <a:spLocks noGrp="1"/>
          </p:cNvSpPr>
          <p:nvPr>
            <p:ph type="sldNum" sz="quarter" idx="5"/>
          </p:nvPr>
        </p:nvSpPr>
        <p:spPr/>
        <p:txBody>
          <a:bodyPr/>
          <a:lstStyle/>
          <a:p>
            <a:fld id="{CCD3F515-E28B-4431-AE8B-C8272E34A8F8}" type="slidenum">
              <a:rPr lang="en-GB" smtClean="0"/>
              <a:t>9</a:t>
            </a:fld>
            <a:endParaRPr lang="en-GB"/>
          </a:p>
        </p:txBody>
      </p:sp>
    </p:spTree>
    <p:extLst>
      <p:ext uri="{BB962C8B-B14F-4D97-AF65-F5344CB8AC3E}">
        <p14:creationId xmlns:p14="http://schemas.microsoft.com/office/powerpoint/2010/main" val="203381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3F515-E28B-4431-AE8B-C8272E34A8F8}" type="slidenum">
              <a:rPr lang="en-GB" smtClean="0"/>
              <a:t>10</a:t>
            </a:fld>
            <a:endParaRPr lang="en-GB" dirty="0"/>
          </a:p>
        </p:txBody>
      </p:sp>
    </p:spTree>
    <p:extLst>
      <p:ext uri="{BB962C8B-B14F-4D97-AF65-F5344CB8AC3E}">
        <p14:creationId xmlns:p14="http://schemas.microsoft.com/office/powerpoint/2010/main" val="3868346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651"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44779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304000" y="1416667"/>
            <a:ext cx="3456000" cy="4605251"/>
          </a:xfrm>
          <a:prstGeom prst="rect">
            <a:avLst/>
          </a:prstGeom>
        </p:spPr>
        <p:txBody>
          <a:bodyPr>
            <a:noAutofit/>
          </a:bodyPr>
          <a:lstStyle>
            <a:lvl1pPr>
              <a:defRPr/>
            </a:lvl1pPr>
          </a:lstStyle>
          <a:p>
            <a:endParaRP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431999" y="1416668"/>
            <a:ext cx="7392000"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12275233" y="1"/>
            <a:ext cx="2706315" cy="2781137"/>
            <a:chOff x="3528102" y="847657"/>
            <a:chExt cx="2029736" cy="2085853"/>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12275233" y="289020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87312305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431999"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4368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hasCustomPrompt="1"/>
          </p:nvPr>
        </p:nvSpPr>
        <p:spPr>
          <a:xfrm>
            <a:off x="8304000" y="1416667"/>
            <a:ext cx="3456000" cy="4605251"/>
          </a:xfrm>
          <a:prstGeom prst="rect">
            <a:avLst/>
          </a:prstGeom>
        </p:spPr>
        <p:txBody>
          <a:bodyPr>
            <a:noAutofit/>
          </a:bodyPr>
          <a:lstStyle>
            <a:lvl1pPr>
              <a:defRPr/>
            </a:lvl1pPr>
          </a:lstStyle>
          <a:p>
            <a:endParaRPr/>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03A40AB7-029F-4311-80FC-0AAAE2F69DD3}"/>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7" name="Group 26">
            <a:extLst>
              <a:ext uri="{FF2B5EF4-FFF2-40B4-BE49-F238E27FC236}">
                <a16:creationId xmlns:a16="http://schemas.microsoft.com/office/drawing/2014/main" id="{FD78705A-DCC5-4C39-8BC7-0071FE0B6E9D}"/>
              </a:ext>
            </a:extLst>
          </p:cNvPr>
          <p:cNvGrpSpPr/>
          <p:nvPr userDrawn="1"/>
        </p:nvGrpSpPr>
        <p:grpSpPr>
          <a:xfrm>
            <a:off x="12275233" y="1"/>
            <a:ext cx="2706315" cy="2781137"/>
            <a:chOff x="3528102" y="847657"/>
            <a:chExt cx="2029736" cy="2085853"/>
          </a:xfrm>
        </p:grpSpPr>
        <p:sp>
          <p:nvSpPr>
            <p:cNvPr id="28" name="Guidance note">
              <a:extLst>
                <a:ext uri="{FF2B5EF4-FFF2-40B4-BE49-F238E27FC236}">
                  <a16:creationId xmlns:a16="http://schemas.microsoft.com/office/drawing/2014/main" id="{C6E2522F-9DAA-41D3-8636-CA2AD6DF26DE}"/>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BF8CA62A-2C50-48E5-8954-5C3104C2B47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37ACEAC6-5EC9-49C5-A059-7A0DC1FCC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13E90BA5-7852-4BC3-A7C6-1D57B4B4776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Guidance note">
            <a:extLst>
              <a:ext uri="{FF2B5EF4-FFF2-40B4-BE49-F238E27FC236}">
                <a16:creationId xmlns:a16="http://schemas.microsoft.com/office/drawing/2014/main" id="{395CA386-D2EE-45ED-B3EB-20DC32FFECC9}"/>
              </a:ext>
            </a:extLst>
          </p:cNvPr>
          <p:cNvSpPr/>
          <p:nvPr userDrawn="1"/>
        </p:nvSpPr>
        <p:spPr>
          <a:xfrm>
            <a:off x="12275233" y="289020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34125722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7"/>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1"/>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5855900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19" name="Chart Placeholder 5"/>
          <p:cNvSpPr>
            <a:spLocks noGrp="1"/>
          </p:cNvSpPr>
          <p:nvPr>
            <p:ph type="chart" sz="quarter" idx="15" hasCustomPrompt="1"/>
          </p:nvPr>
        </p:nvSpPr>
        <p:spPr>
          <a:xfrm>
            <a:off x="431800" y="1416667"/>
            <a:ext cx="7391400" cy="4605251"/>
          </a:xfrm>
          <a:prstGeom prst="rect">
            <a:avLst/>
          </a:prstGeom>
        </p:spPr>
        <p:txBody>
          <a:bodyPr>
            <a:noAutofit/>
          </a:bodyPr>
          <a:lstStyle>
            <a:lvl1pPr>
              <a:defRPr>
                <a:solidFill>
                  <a:schemeClr val="accent1"/>
                </a:solidFill>
              </a:defRPr>
            </a:lvl1pPr>
          </a:lstStyle>
          <a:p>
            <a:endParaRPr/>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8304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7" name="Footer Placeholder 2">
            <a:extLst>
              <a:ext uri="{FF2B5EF4-FFF2-40B4-BE49-F238E27FC236}">
                <a16:creationId xmlns:a16="http://schemas.microsoft.com/office/drawing/2014/main" id="{B8E8D2DA-923C-46FD-AE23-D8997A885C17}"/>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4" name="Group 23">
            <a:extLst>
              <a:ext uri="{FF2B5EF4-FFF2-40B4-BE49-F238E27FC236}">
                <a16:creationId xmlns:a16="http://schemas.microsoft.com/office/drawing/2014/main" id="{554C5F39-EE55-4150-AE38-A7A999F3BA25}"/>
              </a:ext>
            </a:extLst>
          </p:cNvPr>
          <p:cNvGrpSpPr/>
          <p:nvPr userDrawn="1"/>
        </p:nvGrpSpPr>
        <p:grpSpPr>
          <a:xfrm>
            <a:off x="12275233" y="1"/>
            <a:ext cx="2706315" cy="2781137"/>
            <a:chOff x="3528102" y="847657"/>
            <a:chExt cx="2029736" cy="2085853"/>
          </a:xfrm>
        </p:grpSpPr>
        <p:sp>
          <p:nvSpPr>
            <p:cNvPr id="25" name="Guidance note">
              <a:extLst>
                <a:ext uri="{FF2B5EF4-FFF2-40B4-BE49-F238E27FC236}">
                  <a16:creationId xmlns:a16="http://schemas.microsoft.com/office/drawing/2014/main" id="{025D7FB3-CF69-4E08-8922-003EB4E3975F}"/>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528045C4-A569-4BC0-A2C6-680DA682611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0FD70A2C-539C-4A23-AF36-00B08ACFA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A36B5CC0-766A-45B5-97A8-7C56DFCFC8EE}"/>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9" name="Guidance note">
            <a:extLst>
              <a:ext uri="{FF2B5EF4-FFF2-40B4-BE49-F238E27FC236}">
                <a16:creationId xmlns:a16="http://schemas.microsoft.com/office/drawing/2014/main" id="{9FC3F62A-60AD-47BF-8C6C-EA4FD3505A95}"/>
              </a:ext>
            </a:extLst>
          </p:cNvPr>
          <p:cNvSpPr/>
          <p:nvPr userDrawn="1"/>
        </p:nvSpPr>
        <p:spPr>
          <a:xfrm>
            <a:off x="12275233" y="289020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104168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4368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8304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AE5F1110-D46C-45FE-84D5-25150A01F2E3}"/>
              </a:ext>
            </a:extLst>
          </p:cNvPr>
          <p:cNvCxnSpPr>
            <a:cxnSpLocks/>
          </p:cNvCxnSpPr>
          <p:nvPr userDrawn="1"/>
        </p:nvCxnSpPr>
        <p:spPr>
          <a:xfrm>
            <a:off x="431800" y="2957420"/>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431801" y="1416000"/>
            <a:ext cx="1325715" cy="1440000"/>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431800" y="3081529"/>
            <a:ext cx="3456517" cy="1467197"/>
          </a:xfrm>
        </p:spPr>
        <p:txBody>
          <a:bodyPr/>
          <a:lstStyle>
            <a:lvl1pPr>
              <a:spcBef>
                <a:spcPts val="0"/>
              </a:spcBef>
              <a:spcAft>
                <a:spcPts val="267"/>
              </a:spcAft>
              <a:defRPr sz="1867"/>
            </a:lvl1pPr>
            <a:lvl2pPr>
              <a:spcBef>
                <a:spcPts val="0"/>
              </a:spcBef>
              <a:spcAft>
                <a:spcPts val="267"/>
              </a:spcAft>
              <a:defRPr sz="1867">
                <a:solidFill>
                  <a:schemeClr val="accent1"/>
                </a:solidFill>
              </a:defRPr>
            </a:lvl2pPr>
            <a:lvl3pPr marL="0" indent="0">
              <a:spcBef>
                <a:spcPts val="0"/>
              </a:spcBef>
              <a:spcAft>
                <a:spcPts val="267"/>
              </a:spcAft>
              <a:buFontTx/>
              <a:buNone/>
              <a:defRPr sz="1600">
                <a:solidFill>
                  <a:schemeClr val="accent1"/>
                </a:solidFill>
              </a:defRPr>
            </a:lvl3pPr>
            <a:lvl4pPr marL="284913" indent="-279958">
              <a:spcBef>
                <a:spcPts val="0"/>
              </a:spcBef>
              <a:spcAft>
                <a:spcPts val="267"/>
              </a:spcAft>
              <a:buFont typeface="Arial" panose="020B0604020202020204" pitchFamily="34" charset="0"/>
              <a:buChar char="•"/>
              <a:defRPr sz="1600">
                <a:solidFill>
                  <a:schemeClr val="accent1"/>
                </a:solidFill>
              </a:defRPr>
            </a:lvl4pPr>
            <a:lvl5pPr marL="559914" indent="-279958">
              <a:spcBef>
                <a:spcPts val="0"/>
              </a:spcBef>
              <a:spcAft>
                <a:spcPts val="267"/>
              </a:spcAft>
              <a:defRPr sz="16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22" name="Footer Placeholder 2">
            <a:extLst>
              <a:ext uri="{FF2B5EF4-FFF2-40B4-BE49-F238E27FC236}">
                <a16:creationId xmlns:a16="http://schemas.microsoft.com/office/drawing/2014/main" id="{65364470-3814-46DA-81B6-9B6ABEDC8B9F}"/>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8" name="Group 27">
            <a:extLst>
              <a:ext uri="{FF2B5EF4-FFF2-40B4-BE49-F238E27FC236}">
                <a16:creationId xmlns:a16="http://schemas.microsoft.com/office/drawing/2014/main" id="{3E9C2C4D-4ACC-4F73-A4B9-04807E3ACA87}"/>
              </a:ext>
            </a:extLst>
          </p:cNvPr>
          <p:cNvGrpSpPr/>
          <p:nvPr userDrawn="1"/>
        </p:nvGrpSpPr>
        <p:grpSpPr>
          <a:xfrm>
            <a:off x="12275233" y="1"/>
            <a:ext cx="2706315" cy="2781137"/>
            <a:chOff x="3528102" y="847657"/>
            <a:chExt cx="2029736" cy="2085853"/>
          </a:xfrm>
        </p:grpSpPr>
        <p:sp>
          <p:nvSpPr>
            <p:cNvPr id="29" name="Guidance note">
              <a:extLst>
                <a:ext uri="{FF2B5EF4-FFF2-40B4-BE49-F238E27FC236}">
                  <a16:creationId xmlns:a16="http://schemas.microsoft.com/office/drawing/2014/main" id="{E9DBA4A0-469B-42D9-A384-66D0F7F5CF1C}"/>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0" name="Group 29">
              <a:extLst>
                <a:ext uri="{FF2B5EF4-FFF2-40B4-BE49-F238E27FC236}">
                  <a16:creationId xmlns:a16="http://schemas.microsoft.com/office/drawing/2014/main" id="{4F513AB0-B464-432C-96F6-C01AE1AD896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1" name="Picture 3">
                <a:extLst>
                  <a:ext uri="{FF2B5EF4-FFF2-40B4-BE49-F238E27FC236}">
                    <a16:creationId xmlns:a16="http://schemas.microsoft.com/office/drawing/2014/main" id="{69D17DA6-BCD4-4046-9D31-CF5D43390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2" name="Rounded Rectangle 20">
                <a:extLst>
                  <a:ext uri="{FF2B5EF4-FFF2-40B4-BE49-F238E27FC236}">
                    <a16:creationId xmlns:a16="http://schemas.microsoft.com/office/drawing/2014/main" id="{8B82DBD2-6FB6-4465-9E2D-6DA528C0AEC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3" name="Round Diagonal Corner Rectangle 4">
            <a:extLst>
              <a:ext uri="{FF2B5EF4-FFF2-40B4-BE49-F238E27FC236}">
                <a16:creationId xmlns:a16="http://schemas.microsoft.com/office/drawing/2014/main" id="{CCFF34D1-F27E-4737-B8CF-F9385F2D624E}"/>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73436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431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431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431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4368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4368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4368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8303683"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8303683"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8303685"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638300" y="1416000"/>
            <a:ext cx="2250019" cy="1385187"/>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5575300" y="1416000"/>
            <a:ext cx="2250019" cy="1385187"/>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9512300" y="1416000"/>
            <a:ext cx="2250019" cy="1385187"/>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userDrawn="1"/>
        </p:nvGrpSpPr>
        <p:grpSpPr>
          <a:xfrm>
            <a:off x="12275233" y="1"/>
            <a:ext cx="2706315" cy="2781137"/>
            <a:chOff x="3528102" y="847657"/>
            <a:chExt cx="2029736" cy="2085853"/>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7175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1" y="1411818"/>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1" y="3467400"/>
            <a:ext cx="5378452" cy="697627"/>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pic>
        <p:nvPicPr>
          <p:cNvPr id="9" name="Picture 8"/>
          <p:cNvPicPr>
            <a:picLocks noChangeAspect="1"/>
          </p:cNvPicPr>
          <p:nvPr userDrawn="1"/>
        </p:nvPicPr>
        <p:blipFill rotWithShape="1">
          <a:blip r:embed="rId4"/>
          <a:srcRect l="7480" t="27066" r="32612"/>
          <a:stretch/>
        </p:blipFill>
        <p:spPr>
          <a:xfrm rot="16200000" flipV="1">
            <a:off x="6262073" y="928073"/>
            <a:ext cx="6858000" cy="5001855"/>
          </a:xfrm>
          <a:prstGeom prst="rect">
            <a:avLst/>
          </a:prstGeom>
        </p:spPr>
      </p:pic>
    </p:spTree>
    <p:extLst>
      <p:ext uri="{BB962C8B-B14F-4D97-AF65-F5344CB8AC3E}">
        <p14:creationId xmlns:p14="http://schemas.microsoft.com/office/powerpoint/2010/main" val="224108700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7480" t="27066" r="32612"/>
          <a:stretch/>
        </p:blipFill>
        <p:spPr>
          <a:xfrm flipV="1">
            <a:off x="5334000" y="1856146"/>
            <a:ext cx="6858000" cy="5001855"/>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1" y="1411818"/>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1" y="3467400"/>
            <a:ext cx="5378452" cy="697627"/>
          </a:xfrm>
        </p:spPr>
        <p:txBody>
          <a:bodyPr/>
          <a:lstStyle>
            <a:lvl1pPr>
              <a:spcAft>
                <a:spcPts val="0"/>
              </a:spcAft>
              <a:defRPr>
                <a:solidFill>
                  <a:schemeClr val="bg1"/>
                </a:solidFill>
              </a:defRPr>
            </a:lvl1pPr>
            <a:lvl2pPr>
              <a:defRPr>
                <a:solidFill>
                  <a:schemeClr val="bg1"/>
                </a:solidFill>
              </a:defRPr>
            </a:lvl2pPr>
          </a:lstStyle>
          <a:p>
            <a:pPr lvl="0"/>
            <a:r>
              <a:rPr lang="en-GB"/>
              <a:t>Name</a:t>
            </a:r>
          </a:p>
          <a:p>
            <a:pPr lvl="1"/>
            <a:r>
              <a:rPr lang="en-GB"/>
              <a:t>Date</a:t>
            </a:r>
          </a:p>
        </p:txBody>
      </p:sp>
    </p:spTree>
    <p:extLst>
      <p:ext uri="{BB962C8B-B14F-4D97-AF65-F5344CB8AC3E}">
        <p14:creationId xmlns:p14="http://schemas.microsoft.com/office/powerpoint/2010/main" val="413551853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59" y="3382038"/>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GB"/>
              <a:t>Title</a:t>
            </a:r>
          </a:p>
          <a:p>
            <a:pPr lvl="1"/>
            <a:r>
              <a:rPr lang="en-GB"/>
              <a:t>Sub heading</a:t>
            </a:r>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8" y="907121"/>
            <a:ext cx="3464989" cy="2359620"/>
          </a:xfrm>
        </p:spPr>
        <p:txBody>
          <a:bodyPr anchor="b" anchorCtr="0"/>
          <a:lstStyle>
            <a:lvl1pPr>
              <a:defRPr sz="15333">
                <a:solidFill>
                  <a:schemeClr val="bg1"/>
                </a:solidFill>
              </a:defRPr>
            </a:lvl1pPr>
          </a:lstStyle>
          <a:p>
            <a:pPr lvl="0"/>
            <a:r>
              <a:rPr lang="en-GB"/>
              <a:t>1</a:t>
            </a:r>
          </a:p>
        </p:txBody>
      </p:sp>
      <p:pic>
        <p:nvPicPr>
          <p:cNvPr id="14" name="Picture 13"/>
          <p:cNvPicPr>
            <a:picLocks noChangeAspect="1"/>
          </p:cNvPicPr>
          <p:nvPr userDrawn="1"/>
        </p:nvPicPr>
        <p:blipFill rotWithShape="1">
          <a:blip r:embed="rId4"/>
          <a:srcRect r="23305" b="53486"/>
          <a:stretch/>
        </p:blipFill>
        <p:spPr>
          <a:xfrm>
            <a:off x="5855432" y="2771098"/>
            <a:ext cx="6336569" cy="4086903"/>
          </a:xfrm>
          <a:prstGeom prst="rect">
            <a:avLst/>
          </a:prstGeom>
        </p:spPr>
      </p:pic>
    </p:spTree>
    <p:extLst>
      <p:ext uri="{BB962C8B-B14F-4D97-AF65-F5344CB8AC3E}">
        <p14:creationId xmlns:p14="http://schemas.microsoft.com/office/powerpoint/2010/main" val="18557633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61" y="6371168"/>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806700"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24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24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24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24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24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24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24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2422162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3380294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07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
        <p:nvSpPr>
          <p:cNvPr id="3" name="Footer Placeholder 1"/>
          <p:cNvSpPr>
            <a:spLocks noGrp="1"/>
          </p:cNvSpPr>
          <p:nvPr>
            <p:ph type="ftr" sz="quarter" idx="10"/>
          </p:nvPr>
        </p:nvSpPr>
        <p:spPr>
          <a:ln/>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8030289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grpSp>
        <p:nvGrpSpPr>
          <p:cNvPr id="4" name="Group 7"/>
          <p:cNvGrpSpPr>
            <a:grpSpLocks/>
          </p:cNvGrpSpPr>
          <p:nvPr/>
        </p:nvGrpSpPr>
        <p:grpSpPr bwMode="auto">
          <a:xfrm>
            <a:off x="12274550" y="0"/>
            <a:ext cx="2706688" cy="2781300"/>
            <a:chOff x="3528102" y="847657"/>
            <a:chExt cx="2029736" cy="2086438"/>
          </a:xfrm>
        </p:grpSpPr>
        <p:sp>
          <p:nvSpPr>
            <p:cNvPr id="5"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6" name="Group 5"/>
            <p:cNvGrpSpPr/>
            <p:nvPr/>
          </p:nvGrpSpPr>
          <p:grpSpPr bwMode="gray">
            <a:xfrm>
              <a:off x="3568059" y="1907313"/>
              <a:ext cx="1038536" cy="360283"/>
              <a:chOff x="4736026" y="-3144621"/>
              <a:chExt cx="1698109" cy="589139"/>
            </a:xfrm>
            <a:solidFill>
              <a:srgbClr val="A5A5A5">
                <a:lumMod val="20000"/>
                <a:lumOff val="80000"/>
              </a:srgbClr>
            </a:solidFill>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8"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p:cNvSpPr>
            <a:spLocks noGrp="1"/>
          </p:cNvSpPr>
          <p:nvPr>
            <p:ph type="ftr" sz="quarter" idx="17"/>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43010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pSp>
        <p:nvGrpSpPr>
          <p:cNvPr id="5" name="Group 7"/>
          <p:cNvGrpSpPr>
            <a:grpSpLocks/>
          </p:cNvGrpSpPr>
          <p:nvPr/>
        </p:nvGrpSpPr>
        <p:grpSpPr bwMode="auto">
          <a:xfrm>
            <a:off x="12274550" y="0"/>
            <a:ext cx="2706688" cy="2781300"/>
            <a:chOff x="3528102" y="847657"/>
            <a:chExt cx="2029736" cy="2086438"/>
          </a:xfrm>
        </p:grpSpPr>
        <p:sp>
          <p:nvSpPr>
            <p:cNvPr id="6"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7" name="Group 6"/>
            <p:cNvGrpSpPr/>
            <p:nvPr/>
          </p:nvGrpSpPr>
          <p:grpSpPr bwMode="gray">
            <a:xfrm>
              <a:off x="3568059" y="1907313"/>
              <a:ext cx="1038536" cy="360283"/>
              <a:chOff x="4736026" y="-3144621"/>
              <a:chExt cx="1698109" cy="589139"/>
            </a:xfrm>
            <a:solidFill>
              <a:srgbClr val="A5A5A5">
                <a:lumMod val="20000"/>
                <a:lumOff val="80000"/>
              </a:srgbClr>
            </a:solidFill>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432000" y="1416668"/>
            <a:ext cx="5424817"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35184" y="1416668"/>
            <a:ext cx="5424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0" name="Footer Placeholder 2"/>
          <p:cNvSpPr>
            <a:spLocks noGrp="1"/>
          </p:cNvSpPr>
          <p:nvPr>
            <p:ph type="ftr" sz="quarter" idx="18"/>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105212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grpSp>
        <p:nvGrpSpPr>
          <p:cNvPr id="5" name="Group 7"/>
          <p:cNvGrpSpPr>
            <a:grpSpLocks/>
          </p:cNvGrpSpPr>
          <p:nvPr/>
        </p:nvGrpSpPr>
        <p:grpSpPr bwMode="auto">
          <a:xfrm>
            <a:off x="12274550" y="0"/>
            <a:ext cx="2706688" cy="2781300"/>
            <a:chOff x="3528102" y="847657"/>
            <a:chExt cx="2029736" cy="2086438"/>
          </a:xfrm>
        </p:grpSpPr>
        <p:sp>
          <p:nvSpPr>
            <p:cNvPr id="6"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7" name="Group 6"/>
            <p:cNvGrpSpPr/>
            <p:nvPr/>
          </p:nvGrpSpPr>
          <p:grpSpPr bwMode="gray">
            <a:xfrm>
              <a:off x="3568059" y="1907313"/>
              <a:ext cx="1038536" cy="360283"/>
              <a:chOff x="4736026" y="-3144621"/>
              <a:chExt cx="1698109" cy="589139"/>
            </a:xfrm>
            <a:solidFill>
              <a:srgbClr val="A5A5A5">
                <a:lumMod val="20000"/>
                <a:lumOff val="80000"/>
              </a:srgbClr>
            </a:solidFill>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9"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0" name="Round Diagonal Corner Rectangle 4"/>
          <p:cNvSpPr/>
          <p:nvPr/>
        </p:nvSpPr>
        <p:spPr>
          <a:xfrm>
            <a:off x="12274550" y="2852738"/>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432000" y="1416668"/>
            <a:ext cx="5424817"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p:nvPr>
        </p:nvSpPr>
        <p:spPr>
          <a:xfrm>
            <a:off x="6337301" y="1416051"/>
            <a:ext cx="5402583" cy="4605867"/>
          </a:xfrm>
          <a:solidFill>
            <a:schemeClr val="bg1">
              <a:lumMod val="95000"/>
            </a:schemeClr>
          </a:solidFill>
        </p:spPr>
        <p:txBody>
          <a:bodyPr anchor="ctr">
            <a:noAutofit/>
          </a:bodyPr>
          <a:lstStyle>
            <a:lvl1pPr algn="ctr">
              <a:defRPr/>
            </a:lvl1pPr>
          </a:lstStyle>
          <a:p>
            <a:pPr lvl="0"/>
            <a:r>
              <a:rPr lang="en-US" noProof="0"/>
              <a:t>Click icon to add picture</a:t>
            </a:r>
            <a:endParaRPr lang="en-GB" noProof="0"/>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1" name="Footer Placeholder 2"/>
          <p:cNvSpPr>
            <a:spLocks noGrp="1"/>
          </p:cNvSpPr>
          <p:nvPr>
            <p:ph type="ftr" sz="quarter" idx="19"/>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401963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2"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3" name="Round Diagonal Corner Rectangle 4"/>
          <p:cNvSpPr/>
          <p:nvPr/>
        </p:nvSpPr>
        <p:spPr>
          <a:xfrm>
            <a:off x="12274550" y="2852738"/>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p:nvPr>
        </p:nvSpPr>
        <p:spPr>
          <a:xfrm>
            <a:off x="8303685" y="1416051"/>
            <a:ext cx="3436199" cy="4605867"/>
          </a:xfrm>
          <a:solidFill>
            <a:schemeClr val="bg1">
              <a:lumMod val="95000"/>
            </a:schemeClr>
          </a:solidFill>
        </p:spPr>
        <p:txBody>
          <a:bodyPr anchor="ctr">
            <a:noAutofit/>
          </a:bodyPr>
          <a:lstStyle>
            <a:lvl1pPr algn="ctr">
              <a:defRPr/>
            </a:lvl1pPr>
          </a:lstStyle>
          <a:p>
            <a:pPr lvl="0"/>
            <a:r>
              <a:rPr lang="en-US" noProof="0"/>
              <a:t>Click icon to add picture</a:t>
            </a:r>
            <a:endParaRPr lang="en-GB" noProof="0"/>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1" y="1416668"/>
            <a:ext cx="3456319"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2"/>
          <p:cNvSpPr>
            <a:spLocks noGrp="1"/>
          </p:cNvSpPr>
          <p:nvPr>
            <p:ph type="ftr" sz="quarter" idx="20"/>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819774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2001" y="1416668"/>
            <a:ext cx="3456319"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8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8305281" y="1416667"/>
            <a:ext cx="3456000" cy="209288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1" name="Footer Placeholder 2"/>
          <p:cNvSpPr>
            <a:spLocks noGrp="1"/>
          </p:cNvSpPr>
          <p:nvPr>
            <p:ph type="ftr" sz="quarter" idx="19"/>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1176198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1999" y="1416667"/>
            <a:ext cx="3456000" cy="3552000"/>
          </a:xfrm>
          <a:solidFill>
            <a:srgbClr val="0073CD"/>
          </a:solidFill>
        </p:spPr>
        <p:txBody>
          <a:bodyPr lIns="144000" tIns="108000" rIns="144000" bIns="108000">
            <a:noAutofit/>
          </a:bodyPr>
          <a:lstStyle>
            <a:lvl1pPr>
              <a:spcAft>
                <a:spcPts val="800"/>
              </a:spcAft>
              <a:defRPr>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8304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1" name="Footer Placeholder 2"/>
          <p:cNvSpPr>
            <a:spLocks noGrp="1"/>
          </p:cNvSpPr>
          <p:nvPr>
            <p:ph type="ftr" sz="quarter" idx="19"/>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979513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431999"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304000" y="1416667"/>
            <a:ext cx="3456000" cy="3552000"/>
          </a:xfrm>
          <a:solidFill>
            <a:srgbClr val="0073CD"/>
          </a:solidFill>
        </p:spPr>
        <p:txBody>
          <a:bodyPr lIns="144000" tIns="108000" rIns="144000" bIns="108000">
            <a:noAutofit/>
          </a:bodyPr>
          <a:lstStyle>
            <a:lvl1pPr>
              <a:spcAft>
                <a:spcPts val="800"/>
              </a:spcAft>
              <a:defRPr sz="2400">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Footer Placeholder 2"/>
          <p:cNvSpPr>
            <a:spLocks noGrp="1"/>
          </p:cNvSpPr>
          <p:nvPr>
            <p:ph type="ftr" sz="quarter" idx="20"/>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1793292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8"/>
            <a:ext cx="7392828"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
        <p:nvSpPr>
          <p:cNvPr id="11" name="Footer Placeholder 2"/>
          <p:cNvSpPr>
            <a:spLocks noGrp="1"/>
          </p:cNvSpPr>
          <p:nvPr>
            <p:ph type="ftr" sz="quarter" idx="12"/>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7546663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432000" y="1416668"/>
            <a:ext cx="5424817"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35184" y="1416668"/>
            <a:ext cx="5424000"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12275233" y="1"/>
            <a:ext cx="2706315" cy="2781137"/>
            <a:chOff x="3528102" y="847657"/>
            <a:chExt cx="2029736" cy="2085853"/>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05803207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chart">
    <p:spTree>
      <p:nvGrpSpPr>
        <p:cNvPr id="1" name=""/>
        <p:cNvGrpSpPr/>
        <p:nvPr/>
      </p:nvGrpSpPr>
      <p:grpSpPr>
        <a:xfrm>
          <a:off x="0" y="0"/>
          <a:ext cx="0" cy="0"/>
          <a:chOff x="0" y="0"/>
          <a:chExt cx="0" cy="0"/>
        </a:xfrm>
      </p:grpSpPr>
      <p:grpSp>
        <p:nvGrpSpPr>
          <p:cNvPr id="5"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1" name="Guidance note"/>
          <p:cNvSpPr/>
          <p:nvPr/>
        </p:nvSpPr>
        <p:spPr>
          <a:xfrm>
            <a:off x="12274550" y="2889250"/>
            <a:ext cx="2706688" cy="1328738"/>
          </a:xfrm>
          <a:prstGeom prst="rect">
            <a:avLst/>
          </a:prstGeom>
          <a:solidFill>
            <a:sysClr val="window" lastClr="FFFFFF">
              <a:lumMod val="95000"/>
            </a:sysClr>
          </a:solidFill>
          <a:ln w="6350" cap="flat" cmpd="sng" algn="ctr">
            <a:noFill/>
            <a:prstDash val="solid"/>
            <a:miter lim="800000"/>
          </a:ln>
          <a:effectLst/>
        </p:spPr>
        <p:txBody>
          <a:bodyPr lIns="48000" tIns="48000" rIns="48000" bIns="48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Insert a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chart icon and select the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On the Insert tab choose ‘Chart’ and from the available options choose the type of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Format the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the chart title text box</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source and notes</a:t>
            </a:r>
          </a:p>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Update existing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existing chart and delete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steps for inserting a chart above</a:t>
            </a:r>
          </a:p>
        </p:txBody>
      </p:sp>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p:nvPr>
        </p:nvSpPr>
        <p:spPr>
          <a:xfrm>
            <a:off x="8304000" y="1416667"/>
            <a:ext cx="3456000" cy="4605251"/>
          </a:xfrm>
          <a:prstGeom prst="rect">
            <a:avLst/>
          </a:prstGeom>
        </p:spPr>
        <p:txBody>
          <a:bodyPr>
            <a:noAutofit/>
          </a:bodyPr>
          <a:lstStyle>
            <a:lvl1pPr>
              <a:defRPr/>
            </a:lvl1pPr>
          </a:lstStyle>
          <a:p>
            <a:pPr lvl="0"/>
            <a:r>
              <a:rPr lang="en-US" noProof="0"/>
              <a:t>Click icon to add chart</a:t>
            </a:r>
            <a:endParaRPr noProof="0"/>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431999" y="1416668"/>
            <a:ext cx="7392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p:cNvSpPr>
            <a:spLocks noGrp="1"/>
          </p:cNvSpPr>
          <p:nvPr>
            <p:ph type="ftr" sz="quarter" idx="17"/>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79036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 chart">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1" name="Guidance note"/>
          <p:cNvSpPr/>
          <p:nvPr/>
        </p:nvSpPr>
        <p:spPr>
          <a:xfrm>
            <a:off x="12274550" y="2889250"/>
            <a:ext cx="2706688" cy="1328738"/>
          </a:xfrm>
          <a:prstGeom prst="rect">
            <a:avLst/>
          </a:prstGeom>
          <a:solidFill>
            <a:sysClr val="window" lastClr="FFFFFF">
              <a:lumMod val="95000"/>
            </a:sysClr>
          </a:solidFill>
          <a:ln w="6350" cap="flat" cmpd="sng" algn="ctr">
            <a:noFill/>
            <a:prstDash val="solid"/>
            <a:miter lim="800000"/>
          </a:ln>
          <a:effectLst/>
        </p:spPr>
        <p:txBody>
          <a:bodyPr lIns="48000" tIns="48000" rIns="48000" bIns="48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Insert a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chart icon and select the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On the Insert tab choose ‘Chart’ and from the available options choose the type of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Format the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the chart title text box</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source and notes</a:t>
            </a:r>
          </a:p>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Update existing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existing chart and delete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steps for inserting a chart above</a:t>
            </a:r>
          </a:p>
        </p:txBody>
      </p:sp>
      <p:sp>
        <p:nvSpPr>
          <p:cNvPr id="14" name="Text Placeholder 3">
            <a:extLst>
              <a:ext uri="{FF2B5EF4-FFF2-40B4-BE49-F238E27FC236}">
                <a16:creationId xmlns:a16="http://schemas.microsoft.com/office/drawing/2014/main" id="{9FC37DAF-12F7-4FE3-99E2-B1BC731C4CD1}"/>
              </a:ext>
            </a:extLst>
          </p:cNvPr>
          <p:cNvSpPr>
            <a:spLocks noGrp="1"/>
          </p:cNvSpPr>
          <p:nvPr>
            <p:ph type="body" sz="quarter" idx="16"/>
          </p:nvPr>
        </p:nvSpPr>
        <p:spPr>
          <a:xfrm>
            <a:off x="431999"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CEC6E2C5-7988-4109-B04E-4C5B434E0D5F}"/>
              </a:ext>
            </a:extLst>
          </p:cNvPr>
          <p:cNvSpPr>
            <a:spLocks noGrp="1"/>
          </p:cNvSpPr>
          <p:nvPr>
            <p:ph type="body" sz="quarter" idx="17"/>
          </p:nvPr>
        </p:nvSpPr>
        <p:spPr>
          <a:xfrm>
            <a:off x="4368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hart Placeholder 5">
            <a:extLst>
              <a:ext uri="{FF2B5EF4-FFF2-40B4-BE49-F238E27FC236}">
                <a16:creationId xmlns:a16="http://schemas.microsoft.com/office/drawing/2014/main" id="{59BB4BB1-10D0-4A42-B2B1-1F058F0E5999}"/>
              </a:ext>
            </a:extLst>
          </p:cNvPr>
          <p:cNvSpPr>
            <a:spLocks noGrp="1"/>
          </p:cNvSpPr>
          <p:nvPr>
            <p:ph type="chart" sz="quarter" idx="15"/>
          </p:nvPr>
        </p:nvSpPr>
        <p:spPr>
          <a:xfrm>
            <a:off x="8304000" y="1416667"/>
            <a:ext cx="3456000" cy="4605251"/>
          </a:xfrm>
          <a:prstGeom prst="rect">
            <a:avLst/>
          </a:prstGeom>
        </p:spPr>
        <p:txBody>
          <a:bodyPr>
            <a:noAutofit/>
          </a:bodyPr>
          <a:lstStyle>
            <a:lvl1pPr>
              <a:defRPr/>
            </a:lvl1pPr>
          </a:lstStyle>
          <a:p>
            <a:pPr lvl="0"/>
            <a:r>
              <a:rPr lang="en-US" noProof="0"/>
              <a:t>Click icon to add chart</a:t>
            </a:r>
            <a:endParaRPr noProof="0"/>
          </a:p>
        </p:txBody>
      </p:sp>
      <p:sp>
        <p:nvSpPr>
          <p:cNvPr id="3" name="Title 2">
            <a:extLst>
              <a:ext uri="{FF2B5EF4-FFF2-40B4-BE49-F238E27FC236}">
                <a16:creationId xmlns:a16="http://schemas.microsoft.com/office/drawing/2014/main"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Footer Placeholder 2"/>
          <p:cNvSpPr>
            <a:spLocks noGrp="1"/>
          </p:cNvSpPr>
          <p:nvPr>
            <p:ph type="ftr" sz="quarter" idx="18"/>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1848480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5" name="Guidance note"/>
          <p:cNvSpPr/>
          <p:nvPr/>
        </p:nvSpPr>
        <p:spPr>
          <a:xfrm>
            <a:off x="12274550" y="0"/>
            <a:ext cx="2706688" cy="1328738"/>
          </a:xfrm>
          <a:prstGeom prst="rect">
            <a:avLst/>
          </a:prstGeom>
          <a:solidFill>
            <a:sysClr val="window" lastClr="FFFFFF">
              <a:lumMod val="95000"/>
            </a:sysClr>
          </a:solidFill>
          <a:ln w="6350" cap="flat" cmpd="sng" algn="ctr">
            <a:noFill/>
            <a:prstDash val="solid"/>
            <a:miter lim="800000"/>
          </a:ln>
          <a:effectLst/>
        </p:spPr>
        <p:txBody>
          <a:bodyPr lIns="48000" tIns="48000" rIns="48000" bIns="48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Insert a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chart icon and select the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On the Insert tab choose ‘Chart’ and from the available options choose the type of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Format the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the chart title text box</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source and notes</a:t>
            </a:r>
          </a:p>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Update existing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existing chart and delete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steps for inserting a chart above</a:t>
            </a:r>
          </a:p>
        </p:txBody>
      </p:sp>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p:nvPr>
        </p:nvSpPr>
        <p:spPr>
          <a:xfrm>
            <a:off x="431800" y="1416667"/>
            <a:ext cx="11328000" cy="4605251"/>
          </a:xfrm>
          <a:prstGeom prst="rect">
            <a:avLst/>
          </a:prstGeom>
        </p:spPr>
        <p:txBody>
          <a:bodyPr>
            <a:noAutofit/>
          </a:bodyPr>
          <a:lstStyle>
            <a:lvl1pPr>
              <a:defRPr>
                <a:solidFill>
                  <a:schemeClr val="accent1"/>
                </a:solidFill>
              </a:defRPr>
            </a:lvl1pPr>
          </a:lstStyle>
          <a:p>
            <a:pPr lvl="0"/>
            <a:r>
              <a:rPr lang="en-US" noProof="0"/>
              <a:t>Click icon to add chart</a:t>
            </a:r>
            <a:endParaRPr lang="en-GB" noProof="0"/>
          </a:p>
        </p:txBody>
      </p:sp>
      <p:sp>
        <p:nvSpPr>
          <p:cNvPr id="6" name="Footer Placeholder 2"/>
          <p:cNvSpPr>
            <a:spLocks noGrp="1"/>
          </p:cNvSpPr>
          <p:nvPr>
            <p:ph type="ftr" sz="quarter" idx="16"/>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88814644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grpSp>
        <p:nvGrpSpPr>
          <p:cNvPr id="6" name="Group 7"/>
          <p:cNvGrpSpPr>
            <a:grpSpLocks/>
          </p:cNvGrpSpPr>
          <p:nvPr/>
        </p:nvGrpSpPr>
        <p:grpSpPr bwMode="auto">
          <a:xfrm>
            <a:off x="12274550" y="0"/>
            <a:ext cx="2706688" cy="2781300"/>
            <a:chOff x="3528102" y="847657"/>
            <a:chExt cx="2029736" cy="2086438"/>
          </a:xfrm>
        </p:grpSpPr>
        <p:sp>
          <p:nvSpPr>
            <p:cNvPr id="7"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8" name="Group 7"/>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1" name="Guidance note"/>
          <p:cNvSpPr/>
          <p:nvPr/>
        </p:nvSpPr>
        <p:spPr>
          <a:xfrm>
            <a:off x="12274550" y="2889250"/>
            <a:ext cx="2706688" cy="1328738"/>
          </a:xfrm>
          <a:prstGeom prst="rect">
            <a:avLst/>
          </a:prstGeom>
          <a:solidFill>
            <a:sysClr val="window" lastClr="FFFFFF">
              <a:lumMod val="95000"/>
            </a:sysClr>
          </a:solidFill>
          <a:ln w="6350" cap="flat" cmpd="sng" algn="ctr">
            <a:noFill/>
            <a:prstDash val="solid"/>
            <a:miter lim="800000"/>
          </a:ln>
          <a:effectLst/>
        </p:spPr>
        <p:txBody>
          <a:bodyPr lIns="48000" tIns="48000" rIns="48000" bIns="48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Insert a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chart icon and select the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On the Insert tab choose ‘Chart’ and from the available options choose the type of chart you require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Format the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the chart title text box</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Update source and notes</a:t>
            </a:r>
          </a:p>
          <a:p>
            <a:pPr marL="0" lvl="2" eaLnBrk="1" fontAlgn="auto" hangingPunct="1">
              <a:spcBef>
                <a:spcPts val="0"/>
              </a:spcBef>
              <a:spcAft>
                <a:spcPct val="0"/>
              </a:spcAft>
              <a:buClr>
                <a:srgbClr val="4472C4"/>
              </a:buClr>
              <a:buFontTx/>
              <a:buNone/>
              <a:defRPr/>
            </a:pPr>
            <a:r>
              <a:rPr lang="en-GB" altLang="en-US" sz="800">
                <a:solidFill>
                  <a:srgbClr val="000000"/>
                </a:solidFill>
                <a:latin typeface="Calibri" panose="020F0502020204030204" pitchFamily="34" charset="0"/>
                <a:cs typeface="Arial" panose="020B0604020202020204" pitchFamily="34" charset="0"/>
              </a:rPr>
              <a:t>Update existing chart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existing chart and delete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steps for inserting a chart above</a:t>
            </a:r>
          </a:p>
        </p:txBody>
      </p:sp>
      <p:sp>
        <p:nvSpPr>
          <p:cNvPr id="19" name="Chart Placeholder 5"/>
          <p:cNvSpPr>
            <a:spLocks noGrp="1"/>
          </p:cNvSpPr>
          <p:nvPr>
            <p:ph type="chart" sz="quarter" idx="15"/>
          </p:nvPr>
        </p:nvSpPr>
        <p:spPr>
          <a:xfrm>
            <a:off x="431800" y="1416667"/>
            <a:ext cx="7391400" cy="4605251"/>
          </a:xfrm>
          <a:prstGeom prst="rect">
            <a:avLst/>
          </a:prstGeom>
        </p:spPr>
        <p:txBody>
          <a:bodyPr>
            <a:noAutofit/>
          </a:bodyPr>
          <a:lstStyle>
            <a:lvl1pPr>
              <a:defRPr>
                <a:solidFill>
                  <a:schemeClr val="accent1"/>
                </a:solidFill>
              </a:defRPr>
            </a:lvl1pPr>
          </a:lstStyle>
          <a:p>
            <a:pPr lvl="0"/>
            <a:r>
              <a:rPr lang="en-US" noProof="0"/>
              <a:t>Click icon to add chart</a:t>
            </a:r>
            <a:endParaRPr noProof="0"/>
          </a:p>
        </p:txBody>
      </p:sp>
      <p:sp>
        <p:nvSpPr>
          <p:cNvPr id="5" name="Text Placeholder 4">
            <a:extLst>
              <a:ext uri="{FF2B5EF4-FFF2-40B4-BE49-F238E27FC236}">
                <a16:creationId xmlns:a16="http://schemas.microsoft.com/office/drawing/2014/main" id="{64AF0A20-4521-4105-B244-E4D7D8DC46D9}"/>
              </a:ext>
            </a:extLst>
          </p:cNvPr>
          <p:cNvSpPr>
            <a:spLocks noGrp="1"/>
          </p:cNvSpPr>
          <p:nvPr>
            <p:ph type="body" sz="quarter" idx="17"/>
          </p:nvPr>
        </p:nvSpPr>
        <p:spPr>
          <a:xfrm>
            <a:off x="8304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4F3D2E9-D3DF-4073-8942-F51EDC9F9BC9}"/>
              </a:ext>
            </a:extLst>
          </p:cNvPr>
          <p:cNvSpPr>
            <a:spLocks noGrp="1"/>
          </p:cNvSpPr>
          <p:nvPr>
            <p:ph type="title"/>
          </p:nvPr>
        </p:nvSpPr>
        <p:spPr/>
        <p:txBody>
          <a:bodyPr/>
          <a:lstStyle/>
          <a:p>
            <a:r>
              <a:rPr lang="en-US"/>
              <a:t>Click to edit Master title style</a:t>
            </a:r>
            <a:endParaRPr lang="en-GB"/>
          </a:p>
        </p:txBody>
      </p:sp>
      <p:sp>
        <p:nvSpPr>
          <p:cNvPr id="12" name="Footer Placeholder 2"/>
          <p:cNvSpPr>
            <a:spLocks noGrp="1"/>
          </p:cNvSpPr>
          <p:nvPr>
            <p:ph type="ftr" sz="quarter" idx="18"/>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36144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V x 1">
    <p:spTree>
      <p:nvGrpSpPr>
        <p:cNvPr id="1" name=""/>
        <p:cNvGrpSpPr/>
        <p:nvPr/>
      </p:nvGrpSpPr>
      <p:grpSpPr>
        <a:xfrm>
          <a:off x="0" y="0"/>
          <a:ext cx="0" cy="0"/>
          <a:chOff x="0" y="0"/>
          <a:chExt cx="0" cy="0"/>
        </a:xfrm>
      </p:grpSpPr>
      <p:cxnSp>
        <p:nvCxnSpPr>
          <p:cNvPr id="7" name="Straight Connector 6"/>
          <p:cNvCxnSpPr>
            <a:cxnSpLocks/>
          </p:cNvCxnSpPr>
          <p:nvPr/>
        </p:nvCxnSpPr>
        <p:spPr>
          <a:xfrm>
            <a:off x="431800" y="2957513"/>
            <a:ext cx="34559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8"/>
          <p:cNvGrpSpPr>
            <a:grpSpLocks/>
          </p:cNvGrpSpPr>
          <p:nvPr/>
        </p:nvGrpSpPr>
        <p:grpSpPr bwMode="auto">
          <a:xfrm>
            <a:off x="12274550" y="0"/>
            <a:ext cx="2706688" cy="2781300"/>
            <a:chOff x="3528102" y="847657"/>
            <a:chExt cx="2029736" cy="2086438"/>
          </a:xfrm>
        </p:grpSpPr>
        <p:sp>
          <p:nvSpPr>
            <p:cNvPr id="9"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10" name="Group 9"/>
            <p:cNvGrpSpPr/>
            <p:nvPr/>
          </p:nvGrpSpPr>
          <p:grpSpPr bwMode="gray">
            <a:xfrm>
              <a:off x="3568059" y="1907313"/>
              <a:ext cx="1038536" cy="360283"/>
              <a:chOff x="4736026" y="-3144621"/>
              <a:chExt cx="1698109" cy="589139"/>
            </a:xfrm>
            <a:solidFill>
              <a:srgbClr val="A5A5A5">
                <a:lumMod val="20000"/>
                <a:lumOff val="80000"/>
              </a:srgbClr>
            </a:solidFill>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4"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15" name="Round Diagonal Corner Rectangle 4"/>
          <p:cNvSpPr/>
          <p:nvPr/>
        </p:nvSpPr>
        <p:spPr>
          <a:xfrm>
            <a:off x="12274550" y="2852738"/>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20" name="Text Placeholder 3">
            <a:extLst>
              <a:ext uri="{FF2B5EF4-FFF2-40B4-BE49-F238E27FC236}">
                <a16:creationId xmlns:a16="http://schemas.microsoft.com/office/drawing/2014/main" id="{F5B49068-D080-4ACE-BA89-F101FF74DD61}"/>
              </a:ext>
            </a:extLst>
          </p:cNvPr>
          <p:cNvSpPr>
            <a:spLocks noGrp="1"/>
          </p:cNvSpPr>
          <p:nvPr>
            <p:ph type="body" sz="quarter" idx="18"/>
          </p:nvPr>
        </p:nvSpPr>
        <p:spPr>
          <a:xfrm>
            <a:off x="4368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4">
            <a:extLst>
              <a:ext uri="{FF2B5EF4-FFF2-40B4-BE49-F238E27FC236}">
                <a16:creationId xmlns:a16="http://schemas.microsoft.com/office/drawing/2014/main" id="{A230DD3F-5BD6-47DB-88DD-B17645228A05}"/>
              </a:ext>
            </a:extLst>
          </p:cNvPr>
          <p:cNvSpPr>
            <a:spLocks noGrp="1"/>
          </p:cNvSpPr>
          <p:nvPr>
            <p:ph type="body" sz="quarter" idx="17"/>
          </p:nvPr>
        </p:nvSpPr>
        <p:spPr>
          <a:xfrm>
            <a:off x="8304000" y="1416668"/>
            <a:ext cx="3456000"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4">
            <a:extLst>
              <a:ext uri="{FF2B5EF4-FFF2-40B4-BE49-F238E27FC236}">
                <a16:creationId xmlns:a16="http://schemas.microsoft.com/office/drawing/2014/main" id="{E544F918-5B29-4CA8-B698-287CEE5C6122}"/>
              </a:ext>
            </a:extLst>
          </p:cNvPr>
          <p:cNvSpPr>
            <a:spLocks noGrp="1"/>
          </p:cNvSpPr>
          <p:nvPr>
            <p:ph type="pic" sz="quarter" idx="24"/>
          </p:nvPr>
        </p:nvSpPr>
        <p:spPr>
          <a:xfrm>
            <a:off x="431801" y="1416000"/>
            <a:ext cx="1325715" cy="1440000"/>
          </a:xfrm>
          <a:solidFill>
            <a:schemeClr val="bg1">
              <a:lumMod val="95000"/>
            </a:schemeClr>
          </a:solidFill>
        </p:spPr>
        <p:txBody>
          <a:bodyPr>
            <a:noAutofit/>
          </a:bodyPr>
          <a:lstStyle>
            <a:lvl1pPr>
              <a:defRPr sz="1561">
                <a:solidFill>
                  <a:schemeClr val="tx1"/>
                </a:solidFill>
              </a:defRPr>
            </a:lvl1pPr>
          </a:lstStyle>
          <a:p>
            <a:pPr lvl="0"/>
            <a:r>
              <a:rPr lang="en-US" noProof="0"/>
              <a:t>Click icon to add picture</a:t>
            </a:r>
            <a:endParaRPr lang="en-GB" noProof="0"/>
          </a:p>
        </p:txBody>
      </p:sp>
      <p:sp>
        <p:nvSpPr>
          <p:cNvPr id="12" name="Text Placeholder 10">
            <a:extLst>
              <a:ext uri="{FF2B5EF4-FFF2-40B4-BE49-F238E27FC236}">
                <a16:creationId xmlns:a16="http://schemas.microsoft.com/office/drawing/2014/main" id="{DC926757-B24B-4CFA-A750-5FFEEEF69A80}"/>
              </a:ext>
            </a:extLst>
          </p:cNvPr>
          <p:cNvSpPr>
            <a:spLocks noGrp="1"/>
          </p:cNvSpPr>
          <p:nvPr>
            <p:ph type="body" sz="quarter" idx="16"/>
          </p:nvPr>
        </p:nvSpPr>
        <p:spPr>
          <a:xfrm>
            <a:off x="431800" y="3081529"/>
            <a:ext cx="3456517" cy="1467197"/>
          </a:xfrm>
        </p:spPr>
        <p:txBody>
          <a:bodyPr/>
          <a:lstStyle>
            <a:lvl1pPr>
              <a:spcBef>
                <a:spcPts val="0"/>
              </a:spcBef>
              <a:spcAft>
                <a:spcPts val="267"/>
              </a:spcAft>
              <a:defRPr sz="1867"/>
            </a:lvl1pPr>
            <a:lvl2pPr>
              <a:spcBef>
                <a:spcPts val="0"/>
              </a:spcBef>
              <a:spcAft>
                <a:spcPts val="267"/>
              </a:spcAft>
              <a:defRPr sz="1867">
                <a:solidFill>
                  <a:schemeClr val="accent1"/>
                </a:solidFill>
              </a:defRPr>
            </a:lvl2pPr>
            <a:lvl3pPr marL="0" indent="0">
              <a:spcBef>
                <a:spcPts val="0"/>
              </a:spcBef>
              <a:spcAft>
                <a:spcPts val="267"/>
              </a:spcAft>
              <a:buFontTx/>
              <a:buNone/>
              <a:defRPr sz="1600">
                <a:solidFill>
                  <a:schemeClr val="accent1"/>
                </a:solidFill>
              </a:defRPr>
            </a:lvl3pPr>
            <a:lvl4pPr marL="284913" indent="-279958">
              <a:spcBef>
                <a:spcPts val="0"/>
              </a:spcBef>
              <a:spcAft>
                <a:spcPts val="267"/>
              </a:spcAft>
              <a:buFont typeface="Arial" panose="020B0604020202020204" pitchFamily="34" charset="0"/>
              <a:buChar char="•"/>
              <a:defRPr sz="1600">
                <a:solidFill>
                  <a:schemeClr val="accent1"/>
                </a:solidFill>
              </a:defRPr>
            </a:lvl4pPr>
            <a:lvl5pPr marL="559914" indent="-279958">
              <a:spcBef>
                <a:spcPts val="0"/>
              </a:spcBef>
              <a:spcAft>
                <a:spcPts val="267"/>
              </a:spcAft>
              <a:defRPr sz="16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1C341570-0A8C-4A6D-9F75-3FF3D8333021}"/>
              </a:ext>
            </a:extLst>
          </p:cNvPr>
          <p:cNvSpPr>
            <a:spLocks noGrp="1"/>
          </p:cNvSpPr>
          <p:nvPr>
            <p:ph type="title"/>
          </p:nvPr>
        </p:nvSpPr>
        <p:spPr/>
        <p:txBody>
          <a:bodyPr/>
          <a:lstStyle/>
          <a:p>
            <a:r>
              <a:rPr lang="en-US"/>
              <a:t>Click to edit Master title style</a:t>
            </a:r>
            <a:endParaRPr lang="en-GB"/>
          </a:p>
        </p:txBody>
      </p:sp>
      <p:sp>
        <p:nvSpPr>
          <p:cNvPr id="16" name="Footer Placeholder 2"/>
          <p:cNvSpPr>
            <a:spLocks noGrp="1"/>
          </p:cNvSpPr>
          <p:nvPr>
            <p:ph type="ftr" sz="quarter" idx="25"/>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271171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V x 3">
    <p:spTree>
      <p:nvGrpSpPr>
        <p:cNvPr id="1" name=""/>
        <p:cNvGrpSpPr/>
        <p:nvPr/>
      </p:nvGrpSpPr>
      <p:grpSpPr>
        <a:xfrm>
          <a:off x="0" y="0"/>
          <a:ext cx="0" cy="0"/>
          <a:chOff x="0" y="0"/>
          <a:chExt cx="0" cy="0"/>
        </a:xfrm>
      </p:grpSpPr>
      <p:cxnSp>
        <p:nvCxnSpPr>
          <p:cNvPr id="12" name="Straight Connector 11"/>
          <p:cNvCxnSpPr>
            <a:cxnSpLocks/>
          </p:cNvCxnSpPr>
          <p:nvPr/>
        </p:nvCxnSpPr>
        <p:spPr>
          <a:xfrm>
            <a:off x="431800" y="2747963"/>
            <a:ext cx="34559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4368800" y="2747963"/>
            <a:ext cx="34559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8304213" y="2747963"/>
            <a:ext cx="34559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0"/>
          <p:cNvGrpSpPr>
            <a:grpSpLocks/>
          </p:cNvGrpSpPr>
          <p:nvPr/>
        </p:nvGrpSpPr>
        <p:grpSpPr bwMode="auto">
          <a:xfrm>
            <a:off x="12274550" y="0"/>
            <a:ext cx="2706688" cy="2781300"/>
            <a:chOff x="3528102" y="847657"/>
            <a:chExt cx="2029736" cy="2086438"/>
          </a:xfrm>
        </p:grpSpPr>
        <p:sp>
          <p:nvSpPr>
            <p:cNvPr id="16" name="Guidance note"/>
            <p:cNvSpPr/>
            <p:nvPr/>
          </p:nvSpPr>
          <p:spPr>
            <a:xfrm>
              <a:off x="3528102" y="847657"/>
              <a:ext cx="2029736" cy="2086438"/>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Reapplying the Slide Layout</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Putting text into a placeholder not only ensures the text sits in the correct place and is formatted correctly, it also helps to update the page quickly and efficiently. </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 click on the page</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‘Layout’</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layout you require</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Text bullet formatting</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use text/bullet formatting levels correctly, use the Increase List Level and Decrease List Level buttons from the Paragraph group on the Home tab</a:t>
              </a: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endParaRPr lang="en-GB" altLang="en-US" sz="800">
                <a:solidFill>
                  <a:srgbClr val="000000"/>
                </a:solidFill>
                <a:latin typeface="Calibri" panose="020F0502020204030204" pitchFamily="34" charset="0"/>
                <a:cs typeface="Arial" panose="020B0604020202020204" pitchFamily="34" charset="0"/>
              </a:endParaRP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Alternatively you can use the keyboard shortcuts: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Shift+Alt+Right arrow key = increase level</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Shift+Alt+Left arrow key = decrease level</a:t>
              </a:r>
            </a:p>
            <a:p>
              <a:pPr marL="0" lvl="2" eaLnBrk="1" fontAlgn="auto" hangingPunct="1">
                <a:spcBef>
                  <a:spcPts val="0"/>
                </a:spcBef>
                <a:spcAft>
                  <a:spcPct val="0"/>
                </a:spcAft>
                <a:buClrTx/>
                <a:buFontTx/>
                <a:buNone/>
                <a:defRPr/>
              </a:pPr>
              <a:r>
                <a:rPr lang="en-GB" altLang="en-US" sz="800">
                  <a:solidFill>
                    <a:srgbClr val="000000"/>
                  </a:solidFill>
                  <a:latin typeface="Calibri" panose="020F0502020204030204" pitchFamily="34" charset="0"/>
                  <a:cs typeface="Arial" panose="020B0604020202020204" pitchFamily="34" charset="0"/>
                </a:rPr>
                <a:t>Guides</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To ensure all other elements aside from placeholders are positioned correctly, switch your drawing guides on</a:t>
              </a:r>
            </a:p>
            <a:p>
              <a:pPr marL="0"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Alt+F9</a:t>
              </a:r>
            </a:p>
          </p:txBody>
        </p:sp>
        <p:grpSp>
          <p:nvGrpSpPr>
            <p:cNvPr id="17" name="Group 16"/>
            <p:cNvGrpSpPr/>
            <p:nvPr/>
          </p:nvGrpSpPr>
          <p:grpSpPr bwMode="gray">
            <a:xfrm>
              <a:off x="3568059" y="1907313"/>
              <a:ext cx="1038536" cy="360283"/>
              <a:chOff x="4736026" y="-3144621"/>
              <a:chExt cx="1698109" cy="589139"/>
            </a:xfrm>
            <a:solidFill>
              <a:srgbClr val="A5A5A5">
                <a:lumMod val="20000"/>
                <a:lumOff val="80000"/>
              </a:srgbClr>
            </a:solidFill>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9" name="Rounded Rectangle 20"/>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364"/>
                  </a:spcAft>
                  <a:defRPr/>
                </a:pPr>
                <a:endParaRPr lang="en-GB" sz="800">
                  <a:solidFill>
                    <a:prstClr val="black"/>
                  </a:solidFill>
                  <a:latin typeface="Calibri" panose="020F0502020204030204"/>
                  <a:ea typeface="+mn-ea"/>
                </a:endParaRPr>
              </a:p>
            </p:txBody>
          </p:sp>
        </p:grpSp>
      </p:grpSp>
      <p:sp>
        <p:nvSpPr>
          <p:cNvPr id="20" name="Round Diagonal Corner Rectangle 4"/>
          <p:cNvSpPr/>
          <p:nvPr/>
        </p:nvSpPr>
        <p:spPr>
          <a:xfrm>
            <a:off x="12274550" y="2852738"/>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431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431802" y="1416001"/>
            <a:ext cx="1119716" cy="1217083"/>
          </a:xfrm>
          <a:solidFill>
            <a:schemeClr val="bg1">
              <a:lumMod val="95000"/>
            </a:schemeClr>
          </a:solidFill>
        </p:spPr>
        <p:txBody>
          <a:bodyPr>
            <a:noAutofit/>
          </a:bodyPr>
          <a:lstStyle>
            <a:lvl1pPr>
              <a:defRPr sz="1561">
                <a:solidFill>
                  <a:schemeClr val="tx1"/>
                </a:solidFill>
              </a:defRPr>
            </a:lvl1pPr>
          </a:lstStyle>
          <a:p>
            <a:pPr lvl="0"/>
            <a:r>
              <a:rPr lang="en-US" noProof="0"/>
              <a:t>Click icon to add picture</a:t>
            </a:r>
            <a:endParaRPr lang="en-GB" noProof="0"/>
          </a:p>
        </p:txBody>
      </p: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4368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4368802" y="1416001"/>
            <a:ext cx="1119716" cy="1217083"/>
          </a:xfrm>
          <a:solidFill>
            <a:schemeClr val="bg1">
              <a:lumMod val="95000"/>
            </a:schemeClr>
          </a:solidFill>
        </p:spPr>
        <p:txBody>
          <a:bodyPr>
            <a:noAutofit/>
          </a:bodyPr>
          <a:lstStyle>
            <a:lvl1pPr>
              <a:defRPr sz="1561">
                <a:solidFill>
                  <a:schemeClr val="tx1"/>
                </a:solidFill>
              </a:defRPr>
            </a:lvl1pPr>
          </a:lstStyle>
          <a:p>
            <a:pPr lvl="0"/>
            <a:r>
              <a:rPr lang="en-US" noProof="0"/>
              <a:t>Click icon to add picture</a:t>
            </a:r>
            <a:endParaRPr lang="en-GB" noProof="0"/>
          </a:p>
        </p:txBody>
      </p: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8303683"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8303685" y="1416001"/>
            <a:ext cx="1119716" cy="1217083"/>
          </a:xfrm>
          <a:solidFill>
            <a:schemeClr val="bg1">
              <a:lumMod val="95000"/>
            </a:schemeClr>
          </a:solidFill>
        </p:spPr>
        <p:txBody>
          <a:bodyPr>
            <a:noAutofit/>
          </a:bodyPr>
          <a:lstStyle>
            <a:lvl1pPr>
              <a:defRPr sz="1561">
                <a:solidFill>
                  <a:schemeClr val="tx1"/>
                </a:solidFill>
              </a:defRPr>
            </a:lvl1pPr>
          </a:lstStyle>
          <a:p>
            <a:pPr lvl="0"/>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638300" y="1416001"/>
            <a:ext cx="2250019" cy="1159420"/>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5575300" y="1416001"/>
            <a:ext cx="2250019" cy="1159420"/>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9512300" y="1416001"/>
            <a:ext cx="2250019" cy="1159420"/>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2" name="Footer Placeholder 2"/>
          <p:cNvSpPr>
            <a:spLocks noGrp="1"/>
          </p:cNvSpPr>
          <p:nvPr>
            <p:ph type="ftr" sz="quarter" idx="35"/>
          </p:nvPr>
        </p:nvSpPr>
        <p:spPr/>
        <p:txBody>
          <a:bodyPr/>
          <a:lstStyle>
            <a:lvl1pPr>
              <a:defRPr/>
            </a:lvl1pPr>
          </a:lstStyle>
          <a:p>
            <a:pPr>
              <a:defRPr/>
            </a:pPr>
            <a:r>
              <a:rPr lang="en-GB" altLang="en-US"/>
              <a:t>| [Insert document title] | [Insert date]</a:t>
            </a:r>
          </a:p>
        </p:txBody>
      </p:sp>
    </p:spTree>
    <p:extLst>
      <p:ext uri="{BB962C8B-B14F-4D97-AF65-F5344CB8AC3E}">
        <p14:creationId xmlns:p14="http://schemas.microsoft.com/office/powerpoint/2010/main" val="890398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pic>
        <p:nvPicPr>
          <p:cNvPr id="7"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p:nvPr>
        </p:nvSpPr>
        <p:spPr bwMode="gray">
          <a:xfrm>
            <a:off x="5188815" y="1"/>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noProof="0"/>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p:nvPr>
        </p:nvSpPr>
        <p:spPr bwMode="gray">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en-US" noProof="0"/>
              <a:t>Click icon to add picture</a:t>
            </a:r>
            <a:endParaRPr noProof="0"/>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p:nvPr>
        </p:nvSpPr>
        <p:spPr bwMode="gray">
          <a:xfrm>
            <a:off x="6461380" y="2468831"/>
            <a:ext cx="1920000" cy="1920000"/>
          </a:xfrm>
          <a:prstGeom prst="flowChartDecision">
            <a:avLst/>
          </a:prstGeom>
          <a:solidFill>
            <a:schemeClr val="bg1"/>
          </a:solidFill>
        </p:spPr>
        <p:txBody>
          <a:bodyPr>
            <a:noAutofit/>
          </a:bodyPr>
          <a:lstStyle>
            <a:lvl1pPr>
              <a:defRPr sz="1867"/>
            </a:lvl1pPr>
          </a:lstStyle>
          <a:p>
            <a:pPr lvl="0"/>
            <a:r>
              <a:rPr lang="en-US" noProof="0"/>
              <a:t>Click icon to add picture</a:t>
            </a:r>
            <a:endParaRPr noProof="0"/>
          </a:p>
        </p:txBody>
      </p:sp>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1" y="1411818"/>
            <a:ext cx="5378452" cy="1157385"/>
          </a:xfrm>
        </p:spPr>
        <p:txBody>
          <a:bodyPr/>
          <a:lstStyle>
            <a:lvl1pPr>
              <a:lnSpc>
                <a:spcPct val="80000"/>
              </a:lnSpc>
              <a:defRPr sz="4267">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p:nvPr>
        </p:nvSpPr>
        <p:spPr>
          <a:xfrm>
            <a:off x="440261" y="3467400"/>
            <a:ext cx="5378452" cy="605230"/>
          </a:xfrm>
        </p:spPr>
        <p:txBody>
          <a:bodyPr/>
          <a:lstStyle>
            <a:lvl1pPr>
              <a:spcAft>
                <a:spcPts val="0"/>
              </a:spcAft>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0143132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7"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15367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8"/>
            <a:ext cx="5378452" cy="1157385"/>
          </a:xfrm>
        </p:spPr>
        <p:txBody>
          <a:bodyPr/>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p:nvPr>
        </p:nvSpPr>
        <p:spPr>
          <a:xfrm>
            <a:off x="440261" y="3467400"/>
            <a:ext cx="5378452" cy="605230"/>
          </a:xfrm>
        </p:spPr>
        <p:txBody>
          <a:bodyPr/>
          <a:lstStyle>
            <a:lvl1pPr>
              <a:spcAft>
                <a:spcPts val="0"/>
              </a:spcAft>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p:nvPr>
        </p:nvSpPr>
        <p:spPr bwMode="gray">
          <a:xfrm>
            <a:off x="5188815" y="1"/>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lang="en-GB" noProof="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p:nvPr>
        </p:nvSpPr>
        <p:spPr bwMode="gray">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en-US" noProof="0"/>
              <a:t>Click icon to add picture</a:t>
            </a:r>
            <a:endParaRPr lang="en-GB" noProof="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p:nvPr>
        </p:nvSpPr>
        <p:spPr bwMode="gray">
          <a:xfrm>
            <a:off x="6461380" y="2468831"/>
            <a:ext cx="1920000" cy="1920000"/>
          </a:xfrm>
          <a:prstGeom prst="flowChartDecision">
            <a:avLst/>
          </a:prstGeom>
          <a:solidFill>
            <a:schemeClr val="bg1"/>
          </a:solidFill>
        </p:spPr>
        <p:txBody>
          <a:bodyPr>
            <a:noAutofit/>
          </a:bodyPr>
          <a:lstStyle>
            <a:lvl1pPr>
              <a:defRPr sz="1867"/>
            </a:lvl1pPr>
          </a:lstStyle>
          <a:p>
            <a:pPr lvl="0"/>
            <a:r>
              <a:rPr lang="en-US" noProof="0"/>
              <a:t>Click icon to add picture</a:t>
            </a:r>
            <a:endParaRPr lang="en-GB" noProof="0"/>
          </a:p>
        </p:txBody>
      </p:sp>
    </p:spTree>
    <p:extLst>
      <p:ext uri="{BB962C8B-B14F-4D97-AF65-F5344CB8AC3E}">
        <p14:creationId xmlns:p14="http://schemas.microsoft.com/office/powerpoint/2010/main" val="41586378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7"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23098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8"/>
            <a:ext cx="5378452" cy="1157385"/>
          </a:xfrm>
        </p:spPr>
        <p:txBody>
          <a:bodyPr/>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p:nvPr>
        </p:nvSpPr>
        <p:spPr>
          <a:xfrm>
            <a:off x="440261" y="3467400"/>
            <a:ext cx="5378452" cy="605230"/>
          </a:xfrm>
        </p:spPr>
        <p:txBody>
          <a:bodyPr/>
          <a:lstStyle>
            <a:lvl1pPr>
              <a:spcAft>
                <a:spcPts val="0"/>
              </a:spcAft>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p:nvPr>
        </p:nvSpPr>
        <p:spPr bwMode="gray">
          <a:xfrm>
            <a:off x="5188815" y="1"/>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lang="en-GB" noProof="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p:nvPr>
        </p:nvSpPr>
        <p:spPr bwMode="gray">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en-US" noProof="0"/>
              <a:t>Click icon to add picture</a:t>
            </a:r>
            <a:endParaRPr lang="en-GB" noProof="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p:nvPr>
        </p:nvSpPr>
        <p:spPr bwMode="gray">
          <a:xfrm>
            <a:off x="6461380" y="2468831"/>
            <a:ext cx="1920000" cy="1920000"/>
          </a:xfrm>
          <a:prstGeom prst="flowChartDecision">
            <a:avLst/>
          </a:prstGeom>
          <a:solidFill>
            <a:schemeClr val="bg1"/>
          </a:solidFill>
        </p:spPr>
        <p:txBody>
          <a:bodyPr>
            <a:noAutofit/>
          </a:bodyPr>
          <a:lstStyle>
            <a:lvl1pPr>
              <a:defRPr sz="1867"/>
            </a:lvl1pPr>
          </a:lstStyle>
          <a:p>
            <a:pPr lvl="0"/>
            <a:r>
              <a:rPr lang="en-US" noProof="0"/>
              <a:t>Click icon to add picture</a:t>
            </a:r>
            <a:endParaRPr lang="en-GB" noProof="0"/>
          </a:p>
        </p:txBody>
      </p:sp>
    </p:spTree>
    <p:extLst>
      <p:ext uri="{BB962C8B-B14F-4D97-AF65-F5344CB8AC3E}">
        <p14:creationId xmlns:p14="http://schemas.microsoft.com/office/powerpoint/2010/main" val="25009984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7"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23098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8"/>
            <a:ext cx="5378452" cy="1157385"/>
          </a:xfrm>
        </p:spPr>
        <p:txBody>
          <a:bodyPr/>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p:nvPr>
        </p:nvSpPr>
        <p:spPr>
          <a:xfrm>
            <a:off x="440261" y="3467400"/>
            <a:ext cx="5378452" cy="605230"/>
          </a:xfrm>
        </p:spPr>
        <p:txBody>
          <a:bodyPr/>
          <a:lstStyle>
            <a:lvl1pPr>
              <a:spcAft>
                <a:spcPts val="0"/>
              </a:spcAft>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p:nvPr>
        </p:nvSpPr>
        <p:spPr bwMode="gray">
          <a:xfrm>
            <a:off x="5188815" y="1"/>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lang="en-GB" noProof="0"/>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p:nvPr>
        </p:nvSpPr>
        <p:spPr bwMode="gray">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lvl="0"/>
            <a:r>
              <a:rPr lang="en-US" noProof="0"/>
              <a:t>Click icon to add picture</a:t>
            </a:r>
            <a:endParaRPr lang="en-GB" noProof="0"/>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p:nvPr>
        </p:nvSpPr>
        <p:spPr bwMode="gray">
          <a:xfrm>
            <a:off x="6461380" y="2468831"/>
            <a:ext cx="1920000" cy="1920000"/>
          </a:xfrm>
          <a:prstGeom prst="flowChartDecision">
            <a:avLst/>
          </a:prstGeom>
          <a:solidFill>
            <a:schemeClr val="bg1"/>
          </a:solidFill>
        </p:spPr>
        <p:txBody>
          <a:bodyPr>
            <a:noAutofit/>
          </a:bodyPr>
          <a:lstStyle>
            <a:lvl1pPr>
              <a:defRPr sz="1867"/>
            </a:lvl1pPr>
          </a:lstStyle>
          <a:p>
            <a:pPr lvl="0"/>
            <a:r>
              <a:rPr lang="en-US" noProof="0"/>
              <a:t>Click icon to add picture</a:t>
            </a:r>
            <a:endParaRPr lang="en-GB" noProof="0"/>
          </a:p>
        </p:txBody>
      </p:sp>
    </p:spTree>
    <p:extLst>
      <p:ext uri="{BB962C8B-B14F-4D97-AF65-F5344CB8AC3E}">
        <p14:creationId xmlns:p14="http://schemas.microsoft.com/office/powerpoint/2010/main" val="37058424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0C88B5B-AAF5-47BD-AD69-1EE3F9438DF2}"/>
              </a:ext>
            </a:extLst>
          </p:cNvPr>
          <p:cNvSpPr>
            <a:spLocks noGrp="1"/>
          </p:cNvSpPr>
          <p:nvPr>
            <p:ph type="body" sz="quarter" idx="16"/>
          </p:nvPr>
        </p:nvSpPr>
        <p:spPr>
          <a:xfrm>
            <a:off x="432000" y="1416668"/>
            <a:ext cx="5424817" cy="250324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337301" y="1416051"/>
            <a:ext cx="5402583"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44373E4D-07C5-468F-A7BD-C7AD22C7764C}"/>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33" name="Group 32">
            <a:extLst>
              <a:ext uri="{FF2B5EF4-FFF2-40B4-BE49-F238E27FC236}">
                <a16:creationId xmlns:a16="http://schemas.microsoft.com/office/drawing/2014/main" id="{DBC6F12F-E651-47EF-873C-C4BCFD73026C}"/>
              </a:ext>
            </a:extLst>
          </p:cNvPr>
          <p:cNvGrpSpPr/>
          <p:nvPr userDrawn="1"/>
        </p:nvGrpSpPr>
        <p:grpSpPr>
          <a:xfrm>
            <a:off x="12275233" y="1"/>
            <a:ext cx="2706315" cy="2781137"/>
            <a:chOff x="3528102" y="847657"/>
            <a:chExt cx="2029736" cy="2085853"/>
          </a:xfrm>
        </p:grpSpPr>
        <p:sp>
          <p:nvSpPr>
            <p:cNvPr id="34" name="Guidance note">
              <a:extLst>
                <a:ext uri="{FF2B5EF4-FFF2-40B4-BE49-F238E27FC236}">
                  <a16:creationId xmlns:a16="http://schemas.microsoft.com/office/drawing/2014/main" id="{F95C3436-B6EE-47A5-8CDF-DFC1CEE6A784}"/>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5" name="Group 34">
              <a:extLst>
                <a:ext uri="{FF2B5EF4-FFF2-40B4-BE49-F238E27FC236}">
                  <a16:creationId xmlns:a16="http://schemas.microsoft.com/office/drawing/2014/main" id="{F50E3572-442E-4063-AED5-829AB7EAA7C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6" name="Picture 3">
                <a:extLst>
                  <a:ext uri="{FF2B5EF4-FFF2-40B4-BE49-F238E27FC236}">
                    <a16:creationId xmlns:a16="http://schemas.microsoft.com/office/drawing/2014/main" id="{97890FFF-8342-4E6A-B73E-44D0FCF7A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7" name="Rounded Rectangle 20">
                <a:extLst>
                  <a:ext uri="{FF2B5EF4-FFF2-40B4-BE49-F238E27FC236}">
                    <a16:creationId xmlns:a16="http://schemas.microsoft.com/office/drawing/2014/main" id="{C5F8D64F-558B-4EE8-B969-C40A6125D25D}"/>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9" name="Round Diagonal Corner Rectangle 4">
            <a:extLst>
              <a:ext uri="{FF2B5EF4-FFF2-40B4-BE49-F238E27FC236}">
                <a16:creationId xmlns:a16="http://schemas.microsoft.com/office/drawing/2014/main" id="{DEEFE2A4-9E60-4329-8F38-C8621FA2D86F}"/>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07539579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pic>
        <p:nvPicPr>
          <p:cNvPr id="5"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p:nvPr>
        </p:nvSpPr>
        <p:spPr>
          <a:xfrm>
            <a:off x="440259" y="3382038"/>
            <a:ext cx="3365500" cy="1682640"/>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p:nvPr>
        </p:nvSpPr>
        <p:spPr>
          <a:xfrm>
            <a:off x="423328" y="-15609709"/>
            <a:ext cx="3464989" cy="18876450"/>
          </a:xfrm>
        </p:spPr>
        <p:txBody>
          <a:bodyPr anchor="b"/>
          <a:lstStyle>
            <a:lvl1pPr>
              <a:defRPr sz="15333">
                <a:solidFill>
                  <a:schemeClr val="bg1"/>
                </a:solidFill>
              </a:defRPr>
            </a:lvl1pPr>
          </a:lstStyle>
          <a:p>
            <a:pPr lvl="0"/>
            <a:r>
              <a:rPr lang="en-US"/>
              <a:t>Edit Master text styles</a:t>
            </a:r>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noProof="0"/>
          </a:p>
        </p:txBody>
      </p:sp>
    </p:spTree>
    <p:extLst>
      <p:ext uri="{BB962C8B-B14F-4D97-AF65-F5344CB8AC3E}">
        <p14:creationId xmlns:p14="http://schemas.microsoft.com/office/powerpoint/2010/main" val="257013108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pic>
        <p:nvPicPr>
          <p:cNvPr id="5"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15367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p:nvPr>
        </p:nvSpPr>
        <p:spPr>
          <a:xfrm>
            <a:off x="440259" y="3382038"/>
            <a:ext cx="3365500" cy="1682640"/>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Edit Master text styles</a:t>
            </a:r>
          </a:p>
          <a:p>
            <a:pPr lvl="1"/>
            <a:r>
              <a:rPr lang="en-US"/>
              <a:t>Second level</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p:nvPr>
        </p:nvSpPr>
        <p:spPr>
          <a:xfrm>
            <a:off x="423328" y="-15609709"/>
            <a:ext cx="3464989" cy="18876450"/>
          </a:xfrm>
        </p:spPr>
        <p:txBody>
          <a:bodyPr anchor="b"/>
          <a:lstStyle>
            <a:lvl1pPr>
              <a:defRPr sz="15333">
                <a:solidFill>
                  <a:schemeClr val="bg1"/>
                </a:solidFill>
              </a:defRPr>
            </a:lvl1pPr>
          </a:lstStyle>
          <a:p>
            <a:pPr lvl="0"/>
            <a:r>
              <a:rPr lang="en-US"/>
              <a:t>Edit Master text styles</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noProof="0"/>
          </a:p>
        </p:txBody>
      </p:sp>
    </p:spTree>
    <p:extLst>
      <p:ext uri="{BB962C8B-B14F-4D97-AF65-F5344CB8AC3E}">
        <p14:creationId xmlns:p14="http://schemas.microsoft.com/office/powerpoint/2010/main" val="34320553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pic>
        <p:nvPicPr>
          <p:cNvPr id="5"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23098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p:nvPr>
        </p:nvSpPr>
        <p:spPr>
          <a:xfrm>
            <a:off x="440259" y="3382038"/>
            <a:ext cx="3365500" cy="1682640"/>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Edit Master text styles</a:t>
            </a:r>
          </a:p>
          <a:p>
            <a:pPr lvl="1"/>
            <a:r>
              <a:rPr lang="en-US"/>
              <a:t>Second level</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p:nvPr>
        </p:nvSpPr>
        <p:spPr>
          <a:xfrm>
            <a:off x="423328" y="-15609709"/>
            <a:ext cx="3464989" cy="18876450"/>
          </a:xfrm>
        </p:spPr>
        <p:txBody>
          <a:bodyPr anchor="b"/>
          <a:lstStyle>
            <a:lvl1pPr>
              <a:defRPr sz="15333">
                <a:solidFill>
                  <a:schemeClr val="bg1"/>
                </a:solidFill>
              </a:defRPr>
            </a:lvl1pPr>
          </a:lstStyle>
          <a:p>
            <a:pPr lvl="0"/>
            <a:r>
              <a:rPr lang="en-US"/>
              <a:t>Edit Master text styles</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lang="en-GB" noProof="0"/>
          </a:p>
        </p:txBody>
      </p:sp>
    </p:spTree>
    <p:extLst>
      <p:ext uri="{BB962C8B-B14F-4D97-AF65-F5344CB8AC3E}">
        <p14:creationId xmlns:p14="http://schemas.microsoft.com/office/powerpoint/2010/main" val="39647902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pic>
        <p:nvPicPr>
          <p:cNvPr id="5" name="Graphic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6176963"/>
            <a:ext cx="1878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Diagonal Corner Rectangle 4"/>
          <p:cNvSpPr/>
          <p:nvPr/>
        </p:nvSpPr>
        <p:spPr>
          <a:xfrm>
            <a:off x="12274550" y="0"/>
            <a:ext cx="2706688" cy="2822575"/>
          </a:xfrm>
          <a:prstGeom prst="rect">
            <a:avLst/>
          </a:prstGeom>
          <a:solidFill>
            <a:sysClr val="window" lastClr="FFFFFF">
              <a:lumMod val="95000"/>
            </a:sysClr>
          </a:solidFill>
          <a:ln w="6350" cap="flat" cmpd="sng" algn="ctr">
            <a:noFill/>
            <a:prstDash val="solid"/>
            <a:miter lim="800000"/>
          </a:ln>
          <a:effectLst/>
        </p:spPr>
        <p:txBody>
          <a:bodyPr lIns="56184" tIns="56184" rIns="56184" bIns="56184">
            <a:spAutoFit/>
          </a:bodyPr>
          <a:lstStyle>
            <a:lvl1pPr>
              <a:spcAft>
                <a:spcPts val="600"/>
              </a:spcAft>
              <a:buClr>
                <a:schemeClr val="tx1"/>
              </a:buClr>
              <a:defRPr b="1">
                <a:solidFill>
                  <a:schemeClr val="accent1"/>
                </a:solidFill>
                <a:latin typeface="Arial" panose="020B0604020202020204" pitchFamily="34" charset="0"/>
                <a:ea typeface="MS PGothic" panose="020B0600070205080204" pitchFamily="34" charset="-128"/>
              </a:defRPr>
            </a:lvl1pPr>
            <a:lvl2pPr>
              <a:spcAft>
                <a:spcPts val="600"/>
              </a:spcAft>
              <a:buClr>
                <a:schemeClr val="tx1"/>
              </a:buClr>
              <a:defRPr>
                <a:solidFill>
                  <a:schemeClr val="tx1"/>
                </a:solidFill>
                <a:latin typeface="Arial" panose="020B0604020202020204" pitchFamily="34" charset="0"/>
                <a:ea typeface="MS PGothic" panose="020B0600070205080204" pitchFamily="34" charset="-128"/>
              </a:defRPr>
            </a:lvl2pPr>
            <a:lvl3pPr marL="90488" indent="-90488">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12668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17240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21812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2638425" indent="-269875" fontAlgn="base">
              <a:spcBef>
                <a:spcPct val="0"/>
              </a:spcBef>
              <a:spcAft>
                <a:spcPts val="600"/>
              </a:spcAft>
              <a:buClr>
                <a:schemeClr val="accent1"/>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Image placeholders</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fontAlgn="auto" hangingPunct="1">
              <a:spcBef>
                <a:spcPts val="0"/>
              </a:spcBef>
              <a:spcAft>
                <a:spcPct val="0"/>
              </a:spcAft>
              <a:buClrTx/>
              <a:buFont typeface="Arial" panose="020B0604020202020204" pitchFamily="34" charset="0"/>
              <a:buNone/>
              <a:defRPr/>
            </a:pPr>
            <a:r>
              <a:rPr lang="en-GB" altLang="en-US" sz="800">
                <a:solidFill>
                  <a:srgbClr val="000000"/>
                </a:solidFill>
                <a:latin typeface="Calibri" panose="020F0502020204030204" pitchFamily="34" charset="0"/>
                <a:cs typeface="Arial" panose="020B0604020202020204" pitchFamily="34" charset="0"/>
              </a:rPr>
              <a:t>Updating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Click on the image you wish to change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Delete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Follow the steps as above to insert an image</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Cropping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Resizing image</a:t>
            </a:r>
          </a:p>
          <a:p>
            <a:pPr marL="0" lvl="1" eaLnBrk="1" fontAlgn="auto" hangingPunct="1">
              <a:spcBef>
                <a:spcPts val="0"/>
              </a:spcBef>
              <a:spcAft>
                <a:spcPct val="0"/>
              </a:spcAft>
              <a:buClrTx/>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fontAlgn="auto" hangingPunct="1">
              <a:spcBef>
                <a:spcPts val="0"/>
              </a:spcBef>
              <a:spcAft>
                <a:spcPct val="0"/>
              </a:spcAft>
              <a:buClr>
                <a:srgbClr val="000000"/>
              </a:buClr>
              <a:buFontTx/>
              <a:buNone/>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pic>
        <p:nvPicPr>
          <p:cNvPr id="9" name="Graphic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813"/>
            <a:ext cx="23098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p:nvPr>
        </p:nvSpPr>
        <p:spPr>
          <a:xfrm>
            <a:off x="440259" y="3382038"/>
            <a:ext cx="3365500" cy="1682640"/>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Edit Master text styles</a:t>
            </a:r>
          </a:p>
          <a:p>
            <a:pPr lvl="1"/>
            <a:r>
              <a:rPr lang="en-US"/>
              <a:t>Second level</a:t>
            </a:r>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p:nvPr>
        </p:nvSpPr>
        <p:spPr>
          <a:xfrm>
            <a:off x="423328" y="-15609709"/>
            <a:ext cx="3464989" cy="18876450"/>
          </a:xfrm>
        </p:spPr>
        <p:txBody>
          <a:bodyPr anchor="b"/>
          <a:lstStyle>
            <a:lvl1pPr>
              <a:defRPr sz="15333">
                <a:solidFill>
                  <a:schemeClr val="bg1"/>
                </a:solidFill>
              </a:defRPr>
            </a:lvl1pPr>
          </a:lstStyle>
          <a:p>
            <a:pPr lvl="0"/>
            <a:r>
              <a:rPr lang="en-US"/>
              <a:t>Edit Master text styles</a:t>
            </a:r>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pPr lvl="0"/>
            <a:r>
              <a:rPr lang="en-US" noProof="0"/>
              <a:t>Click icon to add picture</a:t>
            </a:r>
            <a:endParaRPr lang="en-GB" noProof="0"/>
          </a:p>
        </p:txBody>
      </p:sp>
    </p:spTree>
    <p:extLst>
      <p:ext uri="{BB962C8B-B14F-4D97-AF65-F5344CB8AC3E}">
        <p14:creationId xmlns:p14="http://schemas.microsoft.com/office/powerpoint/2010/main" val="25179109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2" name="Slide Number Placeholder 5"/>
          <p:cNvSpPr txBox="1">
            <a:spLocks/>
          </p:cNvSpPr>
          <p:nvPr/>
        </p:nvSpPr>
        <p:spPr>
          <a:xfrm>
            <a:off x="11341100" y="6370638"/>
            <a:ext cx="850900" cy="487362"/>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buClr>
                <a:schemeClr val="tx1"/>
              </a:buClr>
              <a:defRPr/>
            </a:pPr>
            <a:fld id="{354D8B92-2E68-42E3-B06F-328F3DB3DFAA}" type="slidenum">
              <a:rPr sz="800"/>
              <a:pPr eaLnBrk="1" hangingPunct="1">
                <a:buClr>
                  <a:schemeClr val="tx1"/>
                </a:buClr>
                <a:defRPr/>
              </a:pPr>
              <a:t>‹#›</a:t>
            </a:fld>
            <a:endParaRPr sz="800"/>
          </a:p>
        </p:txBody>
      </p:sp>
      <p:grpSp>
        <p:nvGrpSpPr>
          <p:cNvPr id="3" name="Group 8"/>
          <p:cNvGrpSpPr>
            <a:grpSpLocks/>
          </p:cNvGrpSpPr>
          <p:nvPr/>
        </p:nvGrpSpPr>
        <p:grpSpPr bwMode="auto">
          <a:xfrm>
            <a:off x="2806700" y="2735263"/>
            <a:ext cx="6578600" cy="1387475"/>
            <a:chOff x="2910342" y="325575"/>
            <a:chExt cx="5928968" cy="1249653"/>
          </a:xfrm>
        </p:grpSpPr>
        <p:sp>
          <p:nvSpPr>
            <p:cNvPr id="4" name="Freeform: Shape 9"/>
            <p:cNvSpPr>
              <a:spLocks/>
            </p:cNvSpPr>
            <p:nvPr/>
          </p:nvSpPr>
          <p:spPr bwMode="black">
            <a:xfrm>
              <a:off x="7911705" y="325575"/>
              <a:ext cx="275254" cy="275254"/>
            </a:xfrm>
            <a:custGeom>
              <a:avLst/>
              <a:gdLst>
                <a:gd name="T0" fmla="*/ 254613 w 275253"/>
                <a:gd name="T1" fmla="*/ 139006 h 275253"/>
                <a:gd name="T2" fmla="*/ 136251 w 275253"/>
                <a:gd name="T3" fmla="*/ 254613 h 275253"/>
                <a:gd name="T4" fmla="*/ 20644 w 275253"/>
                <a:gd name="T5" fmla="*/ 139006 h 275253"/>
                <a:gd name="T6" fmla="*/ 136251 w 275253"/>
                <a:gd name="T7" fmla="*/ 20644 h 275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253" h="275253">
                  <a:moveTo>
                    <a:pt x="254610" y="139003"/>
                  </a:moveTo>
                  <a:lnTo>
                    <a:pt x="136251" y="254610"/>
                  </a:lnTo>
                  <a:lnTo>
                    <a:pt x="20644" y="139003"/>
                  </a:lnTo>
                  <a:lnTo>
                    <a:pt x="136251" y="20644"/>
                  </a:lnTo>
                  <a:lnTo>
                    <a:pt x="254610" y="139003"/>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5" name="Freeform: Shape 10"/>
            <p:cNvSpPr>
              <a:spLocks/>
            </p:cNvSpPr>
            <p:nvPr/>
          </p:nvSpPr>
          <p:spPr bwMode="black">
            <a:xfrm>
              <a:off x="7947488" y="680652"/>
              <a:ext cx="192678" cy="633084"/>
            </a:xfrm>
            <a:custGeom>
              <a:avLst/>
              <a:gdLst>
                <a:gd name="T0" fmla="*/ 20644 w 192677"/>
                <a:gd name="T1" fmla="*/ 20644 h 633083"/>
                <a:gd name="T2" fmla="*/ 180294 w 192677"/>
                <a:gd name="T3" fmla="*/ 20644 h 633083"/>
                <a:gd name="T4" fmla="*/ 180294 w 192677"/>
                <a:gd name="T5" fmla="*/ 631711 h 633083"/>
                <a:gd name="T6" fmla="*/ 20644 w 192677"/>
                <a:gd name="T7" fmla="*/ 631711 h 633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77" h="633083">
                  <a:moveTo>
                    <a:pt x="20644" y="20644"/>
                  </a:moveTo>
                  <a:lnTo>
                    <a:pt x="180291" y="20644"/>
                  </a:lnTo>
                  <a:lnTo>
                    <a:pt x="180291" y="631708"/>
                  </a:lnTo>
                  <a:lnTo>
                    <a:pt x="20644" y="63170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6" name="Freeform: Shape 11"/>
            <p:cNvSpPr>
              <a:spLocks/>
            </p:cNvSpPr>
            <p:nvPr/>
          </p:nvSpPr>
          <p:spPr bwMode="black">
            <a:xfrm>
              <a:off x="2910342"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8 w 495456"/>
                <a:gd name="T9" fmla="*/ 20644 h 633083"/>
                <a:gd name="T10" fmla="*/ 496836 w 495456"/>
                <a:gd name="T11" fmla="*/ 249105 h 633083"/>
                <a:gd name="T12" fmla="*/ 496836 w 495456"/>
                <a:gd name="T13" fmla="*/ 628958 h 633083"/>
                <a:gd name="T14" fmla="*/ 425270 w 495456"/>
                <a:gd name="T15" fmla="*/ 628958 h 633083"/>
                <a:gd name="T16" fmla="*/ 425270 w 495456"/>
                <a:gd name="T17" fmla="*/ 260115 h 633083"/>
                <a:gd name="T18" fmla="*/ 276633 w 495456"/>
                <a:gd name="T19" fmla="*/ 81200 h 633083"/>
                <a:gd name="T20" fmla="*/ 92210 w 495456"/>
                <a:gd name="T21" fmla="*/ 282135 h 633083"/>
                <a:gd name="T22" fmla="*/ 92210 w 495456"/>
                <a:gd name="T23" fmla="*/ 626206 h 633083"/>
                <a:gd name="T24" fmla="*/ 20644 w 495456"/>
                <a:gd name="T25" fmla="*/ 626206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7" name="Freeform: Shape 12"/>
            <p:cNvSpPr>
              <a:spLocks/>
            </p:cNvSpPr>
            <p:nvPr/>
          </p:nvSpPr>
          <p:spPr bwMode="black">
            <a:xfrm>
              <a:off x="2910342"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8 w 495456"/>
                <a:gd name="T9" fmla="*/ 20644 h 633083"/>
                <a:gd name="T10" fmla="*/ 496836 w 495456"/>
                <a:gd name="T11" fmla="*/ 249105 h 633083"/>
                <a:gd name="T12" fmla="*/ 496836 w 495456"/>
                <a:gd name="T13" fmla="*/ 628958 h 633083"/>
                <a:gd name="T14" fmla="*/ 425270 w 495456"/>
                <a:gd name="T15" fmla="*/ 628958 h 633083"/>
                <a:gd name="T16" fmla="*/ 425270 w 495456"/>
                <a:gd name="T17" fmla="*/ 260115 h 633083"/>
                <a:gd name="T18" fmla="*/ 276633 w 495456"/>
                <a:gd name="T19" fmla="*/ 81200 h 633083"/>
                <a:gd name="T20" fmla="*/ 92210 w 495456"/>
                <a:gd name="T21" fmla="*/ 284888 h 633083"/>
                <a:gd name="T22" fmla="*/ 92210 w 495456"/>
                <a:gd name="T23" fmla="*/ 628958 h 633083"/>
                <a:gd name="T24" fmla="*/ 20644 w 495456"/>
                <a:gd name="T25" fmla="*/ 628958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8" name="Freeform: Shape 13"/>
            <p:cNvSpPr>
              <a:spLocks/>
            </p:cNvSpPr>
            <p:nvPr/>
          </p:nvSpPr>
          <p:spPr bwMode="black">
            <a:xfrm>
              <a:off x="3488375" y="686158"/>
              <a:ext cx="578033" cy="660609"/>
            </a:xfrm>
            <a:custGeom>
              <a:avLst/>
              <a:gdLst>
                <a:gd name="T0" fmla="*/ 430772 w 578033"/>
                <a:gd name="T1" fmla="*/ 304156 h 660609"/>
                <a:gd name="T2" fmla="*/ 430772 w 578033"/>
                <a:gd name="T3" fmla="*/ 304156 h 660609"/>
                <a:gd name="T4" fmla="*/ 367464 w 578033"/>
                <a:gd name="T5" fmla="*/ 331681 h 660609"/>
                <a:gd name="T6" fmla="*/ 94963 w 578033"/>
                <a:gd name="T7" fmla="*/ 466555 h 660609"/>
                <a:gd name="T8" fmla="*/ 227084 w 578033"/>
                <a:gd name="T9" fmla="*/ 582162 h 660609"/>
                <a:gd name="T10" fmla="*/ 430772 w 578033"/>
                <a:gd name="T11" fmla="*/ 397742 h 660609"/>
                <a:gd name="T12" fmla="*/ 430772 w 578033"/>
                <a:gd name="T13" fmla="*/ 304156 h 660609"/>
                <a:gd name="T14" fmla="*/ 48169 w 578033"/>
                <a:gd name="T15" fmla="*/ 218827 h 660609"/>
                <a:gd name="T16" fmla="*/ 284888 w 578033"/>
                <a:gd name="T17" fmla="*/ 20644 h 660609"/>
                <a:gd name="T18" fmla="*/ 502338 w 578033"/>
                <a:gd name="T19" fmla="*/ 210569 h 660609"/>
                <a:gd name="T20" fmla="*/ 502338 w 578033"/>
                <a:gd name="T21" fmla="*/ 524359 h 660609"/>
                <a:gd name="T22" fmla="*/ 543626 w 578033"/>
                <a:gd name="T23" fmla="*/ 568399 h 660609"/>
                <a:gd name="T24" fmla="*/ 565647 w 578033"/>
                <a:gd name="T25" fmla="*/ 562894 h 660609"/>
                <a:gd name="T26" fmla="*/ 565647 w 578033"/>
                <a:gd name="T27" fmla="*/ 623450 h 660609"/>
                <a:gd name="T28" fmla="*/ 518854 w 578033"/>
                <a:gd name="T29" fmla="*/ 628955 h 660609"/>
                <a:gd name="T30" fmla="*/ 433525 w 578033"/>
                <a:gd name="T31" fmla="*/ 527111 h 660609"/>
                <a:gd name="T32" fmla="*/ 433525 w 578033"/>
                <a:gd name="T33" fmla="*/ 527111 h 660609"/>
                <a:gd name="T34" fmla="*/ 218827 w 578033"/>
                <a:gd name="T35" fmla="*/ 648223 h 660609"/>
                <a:gd name="T36" fmla="*/ 20644 w 578033"/>
                <a:gd name="T37" fmla="*/ 474813 h 660609"/>
                <a:gd name="T38" fmla="*/ 337186 w 578033"/>
                <a:gd name="T39" fmla="*/ 284888 h 660609"/>
                <a:gd name="T40" fmla="*/ 428020 w 578033"/>
                <a:gd name="T41" fmla="*/ 205064 h 660609"/>
                <a:gd name="T42" fmla="*/ 273878 w 578033"/>
                <a:gd name="T43" fmla="*/ 83952 h 660609"/>
                <a:gd name="T44" fmla="*/ 116983 w 578033"/>
                <a:gd name="T45" fmla="*/ 221579 h 660609"/>
                <a:gd name="T46" fmla="*/ 48169 w 578033"/>
                <a:gd name="T47" fmla="*/ 221579 h 6606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lnTo>
                    <a:pt x="48169" y="21882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9" name="Freeform: Shape 14"/>
            <p:cNvSpPr>
              <a:spLocks/>
            </p:cNvSpPr>
            <p:nvPr/>
          </p:nvSpPr>
          <p:spPr bwMode="black">
            <a:xfrm>
              <a:off x="4077418" y="526510"/>
              <a:ext cx="330305" cy="798236"/>
            </a:xfrm>
            <a:custGeom>
              <a:avLst/>
              <a:gdLst>
                <a:gd name="T0" fmla="*/ 194057 w 330304"/>
                <a:gd name="T1" fmla="*/ 196807 h 798236"/>
                <a:gd name="T2" fmla="*/ 312416 w 330304"/>
                <a:gd name="T3" fmla="*/ 196807 h 798236"/>
                <a:gd name="T4" fmla="*/ 312416 w 330304"/>
                <a:gd name="T5" fmla="*/ 257362 h 798236"/>
                <a:gd name="T6" fmla="*/ 194057 w 330304"/>
                <a:gd name="T7" fmla="*/ 257362 h 798236"/>
                <a:gd name="T8" fmla="*/ 194057 w 330304"/>
                <a:gd name="T9" fmla="*/ 656480 h 798236"/>
                <a:gd name="T10" fmla="*/ 251860 w 330304"/>
                <a:gd name="T11" fmla="*/ 733552 h 798236"/>
                <a:gd name="T12" fmla="*/ 312416 w 330304"/>
                <a:gd name="T13" fmla="*/ 730799 h 798236"/>
                <a:gd name="T14" fmla="*/ 312416 w 330304"/>
                <a:gd name="T15" fmla="*/ 791355 h 798236"/>
                <a:gd name="T16" fmla="*/ 249108 w 330304"/>
                <a:gd name="T17" fmla="*/ 794107 h 798236"/>
                <a:gd name="T18" fmla="*/ 122488 w 330304"/>
                <a:gd name="T19" fmla="*/ 661986 h 798236"/>
                <a:gd name="T20" fmla="*/ 122488 w 330304"/>
                <a:gd name="T21" fmla="*/ 257362 h 798236"/>
                <a:gd name="T22" fmla="*/ 20644 w 330304"/>
                <a:gd name="T23" fmla="*/ 257362 h 798236"/>
                <a:gd name="T24" fmla="*/ 20644 w 330304"/>
                <a:gd name="T25" fmla="*/ 196807 h 798236"/>
                <a:gd name="T26" fmla="*/ 122488 w 330304"/>
                <a:gd name="T27" fmla="*/ 196807 h 798236"/>
                <a:gd name="T28" fmla="*/ 122488 w 330304"/>
                <a:gd name="T29" fmla="*/ 20644 h 798236"/>
                <a:gd name="T30" fmla="*/ 194057 w 330304"/>
                <a:gd name="T31" fmla="*/ 20644 h 798236"/>
                <a:gd name="T32" fmla="*/ 194057 w 330304"/>
                <a:gd name="T33" fmla="*/ 196807 h 798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0" name="Freeform: Shape 15"/>
            <p:cNvSpPr>
              <a:spLocks/>
            </p:cNvSpPr>
            <p:nvPr/>
          </p:nvSpPr>
          <p:spPr bwMode="black">
            <a:xfrm>
              <a:off x="4077418" y="526510"/>
              <a:ext cx="330305" cy="798236"/>
            </a:xfrm>
            <a:custGeom>
              <a:avLst/>
              <a:gdLst>
                <a:gd name="T0" fmla="*/ 194057 w 330304"/>
                <a:gd name="T1" fmla="*/ 196807 h 798236"/>
                <a:gd name="T2" fmla="*/ 312416 w 330304"/>
                <a:gd name="T3" fmla="*/ 196807 h 798236"/>
                <a:gd name="T4" fmla="*/ 312416 w 330304"/>
                <a:gd name="T5" fmla="*/ 257362 h 798236"/>
                <a:gd name="T6" fmla="*/ 194057 w 330304"/>
                <a:gd name="T7" fmla="*/ 257362 h 798236"/>
                <a:gd name="T8" fmla="*/ 194057 w 330304"/>
                <a:gd name="T9" fmla="*/ 656480 h 798236"/>
                <a:gd name="T10" fmla="*/ 251860 w 330304"/>
                <a:gd name="T11" fmla="*/ 733552 h 798236"/>
                <a:gd name="T12" fmla="*/ 312416 w 330304"/>
                <a:gd name="T13" fmla="*/ 730799 h 798236"/>
                <a:gd name="T14" fmla="*/ 312416 w 330304"/>
                <a:gd name="T15" fmla="*/ 791355 h 798236"/>
                <a:gd name="T16" fmla="*/ 249108 w 330304"/>
                <a:gd name="T17" fmla="*/ 794107 h 798236"/>
                <a:gd name="T18" fmla="*/ 122488 w 330304"/>
                <a:gd name="T19" fmla="*/ 661986 h 798236"/>
                <a:gd name="T20" fmla="*/ 122488 w 330304"/>
                <a:gd name="T21" fmla="*/ 257362 h 798236"/>
                <a:gd name="T22" fmla="*/ 20644 w 330304"/>
                <a:gd name="T23" fmla="*/ 257362 h 798236"/>
                <a:gd name="T24" fmla="*/ 20644 w 330304"/>
                <a:gd name="T25" fmla="*/ 196807 h 798236"/>
                <a:gd name="T26" fmla="*/ 122488 w 330304"/>
                <a:gd name="T27" fmla="*/ 196807 h 798236"/>
                <a:gd name="T28" fmla="*/ 122488 w 330304"/>
                <a:gd name="T29" fmla="*/ 20644 h 798236"/>
                <a:gd name="T30" fmla="*/ 194057 w 330304"/>
                <a:gd name="T31" fmla="*/ 20644 h 798236"/>
                <a:gd name="T32" fmla="*/ 194057 w 330304"/>
                <a:gd name="T33" fmla="*/ 196807 h 798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1" name="Freeform: Shape 16"/>
            <p:cNvSpPr>
              <a:spLocks/>
            </p:cNvSpPr>
            <p:nvPr/>
          </p:nvSpPr>
          <p:spPr bwMode="black">
            <a:xfrm>
              <a:off x="4501309" y="476965"/>
              <a:ext cx="110102" cy="853287"/>
            </a:xfrm>
            <a:custGeom>
              <a:avLst/>
              <a:gdLst>
                <a:gd name="T0" fmla="*/ 20644 w 110101"/>
                <a:gd name="T1" fmla="*/ 246352 h 853286"/>
                <a:gd name="T2" fmla="*/ 92213 w 110101"/>
                <a:gd name="T3" fmla="*/ 246352 h 853286"/>
                <a:gd name="T4" fmla="*/ 92213 w 110101"/>
                <a:gd name="T5" fmla="*/ 835398 h 853286"/>
                <a:gd name="T6" fmla="*/ 20644 w 110101"/>
                <a:gd name="T7" fmla="*/ 835398 h 853286"/>
                <a:gd name="T8" fmla="*/ 20644 w 110101"/>
                <a:gd name="T9" fmla="*/ 246352 h 853286"/>
                <a:gd name="T10" fmla="*/ 20644 w 110101"/>
                <a:gd name="T11" fmla="*/ 20644 h 853286"/>
                <a:gd name="T12" fmla="*/ 92213 w 110101"/>
                <a:gd name="T13" fmla="*/ 20644 h 853286"/>
                <a:gd name="T14" fmla="*/ 92213 w 110101"/>
                <a:gd name="T15" fmla="*/ 136251 h 853286"/>
                <a:gd name="T16" fmla="*/ 20644 w 110101"/>
                <a:gd name="T17" fmla="*/ 136251 h 853286"/>
                <a:gd name="T18" fmla="*/ 20644 w 110101"/>
                <a:gd name="T19" fmla="*/ 20644 h 853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2" name="Freeform: Shape 17"/>
            <p:cNvSpPr>
              <a:spLocks/>
            </p:cNvSpPr>
            <p:nvPr/>
          </p:nvSpPr>
          <p:spPr bwMode="black">
            <a:xfrm>
              <a:off x="4501309" y="702673"/>
              <a:ext cx="110102" cy="605559"/>
            </a:xfrm>
            <a:custGeom>
              <a:avLst/>
              <a:gdLst>
                <a:gd name="T0" fmla="*/ 20644 w 110101"/>
                <a:gd name="T1" fmla="*/ 20644 h 605558"/>
                <a:gd name="T2" fmla="*/ 92213 w 110101"/>
                <a:gd name="T3" fmla="*/ 20644 h 605558"/>
                <a:gd name="T4" fmla="*/ 92213 w 110101"/>
                <a:gd name="T5" fmla="*/ 609690 h 605558"/>
                <a:gd name="T6" fmla="*/ 20644 w 110101"/>
                <a:gd name="T7" fmla="*/ 609690 h 605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605558">
                  <a:moveTo>
                    <a:pt x="20644" y="20644"/>
                  </a:moveTo>
                  <a:lnTo>
                    <a:pt x="92210" y="20644"/>
                  </a:lnTo>
                  <a:lnTo>
                    <a:pt x="92210" y="609687"/>
                  </a:lnTo>
                  <a:lnTo>
                    <a:pt x="20644" y="609687"/>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3" name="Freeform: Shape 18"/>
            <p:cNvSpPr>
              <a:spLocks/>
            </p:cNvSpPr>
            <p:nvPr/>
          </p:nvSpPr>
          <p:spPr bwMode="black">
            <a:xfrm>
              <a:off x="4501309" y="476965"/>
              <a:ext cx="110102" cy="137627"/>
            </a:xfrm>
            <a:custGeom>
              <a:avLst/>
              <a:gdLst>
                <a:gd name="T0" fmla="*/ 20644 w 110101"/>
                <a:gd name="T1" fmla="*/ 20644 h 137626"/>
                <a:gd name="T2" fmla="*/ 92213 w 110101"/>
                <a:gd name="T3" fmla="*/ 20644 h 137626"/>
                <a:gd name="T4" fmla="*/ 92213 w 110101"/>
                <a:gd name="T5" fmla="*/ 136254 h 137626"/>
                <a:gd name="T6" fmla="*/ 20644 w 110101"/>
                <a:gd name="T7" fmla="*/ 136254 h 137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137626">
                  <a:moveTo>
                    <a:pt x="20644" y="20644"/>
                  </a:moveTo>
                  <a:lnTo>
                    <a:pt x="92210" y="20644"/>
                  </a:lnTo>
                  <a:lnTo>
                    <a:pt x="92210" y="136251"/>
                  </a:lnTo>
                  <a:lnTo>
                    <a:pt x="20644" y="136251"/>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4" name="Freeform: Shape 19"/>
            <p:cNvSpPr>
              <a:spLocks/>
            </p:cNvSpPr>
            <p:nvPr/>
          </p:nvSpPr>
          <p:spPr bwMode="black">
            <a:xfrm>
              <a:off x="4680224" y="686158"/>
              <a:ext cx="578033" cy="660609"/>
            </a:xfrm>
            <a:custGeom>
              <a:avLst/>
              <a:gdLst>
                <a:gd name="T0" fmla="*/ 92210 w 578033"/>
                <a:gd name="T1" fmla="*/ 331681 h 660609"/>
                <a:gd name="T2" fmla="*/ 298650 w 578033"/>
                <a:gd name="T3" fmla="*/ 582162 h 660609"/>
                <a:gd name="T4" fmla="*/ 505091 w 578033"/>
                <a:gd name="T5" fmla="*/ 331681 h 660609"/>
                <a:gd name="T6" fmla="*/ 298650 w 578033"/>
                <a:gd name="T7" fmla="*/ 81200 h 660609"/>
                <a:gd name="T8" fmla="*/ 92210 w 578033"/>
                <a:gd name="T9" fmla="*/ 331681 h 660609"/>
                <a:gd name="T10" fmla="*/ 576657 w 578033"/>
                <a:gd name="T11" fmla="*/ 331681 h 660609"/>
                <a:gd name="T12" fmla="*/ 298650 w 578033"/>
                <a:gd name="T13" fmla="*/ 642718 h 660609"/>
                <a:gd name="T14" fmla="*/ 20644 w 578033"/>
                <a:gd name="T15" fmla="*/ 331681 h 660609"/>
                <a:gd name="T16" fmla="*/ 298650 w 578033"/>
                <a:gd name="T17" fmla="*/ 20644 h 660609"/>
                <a:gd name="T18" fmla="*/ 576657 w 578033"/>
                <a:gd name="T19" fmla="*/ 331681 h 660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5" name="Freeform: Shape 20"/>
            <p:cNvSpPr>
              <a:spLocks/>
            </p:cNvSpPr>
            <p:nvPr/>
          </p:nvSpPr>
          <p:spPr bwMode="black">
            <a:xfrm>
              <a:off x="5340834"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8 w 495456"/>
                <a:gd name="T9" fmla="*/ 20644 h 633083"/>
                <a:gd name="T10" fmla="*/ 496836 w 495456"/>
                <a:gd name="T11" fmla="*/ 249105 h 633083"/>
                <a:gd name="T12" fmla="*/ 496836 w 495456"/>
                <a:gd name="T13" fmla="*/ 628958 h 633083"/>
                <a:gd name="T14" fmla="*/ 425270 w 495456"/>
                <a:gd name="T15" fmla="*/ 628958 h 633083"/>
                <a:gd name="T16" fmla="*/ 425270 w 495456"/>
                <a:gd name="T17" fmla="*/ 260115 h 633083"/>
                <a:gd name="T18" fmla="*/ 276633 w 495456"/>
                <a:gd name="T19" fmla="*/ 81200 h 633083"/>
                <a:gd name="T20" fmla="*/ 92210 w 495456"/>
                <a:gd name="T21" fmla="*/ 282135 h 633083"/>
                <a:gd name="T22" fmla="*/ 92210 w 495456"/>
                <a:gd name="T23" fmla="*/ 626206 h 633083"/>
                <a:gd name="T24" fmla="*/ 20644 w 495456"/>
                <a:gd name="T25" fmla="*/ 626206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6" name="Freeform: Shape 21"/>
            <p:cNvSpPr>
              <a:spLocks/>
            </p:cNvSpPr>
            <p:nvPr/>
          </p:nvSpPr>
          <p:spPr bwMode="black">
            <a:xfrm>
              <a:off x="5340834"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8 w 495456"/>
                <a:gd name="T9" fmla="*/ 20644 h 633083"/>
                <a:gd name="T10" fmla="*/ 496836 w 495456"/>
                <a:gd name="T11" fmla="*/ 249105 h 633083"/>
                <a:gd name="T12" fmla="*/ 496836 w 495456"/>
                <a:gd name="T13" fmla="*/ 628958 h 633083"/>
                <a:gd name="T14" fmla="*/ 425270 w 495456"/>
                <a:gd name="T15" fmla="*/ 628958 h 633083"/>
                <a:gd name="T16" fmla="*/ 425270 w 495456"/>
                <a:gd name="T17" fmla="*/ 260115 h 633083"/>
                <a:gd name="T18" fmla="*/ 276633 w 495456"/>
                <a:gd name="T19" fmla="*/ 81200 h 633083"/>
                <a:gd name="T20" fmla="*/ 92210 w 495456"/>
                <a:gd name="T21" fmla="*/ 284888 h 633083"/>
                <a:gd name="T22" fmla="*/ 92210 w 495456"/>
                <a:gd name="T23" fmla="*/ 628958 h 633083"/>
                <a:gd name="T24" fmla="*/ 20644 w 495456"/>
                <a:gd name="T25" fmla="*/ 628958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7" name="Freeform: Shape 22"/>
            <p:cNvSpPr>
              <a:spLocks/>
            </p:cNvSpPr>
            <p:nvPr/>
          </p:nvSpPr>
          <p:spPr bwMode="black">
            <a:xfrm>
              <a:off x="5918867" y="686158"/>
              <a:ext cx="578033" cy="660609"/>
            </a:xfrm>
            <a:custGeom>
              <a:avLst/>
              <a:gdLst>
                <a:gd name="T0" fmla="*/ 430772 w 578033"/>
                <a:gd name="T1" fmla="*/ 304156 h 660609"/>
                <a:gd name="T2" fmla="*/ 430772 w 578033"/>
                <a:gd name="T3" fmla="*/ 304156 h 660609"/>
                <a:gd name="T4" fmla="*/ 367464 w 578033"/>
                <a:gd name="T5" fmla="*/ 331681 h 660609"/>
                <a:gd name="T6" fmla="*/ 94963 w 578033"/>
                <a:gd name="T7" fmla="*/ 466555 h 660609"/>
                <a:gd name="T8" fmla="*/ 227084 w 578033"/>
                <a:gd name="T9" fmla="*/ 582162 h 660609"/>
                <a:gd name="T10" fmla="*/ 430772 w 578033"/>
                <a:gd name="T11" fmla="*/ 397742 h 660609"/>
                <a:gd name="T12" fmla="*/ 430772 w 578033"/>
                <a:gd name="T13" fmla="*/ 304156 h 660609"/>
                <a:gd name="T14" fmla="*/ 48169 w 578033"/>
                <a:gd name="T15" fmla="*/ 218827 h 660609"/>
                <a:gd name="T16" fmla="*/ 284888 w 578033"/>
                <a:gd name="T17" fmla="*/ 20644 h 660609"/>
                <a:gd name="T18" fmla="*/ 502338 w 578033"/>
                <a:gd name="T19" fmla="*/ 210569 h 660609"/>
                <a:gd name="T20" fmla="*/ 502338 w 578033"/>
                <a:gd name="T21" fmla="*/ 524359 h 660609"/>
                <a:gd name="T22" fmla="*/ 543626 w 578033"/>
                <a:gd name="T23" fmla="*/ 568399 h 660609"/>
                <a:gd name="T24" fmla="*/ 565647 w 578033"/>
                <a:gd name="T25" fmla="*/ 562894 h 660609"/>
                <a:gd name="T26" fmla="*/ 565647 w 578033"/>
                <a:gd name="T27" fmla="*/ 623450 h 660609"/>
                <a:gd name="T28" fmla="*/ 518854 w 578033"/>
                <a:gd name="T29" fmla="*/ 628955 h 660609"/>
                <a:gd name="T30" fmla="*/ 433525 w 578033"/>
                <a:gd name="T31" fmla="*/ 527111 h 660609"/>
                <a:gd name="T32" fmla="*/ 430772 w 578033"/>
                <a:gd name="T33" fmla="*/ 527111 h 660609"/>
                <a:gd name="T34" fmla="*/ 216074 w 578033"/>
                <a:gd name="T35" fmla="*/ 648223 h 660609"/>
                <a:gd name="T36" fmla="*/ 20644 w 578033"/>
                <a:gd name="T37" fmla="*/ 474813 h 660609"/>
                <a:gd name="T38" fmla="*/ 334433 w 578033"/>
                <a:gd name="T39" fmla="*/ 284888 h 660609"/>
                <a:gd name="T40" fmla="*/ 425267 w 578033"/>
                <a:gd name="T41" fmla="*/ 205064 h 660609"/>
                <a:gd name="T42" fmla="*/ 271125 w 578033"/>
                <a:gd name="T43" fmla="*/ 83952 h 660609"/>
                <a:gd name="T44" fmla="*/ 114230 w 578033"/>
                <a:gd name="T45" fmla="*/ 221579 h 660609"/>
                <a:gd name="T46" fmla="*/ 48169 w 578033"/>
                <a:gd name="T47" fmla="*/ 221579 h 6606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lnTo>
                    <a:pt x="48169" y="21882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8" name="Freeform: Shape 23"/>
            <p:cNvSpPr>
              <a:spLocks/>
            </p:cNvSpPr>
            <p:nvPr/>
          </p:nvSpPr>
          <p:spPr bwMode="black">
            <a:xfrm>
              <a:off x="6582229" y="476965"/>
              <a:ext cx="110102" cy="853287"/>
            </a:xfrm>
            <a:custGeom>
              <a:avLst/>
              <a:gdLst>
                <a:gd name="T0" fmla="*/ 20644 w 110101"/>
                <a:gd name="T1" fmla="*/ 20644 h 853286"/>
                <a:gd name="T2" fmla="*/ 92213 w 110101"/>
                <a:gd name="T3" fmla="*/ 20644 h 853286"/>
                <a:gd name="T4" fmla="*/ 92213 w 110101"/>
                <a:gd name="T5" fmla="*/ 838151 h 853286"/>
                <a:gd name="T6" fmla="*/ 20644 w 110101"/>
                <a:gd name="T7" fmla="*/ 838151 h 853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853286">
                  <a:moveTo>
                    <a:pt x="20644" y="20644"/>
                  </a:moveTo>
                  <a:lnTo>
                    <a:pt x="92210" y="20644"/>
                  </a:lnTo>
                  <a:lnTo>
                    <a:pt x="92210" y="838148"/>
                  </a:lnTo>
                  <a:lnTo>
                    <a:pt x="20644" y="83814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9" name="Freeform: Shape 24"/>
            <p:cNvSpPr>
              <a:spLocks/>
            </p:cNvSpPr>
            <p:nvPr/>
          </p:nvSpPr>
          <p:spPr bwMode="black">
            <a:xfrm>
              <a:off x="6582229" y="476965"/>
              <a:ext cx="110102" cy="853287"/>
            </a:xfrm>
            <a:custGeom>
              <a:avLst/>
              <a:gdLst>
                <a:gd name="T0" fmla="*/ 20644 w 110101"/>
                <a:gd name="T1" fmla="*/ 20644 h 853286"/>
                <a:gd name="T2" fmla="*/ 92213 w 110101"/>
                <a:gd name="T3" fmla="*/ 20644 h 853286"/>
                <a:gd name="T4" fmla="*/ 92213 w 110101"/>
                <a:gd name="T5" fmla="*/ 838151 h 853286"/>
                <a:gd name="T6" fmla="*/ 20644 w 110101"/>
                <a:gd name="T7" fmla="*/ 838151 h 853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853286">
                  <a:moveTo>
                    <a:pt x="20644" y="20644"/>
                  </a:moveTo>
                  <a:lnTo>
                    <a:pt x="92210" y="20644"/>
                  </a:lnTo>
                  <a:lnTo>
                    <a:pt x="92210" y="838148"/>
                  </a:lnTo>
                  <a:lnTo>
                    <a:pt x="20644" y="83814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0" name="Freeform: Shape 25"/>
            <p:cNvSpPr>
              <a:spLocks/>
            </p:cNvSpPr>
            <p:nvPr/>
          </p:nvSpPr>
          <p:spPr bwMode="black">
            <a:xfrm>
              <a:off x="6766649" y="666890"/>
              <a:ext cx="605559" cy="908338"/>
            </a:xfrm>
            <a:custGeom>
              <a:avLst/>
              <a:gdLst>
                <a:gd name="T0" fmla="*/ 312416 w 605558"/>
                <a:gd name="T1" fmla="*/ 516104 h 908337"/>
                <a:gd name="T2" fmla="*/ 447291 w 605558"/>
                <a:gd name="T3" fmla="*/ 339939 h 908337"/>
                <a:gd name="T4" fmla="*/ 309664 w 605558"/>
                <a:gd name="T5" fmla="*/ 161024 h 908337"/>
                <a:gd name="T6" fmla="*/ 185796 w 605558"/>
                <a:gd name="T7" fmla="*/ 345444 h 908337"/>
                <a:gd name="T8" fmla="*/ 312416 w 605558"/>
                <a:gd name="T9" fmla="*/ 516104 h 908337"/>
                <a:gd name="T10" fmla="*/ 604185 w 605558"/>
                <a:gd name="T11" fmla="*/ 37159 h 908337"/>
                <a:gd name="T12" fmla="*/ 604185 w 605558"/>
                <a:gd name="T13" fmla="*/ 615195 h 908337"/>
                <a:gd name="T14" fmla="*/ 298650 w 605558"/>
                <a:gd name="T15" fmla="*/ 895954 h 908337"/>
                <a:gd name="T16" fmla="*/ 34407 w 605558"/>
                <a:gd name="T17" fmla="*/ 714287 h 908337"/>
                <a:gd name="T18" fmla="*/ 207816 w 605558"/>
                <a:gd name="T19" fmla="*/ 714287 h 908337"/>
                <a:gd name="T20" fmla="*/ 320674 w 605558"/>
                <a:gd name="T21" fmla="*/ 774843 h 908337"/>
                <a:gd name="T22" fmla="*/ 447291 w 605558"/>
                <a:gd name="T23" fmla="*/ 634463 h 908337"/>
                <a:gd name="T24" fmla="*/ 447291 w 605558"/>
                <a:gd name="T25" fmla="*/ 560145 h 908337"/>
                <a:gd name="T26" fmla="*/ 444538 w 605558"/>
                <a:gd name="T27" fmla="*/ 557392 h 908337"/>
                <a:gd name="T28" fmla="*/ 282135 w 605558"/>
                <a:gd name="T29" fmla="*/ 648226 h 908337"/>
                <a:gd name="T30" fmla="*/ 20644 w 605558"/>
                <a:gd name="T31" fmla="*/ 334433 h 908337"/>
                <a:gd name="T32" fmla="*/ 271125 w 605558"/>
                <a:gd name="T33" fmla="*/ 20644 h 908337"/>
                <a:gd name="T34" fmla="*/ 447291 w 605558"/>
                <a:gd name="T35" fmla="*/ 127993 h 908337"/>
                <a:gd name="T36" fmla="*/ 450043 w 605558"/>
                <a:gd name="T37" fmla="*/ 127993 h 908337"/>
                <a:gd name="T38" fmla="*/ 450043 w 605558"/>
                <a:gd name="T39" fmla="*/ 37159 h 908337"/>
                <a:gd name="T40" fmla="*/ 604185 w 605558"/>
                <a:gd name="T41" fmla="*/ 37159 h 908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1" name="Freeform: Shape 26"/>
            <p:cNvSpPr>
              <a:spLocks/>
            </p:cNvSpPr>
            <p:nvPr/>
          </p:nvSpPr>
          <p:spPr bwMode="black">
            <a:xfrm>
              <a:off x="7485061" y="666890"/>
              <a:ext cx="385355" cy="660609"/>
            </a:xfrm>
            <a:custGeom>
              <a:avLst/>
              <a:gdLst>
                <a:gd name="T0" fmla="*/ 23397 w 385355"/>
                <a:gd name="T1" fmla="*/ 37159 h 660609"/>
                <a:gd name="T2" fmla="*/ 174786 w 385355"/>
                <a:gd name="T3" fmla="*/ 37159 h 660609"/>
                <a:gd name="T4" fmla="*/ 174786 w 385355"/>
                <a:gd name="T5" fmla="*/ 141756 h 660609"/>
                <a:gd name="T6" fmla="*/ 177539 w 385355"/>
                <a:gd name="T7" fmla="*/ 141756 h 660609"/>
                <a:gd name="T8" fmla="*/ 342691 w 385355"/>
                <a:gd name="T9" fmla="*/ 20644 h 660609"/>
                <a:gd name="T10" fmla="*/ 372969 w 385355"/>
                <a:gd name="T11" fmla="*/ 23397 h 660609"/>
                <a:gd name="T12" fmla="*/ 372969 w 385355"/>
                <a:gd name="T13" fmla="*/ 185796 h 660609"/>
                <a:gd name="T14" fmla="*/ 326176 w 385355"/>
                <a:gd name="T15" fmla="*/ 183044 h 660609"/>
                <a:gd name="T16" fmla="*/ 180291 w 385355"/>
                <a:gd name="T17" fmla="*/ 328928 h 660609"/>
                <a:gd name="T18" fmla="*/ 180291 w 385355"/>
                <a:gd name="T19" fmla="*/ 645470 h 660609"/>
                <a:gd name="T20" fmla="*/ 20644 w 385355"/>
                <a:gd name="T21" fmla="*/ 645470 h 660609"/>
                <a:gd name="T22" fmla="*/ 20644 w 385355"/>
                <a:gd name="T23" fmla="*/ 37159 h 660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lnTo>
                    <a:pt x="23397"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2" name="Freeform: Shape 27"/>
            <p:cNvSpPr>
              <a:spLocks/>
            </p:cNvSpPr>
            <p:nvPr/>
          </p:nvSpPr>
          <p:spPr bwMode="black">
            <a:xfrm>
              <a:off x="8206226" y="471460"/>
              <a:ext cx="633084" cy="853287"/>
            </a:xfrm>
            <a:custGeom>
              <a:avLst/>
              <a:gdLst>
                <a:gd name="T0" fmla="*/ 320674 w 633083"/>
                <a:gd name="T1" fmla="*/ 725297 h 853286"/>
                <a:gd name="T2" fmla="*/ 461053 w 633083"/>
                <a:gd name="T3" fmla="*/ 549134 h 853286"/>
                <a:gd name="T4" fmla="*/ 323426 w 633083"/>
                <a:gd name="T5" fmla="*/ 353701 h 853286"/>
                <a:gd name="T6" fmla="*/ 188549 w 633083"/>
                <a:gd name="T7" fmla="*/ 540877 h 853286"/>
                <a:gd name="T8" fmla="*/ 320674 w 633083"/>
                <a:gd name="T9" fmla="*/ 725297 h 853286"/>
                <a:gd name="T10" fmla="*/ 612443 w 633083"/>
                <a:gd name="T11" fmla="*/ 840904 h 853286"/>
                <a:gd name="T12" fmla="*/ 455548 w 633083"/>
                <a:gd name="T13" fmla="*/ 840904 h 853286"/>
                <a:gd name="T14" fmla="*/ 455548 w 633083"/>
                <a:gd name="T15" fmla="*/ 763832 h 853286"/>
                <a:gd name="T16" fmla="*/ 452796 w 633083"/>
                <a:gd name="T17" fmla="*/ 763832 h 853286"/>
                <a:gd name="T18" fmla="*/ 276630 w 633083"/>
                <a:gd name="T19" fmla="*/ 857419 h 853286"/>
                <a:gd name="T20" fmla="*/ 20644 w 633083"/>
                <a:gd name="T21" fmla="*/ 529867 h 853286"/>
                <a:gd name="T22" fmla="*/ 271125 w 633083"/>
                <a:gd name="T23" fmla="*/ 216074 h 853286"/>
                <a:gd name="T24" fmla="*/ 447291 w 633083"/>
                <a:gd name="T25" fmla="*/ 309661 h 853286"/>
                <a:gd name="T26" fmla="*/ 450043 w 633083"/>
                <a:gd name="T27" fmla="*/ 309661 h 853286"/>
                <a:gd name="T28" fmla="*/ 450043 w 633083"/>
                <a:gd name="T29" fmla="*/ 20644 h 853286"/>
                <a:gd name="T30" fmla="*/ 609691 w 633083"/>
                <a:gd name="T31" fmla="*/ 20644 h 853286"/>
                <a:gd name="T32" fmla="*/ 609691 w 633083"/>
                <a:gd name="T33" fmla="*/ 840904 h 853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lnTo>
                    <a:pt x="612440" y="840901"/>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grpSp>
    </p:spTree>
    <p:extLst>
      <p:ext uri="{BB962C8B-B14F-4D97-AF65-F5344CB8AC3E}">
        <p14:creationId xmlns:p14="http://schemas.microsoft.com/office/powerpoint/2010/main" val="36054562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
        <p:nvSpPr>
          <p:cNvPr id="3" name="Footer Placeholder 1">
            <a:extLst>
              <a:ext uri="{FF2B5EF4-FFF2-40B4-BE49-F238E27FC236}">
                <a16:creationId xmlns:a16="http://schemas.microsoft.com/office/drawing/2014/main" id="{35707AF1-1BAB-48A9-8B8A-055DC91402BB}"/>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28114991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A29C0FC4-386B-402E-9BE3-E6F3249ACBB6}"/>
              </a:ext>
            </a:extLst>
          </p:cNvPr>
          <p:cNvGrpSpPr>
            <a:grpSpLocks/>
          </p:cNvGrpSpPr>
          <p:nvPr userDrawn="1"/>
        </p:nvGrpSpPr>
        <p:grpSpPr bwMode="auto">
          <a:xfrm>
            <a:off x="12274550" y="0"/>
            <a:ext cx="2706688" cy="2781300"/>
            <a:chOff x="3528102" y="847657"/>
            <a:chExt cx="2029736" cy="2085853"/>
          </a:xfrm>
        </p:grpSpPr>
        <p:sp>
          <p:nvSpPr>
            <p:cNvPr id="7" name="Guidance note">
              <a:extLst>
                <a:ext uri="{FF2B5EF4-FFF2-40B4-BE49-F238E27FC236}">
                  <a16:creationId xmlns:a16="http://schemas.microsoft.com/office/drawing/2014/main" id="{F26152E8-2CA8-4DED-8A3C-6F8995FC0543}"/>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Reapplying the Slide Layout</a:t>
              </a:r>
            </a:p>
            <a:p>
              <a:pPr marL="0" lvl="2" defTabSz="1219170" eaLnBrk="1" fontAlgn="auto" hangingPunct="1">
                <a:spcBef>
                  <a:spcPts val="0"/>
                </a:spcBef>
                <a:spcAft>
                  <a:spcPts val="0"/>
                </a:spcAft>
                <a:defRPr/>
              </a:pPr>
              <a:r>
                <a:rPr lang="en-GB" sz="800" dirty="0">
                  <a:solidFill>
                    <a:prstClr val="black"/>
                  </a:solidFill>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Right click on the page</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Click on ‘Layout’</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Select the layout you require</a:t>
              </a:r>
            </a:p>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Text bullet formatting</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0" lvl="2" defTabSz="1219170" eaLnBrk="1" fontAlgn="auto" hangingPunct="1">
                <a:spcBef>
                  <a:spcPts val="0"/>
                </a:spcBef>
                <a:spcAft>
                  <a:spcPts val="0"/>
                </a:spcAft>
                <a:defRPr/>
              </a:pPr>
              <a:r>
                <a:rPr lang="en-GB" sz="800" dirty="0">
                  <a:solidFill>
                    <a:prstClr val="black"/>
                  </a:solidFill>
                  <a:latin typeface="Calibri" panose="020F0502020204030204"/>
                  <a:ea typeface="+mn-ea"/>
                  <a:cs typeface="Arial" panose="020B0604020202020204" pitchFamily="34" charset="0"/>
                </a:rPr>
                <a:t>Alternatively you can use the keyboard shortcuts:</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Shift+Alt+Right arrow key = increase level</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Shift+Alt+Left arrow key = decrease level</a:t>
              </a:r>
            </a:p>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Guides</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To ensure all other elements aside from placeholders are positioned correctly, switch your drawing guides on</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Click Alt+F9</a:t>
              </a:r>
            </a:p>
          </p:txBody>
        </p:sp>
        <p:grpSp>
          <p:nvGrpSpPr>
            <p:cNvPr id="8" name="Group 7">
              <a:extLst>
                <a:ext uri="{FF2B5EF4-FFF2-40B4-BE49-F238E27FC236}">
                  <a16:creationId xmlns:a16="http://schemas.microsoft.com/office/drawing/2014/main" id="{F38BC320-B3D5-4486-BF48-3488F37F693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a:extLst>
                  <a:ext uri="{FF2B5EF4-FFF2-40B4-BE49-F238E27FC236}">
                    <a16:creationId xmlns:a16="http://schemas.microsoft.com/office/drawing/2014/main" id="{2102551C-69F0-4B4F-840E-8C99A08C8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2" name="Rounded Rectangle 20">
                <a:extLst>
                  <a:ext uri="{FF2B5EF4-FFF2-40B4-BE49-F238E27FC236}">
                    <a16:creationId xmlns:a16="http://schemas.microsoft.com/office/drawing/2014/main" id="{06855684-D955-472F-98AD-30D3BA5B53E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defTabSz="1219170" eaLnBrk="1" fontAlgn="auto" hangingPunct="1">
                  <a:spcBef>
                    <a:spcPts val="0"/>
                  </a:spcBef>
                  <a:spcAft>
                    <a:spcPts val="364"/>
                  </a:spcAft>
                  <a:defRPr/>
                </a:pPr>
                <a:endParaRPr lang="en-GB" sz="800" dirty="0">
                  <a:solidFill>
                    <a:prstClr val="black"/>
                  </a:solidFill>
                  <a:latin typeface="Calibri" panose="020F0502020204030204"/>
                  <a:ea typeface="+mn-ea"/>
                </a:endParaRPr>
              </a:p>
            </p:txBody>
          </p:sp>
        </p:grpSp>
      </p:grpSp>
      <p:sp>
        <p:nvSpPr>
          <p:cNvPr id="13" name="Round Diagonal Corner Rectangle 4">
            <a:extLst>
              <a:ext uri="{FF2B5EF4-FFF2-40B4-BE49-F238E27FC236}">
                <a16:creationId xmlns:a16="http://schemas.microsoft.com/office/drawing/2014/main" id="{6483BF24-10E6-449D-9752-6BC452D9EBCF}"/>
              </a:ext>
            </a:extLst>
          </p:cNvPr>
          <p:cNvSpPr>
            <a:spLocks noChangeArrowheads="1"/>
          </p:cNvSpPr>
          <p:nvPr userDrawn="1"/>
        </p:nvSpPr>
        <p:spPr bwMode="auto">
          <a:xfrm>
            <a:off x="12274550" y="2854325"/>
            <a:ext cx="2708275" cy="2820988"/>
          </a:xfrm>
          <a:prstGeom prst="rect">
            <a:avLst/>
          </a:prstGeom>
          <a:solidFill>
            <a:srgbClr val="F2F2F2"/>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lIns="56184" tIns="56184" rIns="56184" bIns="56184">
            <a:spAutoFit/>
          </a:bodyPr>
          <a:lstStyle>
            <a:lvl1pPr defTabSz="1217613">
              <a:defRPr>
                <a:solidFill>
                  <a:schemeClr val="tx1"/>
                </a:solidFill>
                <a:latin typeface="Arial" panose="020B0604020202020204" pitchFamily="34" charset="0"/>
                <a:ea typeface="ＭＳ Ｐゴシック" panose="020B0600070205080204" pitchFamily="34" charset="-128"/>
              </a:defRPr>
            </a:lvl1pPr>
            <a:lvl2pPr defTabSz="1217613">
              <a:defRPr>
                <a:solidFill>
                  <a:schemeClr val="tx1"/>
                </a:solidFill>
                <a:latin typeface="Arial" panose="020B0604020202020204" pitchFamily="34" charset="0"/>
                <a:ea typeface="ＭＳ Ｐゴシック" panose="020B0600070205080204" pitchFamily="34" charset="-128"/>
              </a:defRPr>
            </a:lvl2pPr>
            <a:lvl3pPr marL="119063" indent="-119063" defTabSz="1217613">
              <a:defRPr>
                <a:solidFill>
                  <a:schemeClr val="tx1"/>
                </a:solidFill>
                <a:latin typeface="Arial" panose="020B0604020202020204" pitchFamily="34" charset="0"/>
                <a:ea typeface="ＭＳ Ｐゴシック" panose="020B0600070205080204" pitchFamily="34" charset="-128"/>
              </a:defRPr>
            </a:lvl3pPr>
            <a:lvl4pPr marL="1600200" indent="-228600" defTabSz="1217613">
              <a:defRPr>
                <a:solidFill>
                  <a:schemeClr val="tx1"/>
                </a:solidFill>
                <a:latin typeface="Arial" panose="020B0604020202020204" pitchFamily="34" charset="0"/>
                <a:ea typeface="ＭＳ Ｐゴシック" panose="020B0600070205080204" pitchFamily="34" charset="-128"/>
              </a:defRPr>
            </a:lvl4pPr>
            <a:lvl5pPr marL="2057400" indent="-228600" defTabSz="1217613">
              <a:defRPr>
                <a:solidFill>
                  <a:schemeClr val="tx1"/>
                </a:solidFill>
                <a:latin typeface="Arial" panose="020B060402020202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GB" altLang="en-US" sz="800" b="1">
                <a:solidFill>
                  <a:srgbClr val="000000"/>
                </a:solidFill>
                <a:latin typeface="Calibri" panose="020F0502020204030204" pitchFamily="34" charset="0"/>
                <a:cs typeface="Arial" panose="020B0604020202020204" pitchFamily="34" charset="0"/>
              </a:rPr>
              <a:t>Image placeholders</a:t>
            </a:r>
          </a:p>
          <a:p>
            <a:pPr marL="0" lvl="1" eaLnBrk="1" hangingPunct="1">
              <a:defRPr/>
            </a:pPr>
            <a:r>
              <a:rPr lang="en-GB" altLang="en-US" sz="800">
                <a:solidFill>
                  <a:srgbClr val="000000"/>
                </a:solidFill>
                <a:latin typeface="Calibri" panose="020F0502020204030204" pitchFamily="34" charset="0"/>
                <a:cs typeface="Arial" panose="020B0604020202020204" pitchFamily="34" charset="0"/>
              </a:rPr>
              <a:t>This layout is set with a picture placeholder for photography. To insert an image:</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Click on the ‘picture placeholder icon’</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Navigate to the file and insert</a:t>
            </a:r>
          </a:p>
          <a:p>
            <a:pPr eaLnBrk="1" hangingPunct="1">
              <a:buFont typeface="Arial" panose="020B0604020202020204" pitchFamily="34" charset="0"/>
              <a:buNone/>
              <a:defRPr/>
            </a:pPr>
            <a:r>
              <a:rPr lang="en-US" altLang="en-US" sz="800" b="1">
                <a:solidFill>
                  <a:srgbClr val="000000"/>
                </a:solidFill>
                <a:latin typeface="Calibri" panose="020F0502020204030204" pitchFamily="34" charset="0"/>
                <a:cs typeface="Arial" panose="020B0604020202020204" pitchFamily="34" charset="0"/>
              </a:rPr>
              <a:t>U</a:t>
            </a:r>
            <a:r>
              <a:rPr lang="en-GB" altLang="en-US" sz="800" b="1">
                <a:solidFill>
                  <a:srgbClr val="000000"/>
                </a:solidFill>
                <a:latin typeface="Calibri" panose="020F0502020204030204" pitchFamily="34" charset="0"/>
                <a:cs typeface="Arial" panose="020B0604020202020204" pitchFamily="34" charset="0"/>
              </a:rPr>
              <a:t>pdating image</a:t>
            </a:r>
          </a:p>
          <a:p>
            <a:pPr lvl="2" eaLnBrk="1" hangingPunct="1">
              <a:buClr>
                <a:srgbClr val="000000"/>
              </a:buClr>
              <a:buFont typeface="Arial" panose="020B0604020202020204" pitchFamily="34" charset="0"/>
              <a:buChar char="•"/>
              <a:defRPr/>
            </a:pPr>
            <a:r>
              <a:rPr lang="en-US" altLang="en-US" sz="800">
                <a:solidFill>
                  <a:srgbClr val="000000"/>
                </a:solidFill>
                <a:latin typeface="Calibri" panose="020F0502020204030204" pitchFamily="34" charset="0"/>
                <a:cs typeface="Arial" panose="020B0604020202020204" pitchFamily="34" charset="0"/>
              </a:rPr>
              <a:t>Click on the image you wish to change</a:t>
            </a:r>
          </a:p>
          <a:p>
            <a:pPr lvl="2" eaLnBrk="1" hangingPunct="1">
              <a:buClr>
                <a:srgbClr val="000000"/>
              </a:buClr>
              <a:buFont typeface="Arial" panose="020B0604020202020204" pitchFamily="34" charset="0"/>
              <a:buChar char="•"/>
              <a:defRPr/>
            </a:pPr>
            <a:r>
              <a:rPr lang="en-US" altLang="en-US" sz="800">
                <a:solidFill>
                  <a:srgbClr val="000000"/>
                </a:solidFill>
                <a:latin typeface="Calibri" panose="020F0502020204030204" pitchFamily="34" charset="0"/>
                <a:cs typeface="Arial" panose="020B0604020202020204" pitchFamily="34" charset="0"/>
              </a:rPr>
              <a:t>Delete the image</a:t>
            </a:r>
          </a:p>
          <a:p>
            <a:pPr lvl="2" eaLnBrk="1" hangingPunct="1">
              <a:buClr>
                <a:srgbClr val="000000"/>
              </a:buClr>
              <a:buFont typeface="Arial" panose="020B0604020202020204" pitchFamily="34" charset="0"/>
              <a:buChar char="•"/>
              <a:defRPr/>
            </a:pPr>
            <a:r>
              <a:rPr lang="en-US" altLang="en-US" sz="800">
                <a:solidFill>
                  <a:srgbClr val="000000"/>
                </a:solidFill>
                <a:latin typeface="Calibri" panose="020F0502020204030204" pitchFamily="34" charset="0"/>
                <a:cs typeface="Arial" panose="020B0604020202020204" pitchFamily="34" charset="0"/>
              </a:rPr>
              <a:t>Follow the steps as above to insert an image</a:t>
            </a:r>
          </a:p>
          <a:p>
            <a:pPr eaLnBrk="1" hangingPunct="1">
              <a:defRPr/>
            </a:pPr>
            <a:r>
              <a:rPr lang="en-GB" altLang="en-US" sz="800" b="1">
                <a:solidFill>
                  <a:srgbClr val="000000"/>
                </a:solidFill>
                <a:latin typeface="Calibri" panose="020F0502020204030204" pitchFamily="34" charset="0"/>
                <a:cs typeface="Arial" panose="020B0604020202020204" pitchFamily="34" charset="0"/>
              </a:rPr>
              <a:t>Cropping image</a:t>
            </a:r>
          </a:p>
          <a:p>
            <a:pPr marL="0" lvl="1" eaLnBrk="1" hangingPunct="1">
              <a:defRPr/>
            </a:pPr>
            <a:r>
              <a:rPr lang="en-GB" altLang="en-US" sz="800">
                <a:solidFill>
                  <a:srgbClr val="000000"/>
                </a:solidFill>
                <a:latin typeface="Calibri" panose="020F0502020204030204" pitchFamily="34" charset="0"/>
                <a:cs typeface="Arial" panose="020B0604020202020204" pitchFamily="34" charset="0"/>
              </a:rPr>
              <a:t>When the image is inserted it may not automatically show the part of the image you want. To change what is shown:</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Select the image</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Go to ‘Format’ tab</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Select ‘Crop’</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You can now move the image within the placeholder.</a:t>
            </a:r>
          </a:p>
          <a:p>
            <a:pPr eaLnBrk="1" hangingPunct="1">
              <a:defRPr/>
            </a:pPr>
            <a:r>
              <a:rPr lang="en-GB" altLang="en-US" sz="800" b="1">
                <a:solidFill>
                  <a:srgbClr val="000000"/>
                </a:solidFill>
                <a:latin typeface="Calibri" panose="020F0502020204030204" pitchFamily="34" charset="0"/>
                <a:cs typeface="Arial" panose="020B0604020202020204" pitchFamily="34" charset="0"/>
              </a:rPr>
              <a:t>Resizing image</a:t>
            </a:r>
          </a:p>
          <a:p>
            <a:pPr marL="0" lvl="1" eaLnBrk="1" hangingPunct="1">
              <a:defRPr/>
            </a:pPr>
            <a:r>
              <a:rPr lang="en-GB" altLang="en-US" sz="800">
                <a:solidFill>
                  <a:srgbClr val="000000"/>
                </a:solidFill>
                <a:latin typeface="Calibri" panose="020F0502020204030204" pitchFamily="34" charset="0"/>
                <a:cs typeface="Arial" panose="020B0604020202020204" pitchFamily="34" charset="0"/>
              </a:rPr>
              <a:t>If the shape of the image resizes too small or big, you can reset the placeholder by:</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Right-click on the page</a:t>
            </a:r>
          </a:p>
          <a:p>
            <a:pPr lvl="2" eaLnBrk="1" hangingPunct="1">
              <a:buClr>
                <a:srgbClr val="000000"/>
              </a:buClr>
              <a:buFont typeface="Arial" panose="020B0604020202020204" pitchFamily="34" charset="0"/>
              <a:buChar char="•"/>
              <a:defRPr/>
            </a:pPr>
            <a:r>
              <a:rPr lang="en-GB" altLang="en-US" sz="800">
                <a:solidFill>
                  <a:srgbClr val="000000"/>
                </a:solidFill>
                <a:latin typeface="Calibri" panose="020F0502020204030204" pitchFamily="34" charset="0"/>
                <a:cs typeface="Arial" panose="020B0604020202020204" pitchFamily="34" charset="0"/>
              </a:rPr>
              <a:t>Select ‘reset slide’ (note: Using this action will reset all of the manual formatting on the page)</a:t>
            </a:r>
          </a:p>
        </p:txBody>
      </p:sp>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p:nvPr>
        </p:nvSpPr>
        <p:spPr>
          <a:xfrm>
            <a:off x="8303685" y="1416051"/>
            <a:ext cx="3436199" cy="4605867"/>
          </a:xfrm>
          <a:solidFill>
            <a:schemeClr val="bg1">
              <a:lumMod val="95000"/>
            </a:schemeClr>
          </a:solidFill>
        </p:spPr>
        <p:txBody>
          <a:bodyPr anchor="ctr">
            <a:noAutofit/>
          </a:bodyPr>
          <a:lstStyle>
            <a:lvl1pPr algn="ctr">
              <a:defRPr/>
            </a:lvl1pPr>
          </a:lstStyle>
          <a:p>
            <a:pPr lvl="0"/>
            <a:r>
              <a:rPr lang="en-US" noProof="0"/>
              <a:t>Click icon to add picture</a:t>
            </a:r>
            <a:endParaRPr lang="en-GB" noProof="0" dirty="0"/>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1" y="1416667"/>
            <a:ext cx="3456319"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7"/>
            <a:ext cx="3456000"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2">
            <a:extLst>
              <a:ext uri="{FF2B5EF4-FFF2-40B4-BE49-F238E27FC236}">
                <a16:creationId xmlns:a16="http://schemas.microsoft.com/office/drawing/2014/main" id="{9DC784F9-4E56-48E2-BAFA-426D3675CB21}"/>
              </a:ext>
            </a:extLst>
          </p:cNvPr>
          <p:cNvSpPr>
            <a:spLocks noGrp="1"/>
          </p:cNvSpPr>
          <p:nvPr>
            <p:ph type="ftr" sz="quarter" idx="20"/>
          </p:nvPr>
        </p:nvSpPr>
        <p:spPr/>
        <p:txBody>
          <a:bodyPr/>
          <a:lstStyle>
            <a:lvl1pPr>
              <a:defRPr b="0"/>
            </a:lvl1pPr>
          </a:lstStyle>
          <a:p>
            <a:pPr>
              <a:defRPr/>
            </a:pPr>
            <a:endParaRPr lang="fr-FR"/>
          </a:p>
        </p:txBody>
      </p:sp>
    </p:spTree>
    <p:extLst>
      <p:ext uri="{BB962C8B-B14F-4D97-AF65-F5344CB8AC3E}">
        <p14:creationId xmlns:p14="http://schemas.microsoft.com/office/powerpoint/2010/main" val="387977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grpSp>
        <p:nvGrpSpPr>
          <p:cNvPr id="6" name="Group 7">
            <a:extLst>
              <a:ext uri="{FF2B5EF4-FFF2-40B4-BE49-F238E27FC236}">
                <a16:creationId xmlns:a16="http://schemas.microsoft.com/office/drawing/2014/main" id="{793D87E3-0E36-4F02-8EAF-77E1D5752029}"/>
              </a:ext>
            </a:extLst>
          </p:cNvPr>
          <p:cNvGrpSpPr>
            <a:grpSpLocks/>
          </p:cNvGrpSpPr>
          <p:nvPr userDrawn="1"/>
        </p:nvGrpSpPr>
        <p:grpSpPr bwMode="auto">
          <a:xfrm>
            <a:off x="12274550" y="0"/>
            <a:ext cx="2706688" cy="2781300"/>
            <a:chOff x="3528102" y="847657"/>
            <a:chExt cx="2029736" cy="2085853"/>
          </a:xfrm>
        </p:grpSpPr>
        <p:sp>
          <p:nvSpPr>
            <p:cNvPr id="7" name="Guidance note">
              <a:extLst>
                <a:ext uri="{FF2B5EF4-FFF2-40B4-BE49-F238E27FC236}">
                  <a16:creationId xmlns:a16="http://schemas.microsoft.com/office/drawing/2014/main" id="{57666BE4-94DC-4FCB-90AC-83518CCCBCA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lIns="36000" tIns="36000" rIns="36000" bIns="36000">
              <a:spAutoFit/>
            </a:bodyPr>
            <a:lstStyle/>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Reapplying the Slide Layout</a:t>
              </a:r>
            </a:p>
            <a:p>
              <a:pPr marL="0" lvl="2" defTabSz="1219170" eaLnBrk="1" fontAlgn="auto" hangingPunct="1">
                <a:spcBef>
                  <a:spcPts val="0"/>
                </a:spcBef>
                <a:spcAft>
                  <a:spcPts val="0"/>
                </a:spcAft>
                <a:defRPr/>
              </a:pPr>
              <a:r>
                <a:rPr lang="en-GB" sz="800" dirty="0">
                  <a:solidFill>
                    <a:prstClr val="black"/>
                  </a:solidFill>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Right click on the page</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Click on ‘Layout’</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Select the layout you require</a:t>
              </a:r>
            </a:p>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Text bullet formatting</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963" lvl="2" defTabSz="1219170" eaLnBrk="1" fontAlgn="auto" hangingPunct="1">
                <a:spcBef>
                  <a:spcPts val="0"/>
                </a:spcBef>
                <a:spcAft>
                  <a:spcPts val="0"/>
                </a:spcAft>
                <a:defRPr/>
              </a:pPr>
              <a:endParaRPr lang="en-GB" sz="800" dirty="0">
                <a:solidFill>
                  <a:prstClr val="black"/>
                </a:solidFill>
                <a:latin typeface="Calibri" panose="020F0502020204030204"/>
                <a:ea typeface="+mn-ea"/>
                <a:cs typeface="Arial" panose="020B0604020202020204" pitchFamily="34" charset="0"/>
              </a:endParaRPr>
            </a:p>
            <a:p>
              <a:pPr marL="0" lvl="2" defTabSz="1219170" eaLnBrk="1" fontAlgn="auto" hangingPunct="1">
                <a:spcBef>
                  <a:spcPts val="0"/>
                </a:spcBef>
                <a:spcAft>
                  <a:spcPts val="0"/>
                </a:spcAft>
                <a:defRPr/>
              </a:pPr>
              <a:r>
                <a:rPr lang="en-GB" sz="800" dirty="0">
                  <a:solidFill>
                    <a:prstClr val="black"/>
                  </a:solidFill>
                  <a:latin typeface="Calibri" panose="020F0502020204030204"/>
                  <a:ea typeface="+mn-ea"/>
                  <a:cs typeface="Arial" panose="020B0604020202020204" pitchFamily="34" charset="0"/>
                </a:rPr>
                <a:t>Alternatively you can use the keyboard shortcuts:</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Shift+Alt+Right arrow key = increase level</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Shift+Alt+Left arrow key = decrease level</a:t>
              </a:r>
            </a:p>
            <a:p>
              <a:pPr marL="0" lvl="2" defTabSz="1219170" eaLnBrk="1" fontAlgn="auto" hangingPunct="1">
                <a:spcBef>
                  <a:spcPts val="0"/>
                </a:spcBef>
                <a:spcAft>
                  <a:spcPts val="0"/>
                </a:spcAft>
                <a:defRPr/>
              </a:pPr>
              <a:r>
                <a:rPr lang="en-GB" sz="800" b="1" dirty="0">
                  <a:solidFill>
                    <a:prstClr val="black"/>
                  </a:solidFill>
                  <a:latin typeface="Calibri" panose="020F0502020204030204"/>
                  <a:ea typeface="+mn-ea"/>
                  <a:cs typeface="Arial" panose="020B0604020202020204" pitchFamily="34" charset="0"/>
                </a:rPr>
                <a:t>Guides</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To ensure all other elements aside from placeholders are positioned correctly, switch your drawing guides on</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Click Alt+F9</a:t>
              </a:r>
            </a:p>
          </p:txBody>
        </p:sp>
        <p:grpSp>
          <p:nvGrpSpPr>
            <p:cNvPr id="8" name="Group 7">
              <a:extLst>
                <a:ext uri="{FF2B5EF4-FFF2-40B4-BE49-F238E27FC236}">
                  <a16:creationId xmlns:a16="http://schemas.microsoft.com/office/drawing/2014/main" id="{25353EF2-A08C-4C16-A5F5-7C1C1DE124E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9" name="Picture 3">
                <a:extLst>
                  <a:ext uri="{FF2B5EF4-FFF2-40B4-BE49-F238E27FC236}">
                    <a16:creationId xmlns:a16="http://schemas.microsoft.com/office/drawing/2014/main" id="{FF4C8397-D79A-4EC8-B76F-15CCA13AE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0" name="Rounded Rectangle 20">
                <a:extLst>
                  <a:ext uri="{FF2B5EF4-FFF2-40B4-BE49-F238E27FC236}">
                    <a16:creationId xmlns:a16="http://schemas.microsoft.com/office/drawing/2014/main" id="{92C4454C-025E-4D5E-9FB6-9ECF233C0F73}"/>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anchor="ctr"/>
              <a:lstStyle/>
              <a:p>
                <a:pPr algn="ctr" defTabSz="1219170" eaLnBrk="1" fontAlgn="auto" hangingPunct="1">
                  <a:spcBef>
                    <a:spcPts val="0"/>
                  </a:spcBef>
                  <a:spcAft>
                    <a:spcPts val="364"/>
                  </a:spcAft>
                  <a:defRPr/>
                </a:pPr>
                <a:endParaRPr lang="en-GB" sz="800" dirty="0">
                  <a:solidFill>
                    <a:prstClr val="black"/>
                  </a:solidFill>
                  <a:latin typeface="Calibri" panose="020F0502020204030204"/>
                  <a:ea typeface="+mn-ea"/>
                </a:endParaRPr>
              </a:p>
            </p:txBody>
          </p:sp>
        </p:grpSp>
      </p:gr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7"/>
            <a:ext cx="7392828"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FB0E12C1-D92E-417A-B468-A08FF62C8632}"/>
              </a:ext>
            </a:extLst>
          </p:cNvPr>
          <p:cNvSpPr>
            <a:spLocks noGrp="1"/>
          </p:cNvSpPr>
          <p:nvPr>
            <p:ph type="ftr" sz="quarter" idx="12"/>
          </p:nvPr>
        </p:nvSpPr>
        <p:spPr/>
        <p:txBody>
          <a:bodyPr/>
          <a:lstStyle>
            <a:lvl1pPr>
              <a:defRPr b="0"/>
            </a:lvl1pPr>
          </a:lstStyle>
          <a:p>
            <a:pPr>
              <a:defRPr/>
            </a:pPr>
            <a:endParaRPr lang="fr-FR"/>
          </a:p>
        </p:txBody>
      </p:sp>
    </p:spTree>
    <p:extLst>
      <p:ext uri="{BB962C8B-B14F-4D97-AF65-F5344CB8AC3E}">
        <p14:creationId xmlns:p14="http://schemas.microsoft.com/office/powerpoint/2010/main" val="51021064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5" name="Guidance note">
            <a:extLst>
              <a:ext uri="{FF2B5EF4-FFF2-40B4-BE49-F238E27FC236}">
                <a16:creationId xmlns:a16="http://schemas.microsoft.com/office/drawing/2014/main" id="{BEEF7040-DFDD-4F91-92B0-591B929AD10F}"/>
              </a:ext>
            </a:extLst>
          </p:cNvPr>
          <p:cNvSpPr/>
          <p:nvPr userDrawn="1"/>
        </p:nvSpPr>
        <p:spPr>
          <a:xfrm>
            <a:off x="12274550" y="0"/>
            <a:ext cx="2706688" cy="1328738"/>
          </a:xfrm>
          <a:prstGeom prst="rect">
            <a:avLst/>
          </a:prstGeom>
          <a:solidFill>
            <a:sysClr val="window" lastClr="FFFFFF">
              <a:lumMod val="95000"/>
            </a:sysClr>
          </a:solidFill>
          <a:ln w="6350" cap="flat" cmpd="sng" algn="ctr">
            <a:noFill/>
            <a:prstDash val="solid"/>
            <a:miter lim="800000"/>
          </a:ln>
          <a:effectLst/>
        </p:spPr>
        <p:txBody>
          <a:bodyPr lIns="48000" tIns="48000" rIns="48000" bIns="48000">
            <a:spAutoFit/>
          </a:bodyPr>
          <a:lstStyle/>
          <a:p>
            <a:pPr marL="0" lvl="2" defTabSz="1219170" eaLnBrk="1" fontAlgn="auto" hangingPunct="1">
              <a:spcBef>
                <a:spcPts val="0"/>
              </a:spcBef>
              <a:spcAft>
                <a:spcPts val="0"/>
              </a:spcAft>
              <a:buClr>
                <a:srgbClr val="4472C4"/>
              </a:buClr>
              <a:buFont typeface="Arial" panose="020B0604020202020204" pitchFamily="34" charset="0"/>
              <a:buNone/>
              <a:defRPr/>
            </a:pPr>
            <a:r>
              <a:rPr lang="en-GB" sz="800" b="1" dirty="0">
                <a:solidFill>
                  <a:prstClr val="black"/>
                </a:solidFill>
                <a:latin typeface="Calibri" panose="020F0502020204030204"/>
                <a:ea typeface="+mn-ea"/>
                <a:cs typeface="Arial" panose="020B0604020202020204" pitchFamily="34" charset="0"/>
              </a:rPr>
              <a:t>Insert a chart</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Click on the chart icon and select the chart you require</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On the Insert tab choose ‘Chart’ and from the available options choose the type of chart you require</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Format the chart</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Update the chart title text box</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GB" sz="800" dirty="0">
                <a:solidFill>
                  <a:prstClr val="black"/>
                </a:solidFill>
                <a:latin typeface="Calibri" panose="020F0502020204030204"/>
                <a:ea typeface="+mn-ea"/>
                <a:cs typeface="Arial" panose="020B0604020202020204" pitchFamily="34" charset="0"/>
              </a:rPr>
              <a:t>Update source and notes</a:t>
            </a:r>
          </a:p>
          <a:p>
            <a:pPr marL="0" lvl="2" defTabSz="1219170" eaLnBrk="1" fontAlgn="auto" hangingPunct="1">
              <a:spcBef>
                <a:spcPts val="0"/>
              </a:spcBef>
              <a:spcAft>
                <a:spcPts val="0"/>
              </a:spcAft>
              <a:buClr>
                <a:srgbClr val="4472C4"/>
              </a:buClr>
              <a:buFont typeface="Arial" panose="020B0604020202020204" pitchFamily="34" charset="0"/>
              <a:buNone/>
              <a:defRPr/>
            </a:pPr>
            <a:r>
              <a:rPr lang="en-US" sz="800" b="1" dirty="0">
                <a:solidFill>
                  <a:prstClr val="black"/>
                </a:solidFill>
                <a:latin typeface="Calibri" panose="020F0502020204030204"/>
                <a:ea typeface="+mn-ea"/>
                <a:cs typeface="Arial" panose="020B0604020202020204" pitchFamily="34" charset="0"/>
              </a:rPr>
              <a:t>Update existing chart</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US" sz="800" dirty="0">
                <a:solidFill>
                  <a:prstClr val="black"/>
                </a:solidFill>
                <a:latin typeface="Calibri" panose="020F0502020204030204"/>
                <a:ea typeface="+mn-ea"/>
                <a:cs typeface="Arial" panose="020B0604020202020204" pitchFamily="34" charset="0"/>
              </a:rPr>
              <a:t>Click on the existing chart and delete</a:t>
            </a:r>
          </a:p>
          <a:p>
            <a:pPr marL="120648" lvl="2" indent="-120648" defTabSz="1219170" eaLnBrk="1" fontAlgn="auto" hangingPunct="1">
              <a:spcBef>
                <a:spcPts val="0"/>
              </a:spcBef>
              <a:spcAft>
                <a:spcPts val="0"/>
              </a:spcAft>
              <a:buClr>
                <a:prstClr val="black"/>
              </a:buClr>
              <a:buFont typeface="Arial" panose="020B0604020202020204" pitchFamily="34" charset="0"/>
              <a:buChar char="•"/>
              <a:defRPr/>
            </a:pPr>
            <a:r>
              <a:rPr lang="en-US" sz="800" dirty="0">
                <a:solidFill>
                  <a:prstClr val="black"/>
                </a:solidFill>
                <a:latin typeface="Calibri" panose="020F0502020204030204"/>
                <a:ea typeface="+mn-ea"/>
                <a:cs typeface="Arial" panose="020B0604020202020204" pitchFamily="34" charset="0"/>
              </a:rPr>
              <a:t>Follow steps for inserting a chart above</a:t>
            </a:r>
            <a:endParaRPr lang="en-GB" sz="800" dirty="0">
              <a:solidFill>
                <a:prstClr val="black"/>
              </a:solidFill>
              <a:latin typeface="Calibri" panose="020F0502020204030204"/>
              <a:ea typeface="+mn-ea"/>
              <a:cs typeface="Arial" panose="020B0604020202020204" pitchFamily="34" charset="0"/>
            </a:endParaRPr>
          </a:p>
        </p:txBody>
      </p:sp>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p:nvPr>
        </p:nvSpPr>
        <p:spPr>
          <a:xfrm>
            <a:off x="431800" y="1416667"/>
            <a:ext cx="11328000" cy="4605251"/>
          </a:xfrm>
          <a:prstGeom prst="rect">
            <a:avLst/>
          </a:prstGeom>
        </p:spPr>
        <p:txBody>
          <a:bodyPr>
            <a:noAutofit/>
          </a:bodyPr>
          <a:lstStyle>
            <a:lvl1pPr>
              <a:defRPr>
                <a:solidFill>
                  <a:schemeClr val="accent1"/>
                </a:solidFill>
              </a:defRPr>
            </a:lvl1pPr>
          </a:lstStyle>
          <a:p>
            <a:pPr lvl="0"/>
            <a:r>
              <a:rPr lang="en-US" noProof="0"/>
              <a:t>Click icon to add chart</a:t>
            </a:r>
            <a:endParaRPr lang="en-GB" noProof="0" dirty="0"/>
          </a:p>
        </p:txBody>
      </p:sp>
      <p:sp>
        <p:nvSpPr>
          <p:cNvPr id="6" name="Footer Placeholder 2">
            <a:extLst>
              <a:ext uri="{FF2B5EF4-FFF2-40B4-BE49-F238E27FC236}">
                <a16:creationId xmlns:a16="http://schemas.microsoft.com/office/drawing/2014/main" id="{32BF8033-471A-4C99-B908-CF8717912999}"/>
              </a:ext>
            </a:extLst>
          </p:cNvPr>
          <p:cNvSpPr>
            <a:spLocks noGrp="1"/>
          </p:cNvSpPr>
          <p:nvPr>
            <p:ph type="ftr" sz="quarter" idx="16"/>
          </p:nvPr>
        </p:nvSpPr>
        <p:spPr/>
        <p:txBody>
          <a:bodyPr/>
          <a:lstStyle>
            <a:lvl1pPr>
              <a:defRPr b="0"/>
            </a:lvl1pPr>
          </a:lstStyle>
          <a:p>
            <a:pPr>
              <a:defRPr/>
            </a:pPr>
            <a:endParaRPr lang="fr-FR"/>
          </a:p>
        </p:txBody>
      </p:sp>
    </p:spTree>
    <p:extLst>
      <p:ext uri="{BB962C8B-B14F-4D97-AF65-F5344CB8AC3E}">
        <p14:creationId xmlns:p14="http://schemas.microsoft.com/office/powerpoint/2010/main" val="359813569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975BA86-271D-4881-972E-A0A4854B623D}"/>
              </a:ext>
            </a:extLst>
          </p:cNvPr>
          <p:cNvPicPr>
            <a:picLocks noChangeAspect="1"/>
          </p:cNvPicPr>
          <p:nvPr userDrawn="1"/>
        </p:nvPicPr>
        <p:blipFill>
          <a:blip r:embed="rId2">
            <a:extLst>
              <a:ext uri="{28A0092B-C50C-407E-A947-70E740481C1C}">
                <a14:useLocalDpi xmlns:a14="http://schemas.microsoft.com/office/drawing/2010/main" val="0"/>
              </a:ext>
            </a:extLst>
          </a:blip>
          <a:srcRect l="7480" r="32613" b="27066"/>
          <a:stretch>
            <a:fillRect/>
          </a:stretch>
        </p:blipFill>
        <p:spPr bwMode="auto">
          <a:xfrm>
            <a:off x="5334000" y="1855788"/>
            <a:ext cx="68580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8">
            <a:extLst>
              <a:ext uri="{FF2B5EF4-FFF2-40B4-BE49-F238E27FC236}">
                <a16:creationId xmlns:a16="http://schemas.microsoft.com/office/drawing/2014/main" id="{37CB0E35-BBBE-4A51-AA32-E1903248FD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388" y="6181725"/>
            <a:ext cx="18764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1" y="1411818"/>
            <a:ext cx="5378452" cy="1157385"/>
          </a:xfrm>
        </p:spPr>
        <p:txBody>
          <a:bodyPr/>
          <a:lstStyle>
            <a:lvl1pPr>
              <a:lnSpc>
                <a:spcPct val="80000"/>
              </a:lnSpc>
              <a:defRPr sz="4267">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p:nvPr>
        </p:nvSpPr>
        <p:spPr>
          <a:xfrm>
            <a:off x="440261" y="3467400"/>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9732835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85" y="1416051"/>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1" y="1416667"/>
            <a:ext cx="3456319"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55162209"/>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p:nvPr>
        </p:nvSpPr>
        <p:spPr>
          <a:xfrm>
            <a:off x="440259" y="3382038"/>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Edit Master text styles</a:t>
            </a:r>
          </a:p>
          <a:p>
            <a:pPr lvl="1"/>
            <a:r>
              <a:rPr lang="en-US"/>
              <a:t>Second level</a:t>
            </a:r>
          </a:p>
        </p:txBody>
      </p:sp>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p:nvPr>
        </p:nvSpPr>
        <p:spPr>
          <a:xfrm>
            <a:off x="423328" y="907121"/>
            <a:ext cx="3464989" cy="2359620"/>
          </a:xfrm>
        </p:spPr>
        <p:txBody>
          <a:bodyPr anchor="b"/>
          <a:lstStyle>
            <a:lvl1pPr>
              <a:defRPr sz="15333">
                <a:solidFill>
                  <a:schemeClr val="bg1"/>
                </a:solidFill>
              </a:defRPr>
            </a:lvl1pPr>
          </a:lstStyle>
          <a:p>
            <a:pPr lvl="0"/>
            <a:r>
              <a:rPr lang="en-US"/>
              <a:t>Edit Master text styles</a:t>
            </a:r>
          </a:p>
        </p:txBody>
      </p:sp>
    </p:spTree>
    <p:extLst>
      <p:ext uri="{BB962C8B-B14F-4D97-AF65-F5344CB8AC3E}">
        <p14:creationId xmlns:p14="http://schemas.microsoft.com/office/powerpoint/2010/main" val="168342980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3C55EF6-B7C8-4B69-B01C-BEEAEB3550F9}"/>
              </a:ext>
            </a:extLst>
          </p:cNvPr>
          <p:cNvSpPr txBox="1">
            <a:spLocks/>
          </p:cNvSpPr>
          <p:nvPr userDrawn="1"/>
        </p:nvSpPr>
        <p:spPr>
          <a:xfrm>
            <a:off x="11341100" y="6370638"/>
            <a:ext cx="850900" cy="487362"/>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defRPr/>
            </a:pPr>
            <a:fld id="{E3A775DC-79CB-48E8-96B4-623E8C96C376}" type="slidenum">
              <a:rPr sz="800"/>
              <a:pPr eaLnBrk="1" hangingPunct="1">
                <a:defRPr/>
              </a:pPr>
              <a:t>‹#›</a:t>
            </a:fld>
            <a:endParaRPr sz="800" dirty="0"/>
          </a:p>
        </p:txBody>
      </p:sp>
      <p:grpSp>
        <p:nvGrpSpPr>
          <p:cNvPr id="3" name="Group 8">
            <a:extLst>
              <a:ext uri="{FF2B5EF4-FFF2-40B4-BE49-F238E27FC236}">
                <a16:creationId xmlns:a16="http://schemas.microsoft.com/office/drawing/2014/main" id="{56717CA0-F7BA-4DDD-BED7-E53966A80165}"/>
              </a:ext>
            </a:extLst>
          </p:cNvPr>
          <p:cNvGrpSpPr>
            <a:grpSpLocks/>
          </p:cNvGrpSpPr>
          <p:nvPr userDrawn="1"/>
        </p:nvGrpSpPr>
        <p:grpSpPr bwMode="auto">
          <a:xfrm>
            <a:off x="2806700" y="2735263"/>
            <a:ext cx="6578600" cy="1387475"/>
            <a:chOff x="2910342" y="325575"/>
            <a:chExt cx="5928968" cy="1249653"/>
          </a:xfrm>
        </p:grpSpPr>
        <p:sp>
          <p:nvSpPr>
            <p:cNvPr id="4" name="Freeform: Shape 9">
              <a:extLst>
                <a:ext uri="{FF2B5EF4-FFF2-40B4-BE49-F238E27FC236}">
                  <a16:creationId xmlns:a16="http://schemas.microsoft.com/office/drawing/2014/main" id="{BCC5239D-E40D-425C-8343-F59E41240AF8}"/>
                </a:ext>
              </a:extLst>
            </p:cNvPr>
            <p:cNvSpPr>
              <a:spLocks/>
            </p:cNvSpPr>
            <p:nvPr/>
          </p:nvSpPr>
          <p:spPr bwMode="black">
            <a:xfrm>
              <a:off x="7911705" y="325575"/>
              <a:ext cx="275254" cy="275254"/>
            </a:xfrm>
            <a:custGeom>
              <a:avLst/>
              <a:gdLst>
                <a:gd name="T0" fmla="*/ 254612 w 275253"/>
                <a:gd name="T1" fmla="*/ 139005 h 275253"/>
                <a:gd name="T2" fmla="*/ 136251 w 275253"/>
                <a:gd name="T3" fmla="*/ 254612 h 275253"/>
                <a:gd name="T4" fmla="*/ 20644 w 275253"/>
                <a:gd name="T5" fmla="*/ 139005 h 275253"/>
                <a:gd name="T6" fmla="*/ 136251 w 275253"/>
                <a:gd name="T7" fmla="*/ 20644 h 2752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253" h="275253">
                  <a:moveTo>
                    <a:pt x="254610" y="139003"/>
                  </a:moveTo>
                  <a:lnTo>
                    <a:pt x="136251" y="254610"/>
                  </a:lnTo>
                  <a:lnTo>
                    <a:pt x="20644" y="139003"/>
                  </a:lnTo>
                  <a:lnTo>
                    <a:pt x="136251" y="20644"/>
                  </a:lnTo>
                  <a:lnTo>
                    <a:pt x="254610" y="139003"/>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5" name="Freeform: Shape 10">
              <a:extLst>
                <a:ext uri="{FF2B5EF4-FFF2-40B4-BE49-F238E27FC236}">
                  <a16:creationId xmlns:a16="http://schemas.microsoft.com/office/drawing/2014/main" id="{CE8DC94D-A6A9-4919-B824-929322321AD5}"/>
                </a:ext>
              </a:extLst>
            </p:cNvPr>
            <p:cNvSpPr>
              <a:spLocks/>
            </p:cNvSpPr>
            <p:nvPr/>
          </p:nvSpPr>
          <p:spPr bwMode="black">
            <a:xfrm>
              <a:off x="7947488" y="680652"/>
              <a:ext cx="192678" cy="633084"/>
            </a:xfrm>
            <a:custGeom>
              <a:avLst/>
              <a:gdLst>
                <a:gd name="T0" fmla="*/ 20644 w 192677"/>
                <a:gd name="T1" fmla="*/ 20644 h 633083"/>
                <a:gd name="T2" fmla="*/ 180293 w 192677"/>
                <a:gd name="T3" fmla="*/ 20644 h 633083"/>
                <a:gd name="T4" fmla="*/ 180293 w 192677"/>
                <a:gd name="T5" fmla="*/ 631710 h 633083"/>
                <a:gd name="T6" fmla="*/ 20644 w 192677"/>
                <a:gd name="T7" fmla="*/ 631710 h 6330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677" h="633083">
                  <a:moveTo>
                    <a:pt x="20644" y="20644"/>
                  </a:moveTo>
                  <a:lnTo>
                    <a:pt x="180291" y="20644"/>
                  </a:lnTo>
                  <a:lnTo>
                    <a:pt x="180291" y="631708"/>
                  </a:lnTo>
                  <a:lnTo>
                    <a:pt x="20644" y="63170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6" name="Freeform: Shape 11">
              <a:extLst>
                <a:ext uri="{FF2B5EF4-FFF2-40B4-BE49-F238E27FC236}">
                  <a16:creationId xmlns:a16="http://schemas.microsoft.com/office/drawing/2014/main" id="{D7F6AED4-DE59-4219-B483-2E90A72C32F2}"/>
                </a:ext>
              </a:extLst>
            </p:cNvPr>
            <p:cNvSpPr>
              <a:spLocks/>
            </p:cNvSpPr>
            <p:nvPr/>
          </p:nvSpPr>
          <p:spPr bwMode="black">
            <a:xfrm>
              <a:off x="2910342"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7 w 495456"/>
                <a:gd name="T9" fmla="*/ 20644 h 633083"/>
                <a:gd name="T10" fmla="*/ 496835 w 495456"/>
                <a:gd name="T11" fmla="*/ 249105 h 633083"/>
                <a:gd name="T12" fmla="*/ 496835 w 495456"/>
                <a:gd name="T13" fmla="*/ 628957 h 633083"/>
                <a:gd name="T14" fmla="*/ 425269 w 495456"/>
                <a:gd name="T15" fmla="*/ 628957 h 633083"/>
                <a:gd name="T16" fmla="*/ 425269 w 495456"/>
                <a:gd name="T17" fmla="*/ 260115 h 633083"/>
                <a:gd name="T18" fmla="*/ 276632 w 495456"/>
                <a:gd name="T19" fmla="*/ 81200 h 633083"/>
                <a:gd name="T20" fmla="*/ 92210 w 495456"/>
                <a:gd name="T21" fmla="*/ 282135 h 633083"/>
                <a:gd name="T22" fmla="*/ 92210 w 495456"/>
                <a:gd name="T23" fmla="*/ 626205 h 633083"/>
                <a:gd name="T24" fmla="*/ 20644 w 495456"/>
                <a:gd name="T25" fmla="*/ 626205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7" name="Freeform: Shape 12">
              <a:extLst>
                <a:ext uri="{FF2B5EF4-FFF2-40B4-BE49-F238E27FC236}">
                  <a16:creationId xmlns:a16="http://schemas.microsoft.com/office/drawing/2014/main" id="{61520137-65BC-4A9D-A531-3149A84A4AF8}"/>
                </a:ext>
              </a:extLst>
            </p:cNvPr>
            <p:cNvSpPr>
              <a:spLocks/>
            </p:cNvSpPr>
            <p:nvPr/>
          </p:nvSpPr>
          <p:spPr bwMode="black">
            <a:xfrm>
              <a:off x="2910342"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7 w 495456"/>
                <a:gd name="T9" fmla="*/ 20644 h 633083"/>
                <a:gd name="T10" fmla="*/ 496835 w 495456"/>
                <a:gd name="T11" fmla="*/ 249105 h 633083"/>
                <a:gd name="T12" fmla="*/ 496835 w 495456"/>
                <a:gd name="T13" fmla="*/ 628957 h 633083"/>
                <a:gd name="T14" fmla="*/ 425269 w 495456"/>
                <a:gd name="T15" fmla="*/ 628957 h 633083"/>
                <a:gd name="T16" fmla="*/ 425269 w 495456"/>
                <a:gd name="T17" fmla="*/ 260115 h 633083"/>
                <a:gd name="T18" fmla="*/ 276632 w 495456"/>
                <a:gd name="T19" fmla="*/ 81200 h 633083"/>
                <a:gd name="T20" fmla="*/ 92210 w 495456"/>
                <a:gd name="T21" fmla="*/ 284888 h 633083"/>
                <a:gd name="T22" fmla="*/ 92210 w 495456"/>
                <a:gd name="T23" fmla="*/ 628957 h 633083"/>
                <a:gd name="T24" fmla="*/ 20644 w 495456"/>
                <a:gd name="T25" fmla="*/ 628957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8" name="Freeform: Shape 13">
              <a:extLst>
                <a:ext uri="{FF2B5EF4-FFF2-40B4-BE49-F238E27FC236}">
                  <a16:creationId xmlns:a16="http://schemas.microsoft.com/office/drawing/2014/main" id="{6DD36DC8-519E-4E3A-ACFB-8A96DE250141}"/>
                </a:ext>
              </a:extLst>
            </p:cNvPr>
            <p:cNvSpPr>
              <a:spLocks/>
            </p:cNvSpPr>
            <p:nvPr/>
          </p:nvSpPr>
          <p:spPr bwMode="black">
            <a:xfrm>
              <a:off x="3488375" y="686158"/>
              <a:ext cx="578033" cy="660609"/>
            </a:xfrm>
            <a:custGeom>
              <a:avLst/>
              <a:gdLst>
                <a:gd name="T0" fmla="*/ 430772 w 578033"/>
                <a:gd name="T1" fmla="*/ 304156 h 660609"/>
                <a:gd name="T2" fmla="*/ 430772 w 578033"/>
                <a:gd name="T3" fmla="*/ 304156 h 660609"/>
                <a:gd name="T4" fmla="*/ 367464 w 578033"/>
                <a:gd name="T5" fmla="*/ 331681 h 660609"/>
                <a:gd name="T6" fmla="*/ 94963 w 578033"/>
                <a:gd name="T7" fmla="*/ 466555 h 660609"/>
                <a:gd name="T8" fmla="*/ 227084 w 578033"/>
                <a:gd name="T9" fmla="*/ 582162 h 660609"/>
                <a:gd name="T10" fmla="*/ 430772 w 578033"/>
                <a:gd name="T11" fmla="*/ 397742 h 660609"/>
                <a:gd name="T12" fmla="*/ 430772 w 578033"/>
                <a:gd name="T13" fmla="*/ 304156 h 660609"/>
                <a:gd name="T14" fmla="*/ 48169 w 578033"/>
                <a:gd name="T15" fmla="*/ 218827 h 660609"/>
                <a:gd name="T16" fmla="*/ 284888 w 578033"/>
                <a:gd name="T17" fmla="*/ 20644 h 660609"/>
                <a:gd name="T18" fmla="*/ 502338 w 578033"/>
                <a:gd name="T19" fmla="*/ 210569 h 660609"/>
                <a:gd name="T20" fmla="*/ 502338 w 578033"/>
                <a:gd name="T21" fmla="*/ 524359 h 660609"/>
                <a:gd name="T22" fmla="*/ 543626 w 578033"/>
                <a:gd name="T23" fmla="*/ 568399 h 660609"/>
                <a:gd name="T24" fmla="*/ 565647 w 578033"/>
                <a:gd name="T25" fmla="*/ 562894 h 660609"/>
                <a:gd name="T26" fmla="*/ 565647 w 578033"/>
                <a:gd name="T27" fmla="*/ 623450 h 660609"/>
                <a:gd name="T28" fmla="*/ 518854 w 578033"/>
                <a:gd name="T29" fmla="*/ 628955 h 660609"/>
                <a:gd name="T30" fmla="*/ 433525 w 578033"/>
                <a:gd name="T31" fmla="*/ 527111 h 660609"/>
                <a:gd name="T32" fmla="*/ 433525 w 578033"/>
                <a:gd name="T33" fmla="*/ 527111 h 660609"/>
                <a:gd name="T34" fmla="*/ 218827 w 578033"/>
                <a:gd name="T35" fmla="*/ 648223 h 660609"/>
                <a:gd name="T36" fmla="*/ 20644 w 578033"/>
                <a:gd name="T37" fmla="*/ 474813 h 660609"/>
                <a:gd name="T38" fmla="*/ 337186 w 578033"/>
                <a:gd name="T39" fmla="*/ 284888 h 660609"/>
                <a:gd name="T40" fmla="*/ 428020 w 578033"/>
                <a:gd name="T41" fmla="*/ 205064 h 660609"/>
                <a:gd name="T42" fmla="*/ 273878 w 578033"/>
                <a:gd name="T43" fmla="*/ 83952 h 660609"/>
                <a:gd name="T44" fmla="*/ 116983 w 578033"/>
                <a:gd name="T45" fmla="*/ 221579 h 660609"/>
                <a:gd name="T46" fmla="*/ 48169 w 578033"/>
                <a:gd name="T47" fmla="*/ 221579 h 6606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lnTo>
                    <a:pt x="48169" y="21882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9" name="Freeform: Shape 14">
              <a:extLst>
                <a:ext uri="{FF2B5EF4-FFF2-40B4-BE49-F238E27FC236}">
                  <a16:creationId xmlns:a16="http://schemas.microsoft.com/office/drawing/2014/main" id="{0B5444DD-385E-40B2-9681-64900A20C359}"/>
                </a:ext>
              </a:extLst>
            </p:cNvPr>
            <p:cNvSpPr>
              <a:spLocks/>
            </p:cNvSpPr>
            <p:nvPr/>
          </p:nvSpPr>
          <p:spPr bwMode="black">
            <a:xfrm>
              <a:off x="4077418" y="526510"/>
              <a:ext cx="330305" cy="798236"/>
            </a:xfrm>
            <a:custGeom>
              <a:avLst/>
              <a:gdLst>
                <a:gd name="T0" fmla="*/ 194056 w 330304"/>
                <a:gd name="T1" fmla="*/ 196807 h 798236"/>
                <a:gd name="T2" fmla="*/ 312415 w 330304"/>
                <a:gd name="T3" fmla="*/ 196807 h 798236"/>
                <a:gd name="T4" fmla="*/ 312415 w 330304"/>
                <a:gd name="T5" fmla="*/ 257362 h 798236"/>
                <a:gd name="T6" fmla="*/ 194056 w 330304"/>
                <a:gd name="T7" fmla="*/ 257362 h 798236"/>
                <a:gd name="T8" fmla="*/ 194056 w 330304"/>
                <a:gd name="T9" fmla="*/ 656480 h 798236"/>
                <a:gd name="T10" fmla="*/ 251859 w 330304"/>
                <a:gd name="T11" fmla="*/ 733552 h 798236"/>
                <a:gd name="T12" fmla="*/ 312415 w 330304"/>
                <a:gd name="T13" fmla="*/ 730799 h 798236"/>
                <a:gd name="T14" fmla="*/ 312415 w 330304"/>
                <a:gd name="T15" fmla="*/ 791355 h 798236"/>
                <a:gd name="T16" fmla="*/ 249107 w 330304"/>
                <a:gd name="T17" fmla="*/ 794107 h 798236"/>
                <a:gd name="T18" fmla="*/ 122488 w 330304"/>
                <a:gd name="T19" fmla="*/ 661986 h 798236"/>
                <a:gd name="T20" fmla="*/ 122488 w 330304"/>
                <a:gd name="T21" fmla="*/ 257362 h 798236"/>
                <a:gd name="T22" fmla="*/ 20644 w 330304"/>
                <a:gd name="T23" fmla="*/ 257362 h 798236"/>
                <a:gd name="T24" fmla="*/ 20644 w 330304"/>
                <a:gd name="T25" fmla="*/ 196807 h 798236"/>
                <a:gd name="T26" fmla="*/ 122488 w 330304"/>
                <a:gd name="T27" fmla="*/ 196807 h 798236"/>
                <a:gd name="T28" fmla="*/ 122488 w 330304"/>
                <a:gd name="T29" fmla="*/ 20644 h 798236"/>
                <a:gd name="T30" fmla="*/ 194056 w 330304"/>
                <a:gd name="T31" fmla="*/ 20644 h 798236"/>
                <a:gd name="T32" fmla="*/ 194056 w 330304"/>
                <a:gd name="T33" fmla="*/ 196807 h 798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0" name="Freeform: Shape 15">
              <a:extLst>
                <a:ext uri="{FF2B5EF4-FFF2-40B4-BE49-F238E27FC236}">
                  <a16:creationId xmlns:a16="http://schemas.microsoft.com/office/drawing/2014/main" id="{FFC8BD47-649F-4457-AD78-5646ACE4138E}"/>
                </a:ext>
              </a:extLst>
            </p:cNvPr>
            <p:cNvSpPr>
              <a:spLocks/>
            </p:cNvSpPr>
            <p:nvPr/>
          </p:nvSpPr>
          <p:spPr bwMode="black">
            <a:xfrm>
              <a:off x="4077418" y="526510"/>
              <a:ext cx="330305" cy="798236"/>
            </a:xfrm>
            <a:custGeom>
              <a:avLst/>
              <a:gdLst>
                <a:gd name="T0" fmla="*/ 194056 w 330304"/>
                <a:gd name="T1" fmla="*/ 196807 h 798236"/>
                <a:gd name="T2" fmla="*/ 312415 w 330304"/>
                <a:gd name="T3" fmla="*/ 196807 h 798236"/>
                <a:gd name="T4" fmla="*/ 312415 w 330304"/>
                <a:gd name="T5" fmla="*/ 257362 h 798236"/>
                <a:gd name="T6" fmla="*/ 194056 w 330304"/>
                <a:gd name="T7" fmla="*/ 257362 h 798236"/>
                <a:gd name="T8" fmla="*/ 194056 w 330304"/>
                <a:gd name="T9" fmla="*/ 656480 h 798236"/>
                <a:gd name="T10" fmla="*/ 251859 w 330304"/>
                <a:gd name="T11" fmla="*/ 733552 h 798236"/>
                <a:gd name="T12" fmla="*/ 312415 w 330304"/>
                <a:gd name="T13" fmla="*/ 730799 h 798236"/>
                <a:gd name="T14" fmla="*/ 312415 w 330304"/>
                <a:gd name="T15" fmla="*/ 791355 h 798236"/>
                <a:gd name="T16" fmla="*/ 249107 w 330304"/>
                <a:gd name="T17" fmla="*/ 794107 h 798236"/>
                <a:gd name="T18" fmla="*/ 122488 w 330304"/>
                <a:gd name="T19" fmla="*/ 661986 h 798236"/>
                <a:gd name="T20" fmla="*/ 122488 w 330304"/>
                <a:gd name="T21" fmla="*/ 257362 h 798236"/>
                <a:gd name="T22" fmla="*/ 20644 w 330304"/>
                <a:gd name="T23" fmla="*/ 257362 h 798236"/>
                <a:gd name="T24" fmla="*/ 20644 w 330304"/>
                <a:gd name="T25" fmla="*/ 196807 h 798236"/>
                <a:gd name="T26" fmla="*/ 122488 w 330304"/>
                <a:gd name="T27" fmla="*/ 196807 h 798236"/>
                <a:gd name="T28" fmla="*/ 122488 w 330304"/>
                <a:gd name="T29" fmla="*/ 20644 h 798236"/>
                <a:gd name="T30" fmla="*/ 194056 w 330304"/>
                <a:gd name="T31" fmla="*/ 20644 h 798236"/>
                <a:gd name="T32" fmla="*/ 194056 w 330304"/>
                <a:gd name="T33" fmla="*/ 196807 h 798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1" name="Freeform: Shape 16">
              <a:extLst>
                <a:ext uri="{FF2B5EF4-FFF2-40B4-BE49-F238E27FC236}">
                  <a16:creationId xmlns:a16="http://schemas.microsoft.com/office/drawing/2014/main" id="{8CE30C35-1B3A-4C55-90A7-A311267B1800}"/>
                </a:ext>
              </a:extLst>
            </p:cNvPr>
            <p:cNvSpPr>
              <a:spLocks/>
            </p:cNvSpPr>
            <p:nvPr/>
          </p:nvSpPr>
          <p:spPr bwMode="black">
            <a:xfrm>
              <a:off x="4501309" y="476965"/>
              <a:ext cx="110102" cy="853287"/>
            </a:xfrm>
            <a:custGeom>
              <a:avLst/>
              <a:gdLst>
                <a:gd name="T0" fmla="*/ 20644 w 110101"/>
                <a:gd name="T1" fmla="*/ 246352 h 853286"/>
                <a:gd name="T2" fmla="*/ 92212 w 110101"/>
                <a:gd name="T3" fmla="*/ 246352 h 853286"/>
                <a:gd name="T4" fmla="*/ 92212 w 110101"/>
                <a:gd name="T5" fmla="*/ 835397 h 853286"/>
                <a:gd name="T6" fmla="*/ 20644 w 110101"/>
                <a:gd name="T7" fmla="*/ 835397 h 853286"/>
                <a:gd name="T8" fmla="*/ 20644 w 110101"/>
                <a:gd name="T9" fmla="*/ 246352 h 853286"/>
                <a:gd name="T10" fmla="*/ 20644 w 110101"/>
                <a:gd name="T11" fmla="*/ 20644 h 853286"/>
                <a:gd name="T12" fmla="*/ 92212 w 110101"/>
                <a:gd name="T13" fmla="*/ 20644 h 853286"/>
                <a:gd name="T14" fmla="*/ 92212 w 110101"/>
                <a:gd name="T15" fmla="*/ 136251 h 853286"/>
                <a:gd name="T16" fmla="*/ 20644 w 110101"/>
                <a:gd name="T17" fmla="*/ 136251 h 853286"/>
                <a:gd name="T18" fmla="*/ 20644 w 110101"/>
                <a:gd name="T19" fmla="*/ 20644 h 853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2" name="Freeform: Shape 17">
              <a:extLst>
                <a:ext uri="{FF2B5EF4-FFF2-40B4-BE49-F238E27FC236}">
                  <a16:creationId xmlns:a16="http://schemas.microsoft.com/office/drawing/2014/main" id="{5BDC5056-9A1E-4802-9F3E-3A3768E29ED0}"/>
                </a:ext>
              </a:extLst>
            </p:cNvPr>
            <p:cNvSpPr>
              <a:spLocks/>
            </p:cNvSpPr>
            <p:nvPr/>
          </p:nvSpPr>
          <p:spPr bwMode="black">
            <a:xfrm>
              <a:off x="4501309" y="702673"/>
              <a:ext cx="110102" cy="605559"/>
            </a:xfrm>
            <a:custGeom>
              <a:avLst/>
              <a:gdLst>
                <a:gd name="T0" fmla="*/ 20644 w 110101"/>
                <a:gd name="T1" fmla="*/ 20644 h 605558"/>
                <a:gd name="T2" fmla="*/ 92212 w 110101"/>
                <a:gd name="T3" fmla="*/ 20644 h 605558"/>
                <a:gd name="T4" fmla="*/ 92212 w 110101"/>
                <a:gd name="T5" fmla="*/ 609689 h 605558"/>
                <a:gd name="T6" fmla="*/ 20644 w 110101"/>
                <a:gd name="T7" fmla="*/ 609689 h 605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605558">
                  <a:moveTo>
                    <a:pt x="20644" y="20644"/>
                  </a:moveTo>
                  <a:lnTo>
                    <a:pt x="92210" y="20644"/>
                  </a:lnTo>
                  <a:lnTo>
                    <a:pt x="92210" y="609687"/>
                  </a:lnTo>
                  <a:lnTo>
                    <a:pt x="20644" y="609687"/>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3" name="Freeform: Shape 18">
              <a:extLst>
                <a:ext uri="{FF2B5EF4-FFF2-40B4-BE49-F238E27FC236}">
                  <a16:creationId xmlns:a16="http://schemas.microsoft.com/office/drawing/2014/main" id="{CD320BBD-B153-4B2B-844B-F8A0688DF4E2}"/>
                </a:ext>
              </a:extLst>
            </p:cNvPr>
            <p:cNvSpPr>
              <a:spLocks/>
            </p:cNvSpPr>
            <p:nvPr/>
          </p:nvSpPr>
          <p:spPr bwMode="black">
            <a:xfrm>
              <a:off x="4501309" y="476965"/>
              <a:ext cx="110102" cy="137627"/>
            </a:xfrm>
            <a:custGeom>
              <a:avLst/>
              <a:gdLst>
                <a:gd name="T0" fmla="*/ 20644 w 110101"/>
                <a:gd name="T1" fmla="*/ 20644 h 137626"/>
                <a:gd name="T2" fmla="*/ 92212 w 110101"/>
                <a:gd name="T3" fmla="*/ 20644 h 137626"/>
                <a:gd name="T4" fmla="*/ 92212 w 110101"/>
                <a:gd name="T5" fmla="*/ 136253 h 137626"/>
                <a:gd name="T6" fmla="*/ 20644 w 110101"/>
                <a:gd name="T7" fmla="*/ 136253 h 137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137626">
                  <a:moveTo>
                    <a:pt x="20644" y="20644"/>
                  </a:moveTo>
                  <a:lnTo>
                    <a:pt x="92210" y="20644"/>
                  </a:lnTo>
                  <a:lnTo>
                    <a:pt x="92210" y="136251"/>
                  </a:lnTo>
                  <a:lnTo>
                    <a:pt x="20644" y="136251"/>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4" name="Freeform: Shape 19">
              <a:extLst>
                <a:ext uri="{FF2B5EF4-FFF2-40B4-BE49-F238E27FC236}">
                  <a16:creationId xmlns:a16="http://schemas.microsoft.com/office/drawing/2014/main" id="{F8A00E26-AD71-441F-8108-6193E46411EF}"/>
                </a:ext>
              </a:extLst>
            </p:cNvPr>
            <p:cNvSpPr>
              <a:spLocks/>
            </p:cNvSpPr>
            <p:nvPr/>
          </p:nvSpPr>
          <p:spPr bwMode="black">
            <a:xfrm>
              <a:off x="4680224" y="686158"/>
              <a:ext cx="578033" cy="660609"/>
            </a:xfrm>
            <a:custGeom>
              <a:avLst/>
              <a:gdLst>
                <a:gd name="T0" fmla="*/ 92210 w 578033"/>
                <a:gd name="T1" fmla="*/ 331681 h 660609"/>
                <a:gd name="T2" fmla="*/ 298650 w 578033"/>
                <a:gd name="T3" fmla="*/ 582162 h 660609"/>
                <a:gd name="T4" fmla="*/ 505091 w 578033"/>
                <a:gd name="T5" fmla="*/ 331681 h 660609"/>
                <a:gd name="T6" fmla="*/ 298650 w 578033"/>
                <a:gd name="T7" fmla="*/ 81200 h 660609"/>
                <a:gd name="T8" fmla="*/ 92210 w 578033"/>
                <a:gd name="T9" fmla="*/ 331681 h 660609"/>
                <a:gd name="T10" fmla="*/ 576657 w 578033"/>
                <a:gd name="T11" fmla="*/ 331681 h 660609"/>
                <a:gd name="T12" fmla="*/ 298650 w 578033"/>
                <a:gd name="T13" fmla="*/ 642718 h 660609"/>
                <a:gd name="T14" fmla="*/ 20644 w 578033"/>
                <a:gd name="T15" fmla="*/ 331681 h 660609"/>
                <a:gd name="T16" fmla="*/ 298650 w 578033"/>
                <a:gd name="T17" fmla="*/ 20644 h 660609"/>
                <a:gd name="T18" fmla="*/ 576657 w 578033"/>
                <a:gd name="T19" fmla="*/ 331681 h 6606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5" name="Freeform: Shape 20">
              <a:extLst>
                <a:ext uri="{FF2B5EF4-FFF2-40B4-BE49-F238E27FC236}">
                  <a16:creationId xmlns:a16="http://schemas.microsoft.com/office/drawing/2014/main" id="{AFFDBFBC-71E8-43CA-A375-1D7DB6305CE4}"/>
                </a:ext>
              </a:extLst>
            </p:cNvPr>
            <p:cNvSpPr>
              <a:spLocks/>
            </p:cNvSpPr>
            <p:nvPr/>
          </p:nvSpPr>
          <p:spPr bwMode="black">
            <a:xfrm>
              <a:off x="5340834"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7 w 495456"/>
                <a:gd name="T9" fmla="*/ 20644 h 633083"/>
                <a:gd name="T10" fmla="*/ 496835 w 495456"/>
                <a:gd name="T11" fmla="*/ 249105 h 633083"/>
                <a:gd name="T12" fmla="*/ 496835 w 495456"/>
                <a:gd name="T13" fmla="*/ 628957 h 633083"/>
                <a:gd name="T14" fmla="*/ 425269 w 495456"/>
                <a:gd name="T15" fmla="*/ 628957 h 633083"/>
                <a:gd name="T16" fmla="*/ 425269 w 495456"/>
                <a:gd name="T17" fmla="*/ 260115 h 633083"/>
                <a:gd name="T18" fmla="*/ 276632 w 495456"/>
                <a:gd name="T19" fmla="*/ 81200 h 633083"/>
                <a:gd name="T20" fmla="*/ 92210 w 495456"/>
                <a:gd name="T21" fmla="*/ 282135 h 633083"/>
                <a:gd name="T22" fmla="*/ 92210 w 495456"/>
                <a:gd name="T23" fmla="*/ 626205 h 633083"/>
                <a:gd name="T24" fmla="*/ 20644 w 495456"/>
                <a:gd name="T25" fmla="*/ 626205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6" name="Freeform: Shape 21">
              <a:extLst>
                <a:ext uri="{FF2B5EF4-FFF2-40B4-BE49-F238E27FC236}">
                  <a16:creationId xmlns:a16="http://schemas.microsoft.com/office/drawing/2014/main" id="{0962DE87-D92B-4928-9380-DD8882A1D825}"/>
                </a:ext>
              </a:extLst>
            </p:cNvPr>
            <p:cNvSpPr>
              <a:spLocks/>
            </p:cNvSpPr>
            <p:nvPr/>
          </p:nvSpPr>
          <p:spPr bwMode="black">
            <a:xfrm>
              <a:off x="5340834" y="686158"/>
              <a:ext cx="495457" cy="633084"/>
            </a:xfrm>
            <a:custGeom>
              <a:avLst/>
              <a:gdLst>
                <a:gd name="T0" fmla="*/ 20644 w 495456"/>
                <a:gd name="T1" fmla="*/ 37159 h 633083"/>
                <a:gd name="T2" fmla="*/ 92210 w 495456"/>
                <a:gd name="T3" fmla="*/ 37159 h 633083"/>
                <a:gd name="T4" fmla="*/ 92210 w 495456"/>
                <a:gd name="T5" fmla="*/ 139003 h 633083"/>
                <a:gd name="T6" fmla="*/ 94963 w 495456"/>
                <a:gd name="T7" fmla="*/ 139003 h 633083"/>
                <a:gd name="T8" fmla="*/ 282137 w 495456"/>
                <a:gd name="T9" fmla="*/ 20644 h 633083"/>
                <a:gd name="T10" fmla="*/ 496835 w 495456"/>
                <a:gd name="T11" fmla="*/ 249105 h 633083"/>
                <a:gd name="T12" fmla="*/ 496835 w 495456"/>
                <a:gd name="T13" fmla="*/ 628957 h 633083"/>
                <a:gd name="T14" fmla="*/ 425269 w 495456"/>
                <a:gd name="T15" fmla="*/ 628957 h 633083"/>
                <a:gd name="T16" fmla="*/ 425269 w 495456"/>
                <a:gd name="T17" fmla="*/ 260115 h 633083"/>
                <a:gd name="T18" fmla="*/ 276632 w 495456"/>
                <a:gd name="T19" fmla="*/ 81200 h 633083"/>
                <a:gd name="T20" fmla="*/ 92210 w 495456"/>
                <a:gd name="T21" fmla="*/ 284888 h 633083"/>
                <a:gd name="T22" fmla="*/ 92210 w 495456"/>
                <a:gd name="T23" fmla="*/ 628957 h 633083"/>
                <a:gd name="T24" fmla="*/ 20644 w 495456"/>
                <a:gd name="T25" fmla="*/ 628957 h 633083"/>
                <a:gd name="T26" fmla="*/ 20644 w 495456"/>
                <a:gd name="T27" fmla="*/ 37159 h 6330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7" name="Freeform: Shape 22">
              <a:extLst>
                <a:ext uri="{FF2B5EF4-FFF2-40B4-BE49-F238E27FC236}">
                  <a16:creationId xmlns:a16="http://schemas.microsoft.com/office/drawing/2014/main" id="{CF0AD10B-95AA-4CCD-A228-138138ED84D6}"/>
                </a:ext>
              </a:extLst>
            </p:cNvPr>
            <p:cNvSpPr>
              <a:spLocks/>
            </p:cNvSpPr>
            <p:nvPr/>
          </p:nvSpPr>
          <p:spPr bwMode="black">
            <a:xfrm>
              <a:off x="5918867" y="686158"/>
              <a:ext cx="578033" cy="660609"/>
            </a:xfrm>
            <a:custGeom>
              <a:avLst/>
              <a:gdLst>
                <a:gd name="T0" fmla="*/ 430772 w 578033"/>
                <a:gd name="T1" fmla="*/ 304156 h 660609"/>
                <a:gd name="T2" fmla="*/ 430772 w 578033"/>
                <a:gd name="T3" fmla="*/ 304156 h 660609"/>
                <a:gd name="T4" fmla="*/ 367464 w 578033"/>
                <a:gd name="T5" fmla="*/ 331681 h 660609"/>
                <a:gd name="T6" fmla="*/ 94963 w 578033"/>
                <a:gd name="T7" fmla="*/ 466555 h 660609"/>
                <a:gd name="T8" fmla="*/ 227084 w 578033"/>
                <a:gd name="T9" fmla="*/ 582162 h 660609"/>
                <a:gd name="T10" fmla="*/ 430772 w 578033"/>
                <a:gd name="T11" fmla="*/ 397742 h 660609"/>
                <a:gd name="T12" fmla="*/ 430772 w 578033"/>
                <a:gd name="T13" fmla="*/ 304156 h 660609"/>
                <a:gd name="T14" fmla="*/ 48169 w 578033"/>
                <a:gd name="T15" fmla="*/ 218827 h 660609"/>
                <a:gd name="T16" fmla="*/ 284888 w 578033"/>
                <a:gd name="T17" fmla="*/ 20644 h 660609"/>
                <a:gd name="T18" fmla="*/ 502338 w 578033"/>
                <a:gd name="T19" fmla="*/ 210569 h 660609"/>
                <a:gd name="T20" fmla="*/ 502338 w 578033"/>
                <a:gd name="T21" fmla="*/ 524359 h 660609"/>
                <a:gd name="T22" fmla="*/ 543626 w 578033"/>
                <a:gd name="T23" fmla="*/ 568399 h 660609"/>
                <a:gd name="T24" fmla="*/ 565647 w 578033"/>
                <a:gd name="T25" fmla="*/ 562894 h 660609"/>
                <a:gd name="T26" fmla="*/ 565647 w 578033"/>
                <a:gd name="T27" fmla="*/ 623450 h 660609"/>
                <a:gd name="T28" fmla="*/ 518854 w 578033"/>
                <a:gd name="T29" fmla="*/ 628955 h 660609"/>
                <a:gd name="T30" fmla="*/ 433525 w 578033"/>
                <a:gd name="T31" fmla="*/ 527111 h 660609"/>
                <a:gd name="T32" fmla="*/ 430772 w 578033"/>
                <a:gd name="T33" fmla="*/ 527111 h 660609"/>
                <a:gd name="T34" fmla="*/ 216074 w 578033"/>
                <a:gd name="T35" fmla="*/ 648223 h 660609"/>
                <a:gd name="T36" fmla="*/ 20644 w 578033"/>
                <a:gd name="T37" fmla="*/ 474813 h 660609"/>
                <a:gd name="T38" fmla="*/ 334433 w 578033"/>
                <a:gd name="T39" fmla="*/ 284888 h 660609"/>
                <a:gd name="T40" fmla="*/ 425267 w 578033"/>
                <a:gd name="T41" fmla="*/ 205064 h 660609"/>
                <a:gd name="T42" fmla="*/ 271125 w 578033"/>
                <a:gd name="T43" fmla="*/ 83952 h 660609"/>
                <a:gd name="T44" fmla="*/ 114230 w 578033"/>
                <a:gd name="T45" fmla="*/ 221579 h 660609"/>
                <a:gd name="T46" fmla="*/ 48169 w 578033"/>
                <a:gd name="T47" fmla="*/ 221579 h 6606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lnTo>
                    <a:pt x="48169" y="218827"/>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8" name="Freeform: Shape 23">
              <a:extLst>
                <a:ext uri="{FF2B5EF4-FFF2-40B4-BE49-F238E27FC236}">
                  <a16:creationId xmlns:a16="http://schemas.microsoft.com/office/drawing/2014/main" id="{DEE1E8DC-7814-4ACC-ADAC-7EB3B2140020}"/>
                </a:ext>
              </a:extLst>
            </p:cNvPr>
            <p:cNvSpPr>
              <a:spLocks/>
            </p:cNvSpPr>
            <p:nvPr/>
          </p:nvSpPr>
          <p:spPr bwMode="black">
            <a:xfrm>
              <a:off x="6582229" y="476965"/>
              <a:ext cx="110102" cy="853287"/>
            </a:xfrm>
            <a:custGeom>
              <a:avLst/>
              <a:gdLst>
                <a:gd name="T0" fmla="*/ 20644 w 110101"/>
                <a:gd name="T1" fmla="*/ 20644 h 853286"/>
                <a:gd name="T2" fmla="*/ 92212 w 110101"/>
                <a:gd name="T3" fmla="*/ 20644 h 853286"/>
                <a:gd name="T4" fmla="*/ 92212 w 110101"/>
                <a:gd name="T5" fmla="*/ 838150 h 853286"/>
                <a:gd name="T6" fmla="*/ 20644 w 110101"/>
                <a:gd name="T7" fmla="*/ 838150 h 853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853286">
                  <a:moveTo>
                    <a:pt x="20644" y="20644"/>
                  </a:moveTo>
                  <a:lnTo>
                    <a:pt x="92210" y="20644"/>
                  </a:lnTo>
                  <a:lnTo>
                    <a:pt x="92210" y="838148"/>
                  </a:lnTo>
                  <a:lnTo>
                    <a:pt x="20644" y="83814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19" name="Freeform: Shape 24">
              <a:extLst>
                <a:ext uri="{FF2B5EF4-FFF2-40B4-BE49-F238E27FC236}">
                  <a16:creationId xmlns:a16="http://schemas.microsoft.com/office/drawing/2014/main" id="{FD3770E9-70DF-4304-9924-C78C33C2D2E2}"/>
                </a:ext>
              </a:extLst>
            </p:cNvPr>
            <p:cNvSpPr>
              <a:spLocks/>
            </p:cNvSpPr>
            <p:nvPr/>
          </p:nvSpPr>
          <p:spPr bwMode="black">
            <a:xfrm>
              <a:off x="6582229" y="476965"/>
              <a:ext cx="110102" cy="853287"/>
            </a:xfrm>
            <a:custGeom>
              <a:avLst/>
              <a:gdLst>
                <a:gd name="T0" fmla="*/ 20644 w 110101"/>
                <a:gd name="T1" fmla="*/ 20644 h 853286"/>
                <a:gd name="T2" fmla="*/ 92212 w 110101"/>
                <a:gd name="T3" fmla="*/ 20644 h 853286"/>
                <a:gd name="T4" fmla="*/ 92212 w 110101"/>
                <a:gd name="T5" fmla="*/ 838150 h 853286"/>
                <a:gd name="T6" fmla="*/ 20644 w 110101"/>
                <a:gd name="T7" fmla="*/ 838150 h 8532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101" h="853286">
                  <a:moveTo>
                    <a:pt x="20644" y="20644"/>
                  </a:moveTo>
                  <a:lnTo>
                    <a:pt x="92210" y="20644"/>
                  </a:lnTo>
                  <a:lnTo>
                    <a:pt x="92210" y="838148"/>
                  </a:lnTo>
                  <a:lnTo>
                    <a:pt x="20644" y="838148"/>
                  </a:lnTo>
                  <a:lnTo>
                    <a:pt x="20644" y="20644"/>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0" name="Freeform: Shape 25">
              <a:extLst>
                <a:ext uri="{FF2B5EF4-FFF2-40B4-BE49-F238E27FC236}">
                  <a16:creationId xmlns:a16="http://schemas.microsoft.com/office/drawing/2014/main" id="{75F75043-DC3A-4D4F-BB08-449FA3CABE50}"/>
                </a:ext>
              </a:extLst>
            </p:cNvPr>
            <p:cNvSpPr>
              <a:spLocks/>
            </p:cNvSpPr>
            <p:nvPr/>
          </p:nvSpPr>
          <p:spPr bwMode="black">
            <a:xfrm>
              <a:off x="6766649" y="666890"/>
              <a:ext cx="605559" cy="908338"/>
            </a:xfrm>
            <a:custGeom>
              <a:avLst/>
              <a:gdLst>
                <a:gd name="T0" fmla="*/ 312415 w 605558"/>
                <a:gd name="T1" fmla="*/ 516103 h 908337"/>
                <a:gd name="T2" fmla="*/ 447290 w 605558"/>
                <a:gd name="T3" fmla="*/ 339939 h 908337"/>
                <a:gd name="T4" fmla="*/ 309663 w 605558"/>
                <a:gd name="T5" fmla="*/ 161024 h 908337"/>
                <a:gd name="T6" fmla="*/ 185796 w 605558"/>
                <a:gd name="T7" fmla="*/ 345444 h 908337"/>
                <a:gd name="T8" fmla="*/ 312415 w 605558"/>
                <a:gd name="T9" fmla="*/ 516103 h 908337"/>
                <a:gd name="T10" fmla="*/ 604184 w 605558"/>
                <a:gd name="T11" fmla="*/ 37159 h 908337"/>
                <a:gd name="T12" fmla="*/ 604184 w 605558"/>
                <a:gd name="T13" fmla="*/ 615194 h 908337"/>
                <a:gd name="T14" fmla="*/ 298650 w 605558"/>
                <a:gd name="T15" fmla="*/ 895953 h 908337"/>
                <a:gd name="T16" fmla="*/ 34407 w 605558"/>
                <a:gd name="T17" fmla="*/ 714286 h 908337"/>
                <a:gd name="T18" fmla="*/ 207816 w 605558"/>
                <a:gd name="T19" fmla="*/ 714286 h 908337"/>
                <a:gd name="T20" fmla="*/ 320673 w 605558"/>
                <a:gd name="T21" fmla="*/ 774842 h 908337"/>
                <a:gd name="T22" fmla="*/ 447290 w 605558"/>
                <a:gd name="T23" fmla="*/ 634462 h 908337"/>
                <a:gd name="T24" fmla="*/ 447290 w 605558"/>
                <a:gd name="T25" fmla="*/ 560144 h 908337"/>
                <a:gd name="T26" fmla="*/ 444537 w 605558"/>
                <a:gd name="T27" fmla="*/ 557391 h 908337"/>
                <a:gd name="T28" fmla="*/ 282135 w 605558"/>
                <a:gd name="T29" fmla="*/ 648225 h 908337"/>
                <a:gd name="T30" fmla="*/ 20644 w 605558"/>
                <a:gd name="T31" fmla="*/ 334433 h 908337"/>
                <a:gd name="T32" fmla="*/ 271125 w 605558"/>
                <a:gd name="T33" fmla="*/ 20644 h 908337"/>
                <a:gd name="T34" fmla="*/ 447290 w 605558"/>
                <a:gd name="T35" fmla="*/ 127993 h 908337"/>
                <a:gd name="T36" fmla="*/ 450042 w 605558"/>
                <a:gd name="T37" fmla="*/ 127993 h 908337"/>
                <a:gd name="T38" fmla="*/ 450042 w 605558"/>
                <a:gd name="T39" fmla="*/ 37159 h 908337"/>
                <a:gd name="T40" fmla="*/ 604184 w 605558"/>
                <a:gd name="T41" fmla="*/ 37159 h 908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1" name="Freeform: Shape 26">
              <a:extLst>
                <a:ext uri="{FF2B5EF4-FFF2-40B4-BE49-F238E27FC236}">
                  <a16:creationId xmlns:a16="http://schemas.microsoft.com/office/drawing/2014/main" id="{A18CFE9B-3D93-4D24-A696-6EEDBE95B0CB}"/>
                </a:ext>
              </a:extLst>
            </p:cNvPr>
            <p:cNvSpPr>
              <a:spLocks/>
            </p:cNvSpPr>
            <p:nvPr/>
          </p:nvSpPr>
          <p:spPr bwMode="black">
            <a:xfrm>
              <a:off x="7485061" y="666890"/>
              <a:ext cx="385355" cy="660609"/>
            </a:xfrm>
            <a:custGeom>
              <a:avLst/>
              <a:gdLst>
                <a:gd name="T0" fmla="*/ 23397 w 385355"/>
                <a:gd name="T1" fmla="*/ 37159 h 660609"/>
                <a:gd name="T2" fmla="*/ 174786 w 385355"/>
                <a:gd name="T3" fmla="*/ 37159 h 660609"/>
                <a:gd name="T4" fmla="*/ 174786 w 385355"/>
                <a:gd name="T5" fmla="*/ 141756 h 660609"/>
                <a:gd name="T6" fmla="*/ 177539 w 385355"/>
                <a:gd name="T7" fmla="*/ 141756 h 660609"/>
                <a:gd name="T8" fmla="*/ 342691 w 385355"/>
                <a:gd name="T9" fmla="*/ 20644 h 660609"/>
                <a:gd name="T10" fmla="*/ 372969 w 385355"/>
                <a:gd name="T11" fmla="*/ 23397 h 660609"/>
                <a:gd name="T12" fmla="*/ 372969 w 385355"/>
                <a:gd name="T13" fmla="*/ 185796 h 660609"/>
                <a:gd name="T14" fmla="*/ 326176 w 385355"/>
                <a:gd name="T15" fmla="*/ 183044 h 660609"/>
                <a:gd name="T16" fmla="*/ 180291 w 385355"/>
                <a:gd name="T17" fmla="*/ 328928 h 660609"/>
                <a:gd name="T18" fmla="*/ 180291 w 385355"/>
                <a:gd name="T19" fmla="*/ 645470 h 660609"/>
                <a:gd name="T20" fmla="*/ 20644 w 385355"/>
                <a:gd name="T21" fmla="*/ 645470 h 660609"/>
                <a:gd name="T22" fmla="*/ 20644 w 385355"/>
                <a:gd name="T23" fmla="*/ 37159 h 660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lnTo>
                    <a:pt x="23397" y="37159"/>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sp>
          <p:nvSpPr>
            <p:cNvPr id="22" name="Freeform: Shape 27">
              <a:extLst>
                <a:ext uri="{FF2B5EF4-FFF2-40B4-BE49-F238E27FC236}">
                  <a16:creationId xmlns:a16="http://schemas.microsoft.com/office/drawing/2014/main" id="{06958788-784E-48F0-BD63-F4E54FEE5802}"/>
                </a:ext>
              </a:extLst>
            </p:cNvPr>
            <p:cNvSpPr>
              <a:spLocks/>
            </p:cNvSpPr>
            <p:nvPr/>
          </p:nvSpPr>
          <p:spPr bwMode="black">
            <a:xfrm>
              <a:off x="8206226" y="471460"/>
              <a:ext cx="633084" cy="853287"/>
            </a:xfrm>
            <a:custGeom>
              <a:avLst/>
              <a:gdLst>
                <a:gd name="T0" fmla="*/ 320673 w 633083"/>
                <a:gd name="T1" fmla="*/ 725296 h 853286"/>
                <a:gd name="T2" fmla="*/ 461052 w 633083"/>
                <a:gd name="T3" fmla="*/ 549133 h 853286"/>
                <a:gd name="T4" fmla="*/ 323425 w 633083"/>
                <a:gd name="T5" fmla="*/ 353701 h 853286"/>
                <a:gd name="T6" fmla="*/ 188549 w 633083"/>
                <a:gd name="T7" fmla="*/ 540876 h 853286"/>
                <a:gd name="T8" fmla="*/ 320673 w 633083"/>
                <a:gd name="T9" fmla="*/ 725296 h 853286"/>
                <a:gd name="T10" fmla="*/ 612442 w 633083"/>
                <a:gd name="T11" fmla="*/ 840903 h 853286"/>
                <a:gd name="T12" fmla="*/ 455547 w 633083"/>
                <a:gd name="T13" fmla="*/ 840903 h 853286"/>
                <a:gd name="T14" fmla="*/ 455547 w 633083"/>
                <a:gd name="T15" fmla="*/ 763831 h 853286"/>
                <a:gd name="T16" fmla="*/ 452795 w 633083"/>
                <a:gd name="T17" fmla="*/ 763831 h 853286"/>
                <a:gd name="T18" fmla="*/ 276630 w 633083"/>
                <a:gd name="T19" fmla="*/ 857418 h 853286"/>
                <a:gd name="T20" fmla="*/ 20644 w 633083"/>
                <a:gd name="T21" fmla="*/ 529866 h 853286"/>
                <a:gd name="T22" fmla="*/ 271125 w 633083"/>
                <a:gd name="T23" fmla="*/ 216074 h 853286"/>
                <a:gd name="T24" fmla="*/ 447290 w 633083"/>
                <a:gd name="T25" fmla="*/ 309661 h 853286"/>
                <a:gd name="T26" fmla="*/ 450042 w 633083"/>
                <a:gd name="T27" fmla="*/ 309661 h 853286"/>
                <a:gd name="T28" fmla="*/ 450042 w 633083"/>
                <a:gd name="T29" fmla="*/ 20644 h 853286"/>
                <a:gd name="T30" fmla="*/ 609690 w 633083"/>
                <a:gd name="T31" fmla="*/ 20644 h 853286"/>
                <a:gd name="T32" fmla="*/ 609690 w 633083"/>
                <a:gd name="T33" fmla="*/ 840903 h 8532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lnTo>
                    <a:pt x="612440" y="840901"/>
                  </a:lnTo>
                  <a:close/>
                </a:path>
              </a:pathLst>
            </a:custGeom>
            <a:solidFill>
              <a:schemeClr val="bg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GB"/>
            </a:p>
          </p:txBody>
        </p:sp>
      </p:grpSp>
    </p:spTree>
    <p:extLst>
      <p:ext uri="{BB962C8B-B14F-4D97-AF65-F5344CB8AC3E}">
        <p14:creationId xmlns:p14="http://schemas.microsoft.com/office/powerpoint/2010/main" val="15039601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2001" y="1416667"/>
            <a:ext cx="3456319"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8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8305281" y="1416667"/>
            <a:ext cx="3456000" cy="2092880"/>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C8401A2-6451-4E45-96E0-C555AE389B92}"/>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11993E21-89C4-43F1-B0DA-3D71670B0B04}"/>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13" name="Group 12">
            <a:extLst>
              <a:ext uri="{FF2B5EF4-FFF2-40B4-BE49-F238E27FC236}">
                <a16:creationId xmlns:a16="http://schemas.microsoft.com/office/drawing/2014/main" id="{E2EC9A99-CBD6-4BA5-A71D-10F2DFE9CFA1}"/>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6ADE5D12-11A2-4CCE-81CB-203511BF5C3F}"/>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E081217D-4EA5-40B0-9EA6-FAD35195E17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464DB892-B193-4994-87A1-F3005D1BE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id="{4CE544B9-8DF2-4C6C-B878-A4384379E280}"/>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00467552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0930CD1D-A41A-4185-9CFA-885F60C5B505}"/>
              </a:ext>
            </a:extLst>
          </p:cNvPr>
          <p:cNvSpPr>
            <a:spLocks noGrp="1"/>
          </p:cNvSpPr>
          <p:nvPr>
            <p:ph type="body" sz="quarter" idx="16"/>
          </p:nvPr>
        </p:nvSpPr>
        <p:spPr>
          <a:xfrm>
            <a:off x="431999" y="1416667"/>
            <a:ext cx="3456000" cy="3552000"/>
          </a:xfrm>
          <a:solidFill>
            <a:srgbClr val="0073CD"/>
          </a:solidFill>
        </p:spPr>
        <p:txBody>
          <a:bodyPr wrap="square" lIns="144000" tIns="108000" rIns="144000" bIns="108000">
            <a:noAutofit/>
          </a:bodyPr>
          <a:lstStyle>
            <a:lvl1pPr>
              <a:spcAft>
                <a:spcPts val="800"/>
              </a:spcAft>
              <a:defRPr>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a:extLst>
              <a:ext uri="{FF2B5EF4-FFF2-40B4-BE49-F238E27FC236}">
                <a16:creationId xmlns:a16="http://schemas.microsoft.com/office/drawing/2014/main" id="{C5ABD336-6DA0-4C14-8548-610B7CB3FDD3}"/>
              </a:ext>
            </a:extLst>
          </p:cNvPr>
          <p:cNvSpPr>
            <a:spLocks noGrp="1"/>
          </p:cNvSpPr>
          <p:nvPr>
            <p:ph type="body" sz="quarter" idx="17"/>
          </p:nvPr>
        </p:nvSpPr>
        <p:spPr>
          <a:xfrm>
            <a:off x="8304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Footer Placeholder 2">
            <a:extLst>
              <a:ext uri="{FF2B5EF4-FFF2-40B4-BE49-F238E27FC236}">
                <a16:creationId xmlns:a16="http://schemas.microsoft.com/office/drawing/2014/main" id="{F1F48095-532B-4817-BFFB-AF6AF6A81C53}"/>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6" name="Group 25">
            <a:extLst>
              <a:ext uri="{FF2B5EF4-FFF2-40B4-BE49-F238E27FC236}">
                <a16:creationId xmlns:a16="http://schemas.microsoft.com/office/drawing/2014/main" id="{B2F101B0-C15C-4E8B-BCD8-94C6F9FA8B71}"/>
              </a:ext>
            </a:extLst>
          </p:cNvPr>
          <p:cNvGrpSpPr/>
          <p:nvPr userDrawn="1"/>
        </p:nvGrpSpPr>
        <p:grpSpPr>
          <a:xfrm>
            <a:off x="12275233" y="1"/>
            <a:ext cx="2706315" cy="2781137"/>
            <a:chOff x="3528102" y="847657"/>
            <a:chExt cx="2029736" cy="2085853"/>
          </a:xfrm>
        </p:grpSpPr>
        <p:sp>
          <p:nvSpPr>
            <p:cNvPr id="27" name="Guidance note">
              <a:extLst>
                <a:ext uri="{FF2B5EF4-FFF2-40B4-BE49-F238E27FC236}">
                  <a16:creationId xmlns:a16="http://schemas.microsoft.com/office/drawing/2014/main" id="{5019EF20-6B36-43C9-BDEB-3621A64EB545}"/>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8" name="Group 27">
              <a:extLst>
                <a:ext uri="{FF2B5EF4-FFF2-40B4-BE49-F238E27FC236}">
                  <a16:creationId xmlns:a16="http://schemas.microsoft.com/office/drawing/2014/main" id="{B21C0FE1-B9EF-4B93-932D-4FD8C477B3AE}"/>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9" name="Picture 3">
                <a:extLst>
                  <a:ext uri="{FF2B5EF4-FFF2-40B4-BE49-F238E27FC236}">
                    <a16:creationId xmlns:a16="http://schemas.microsoft.com/office/drawing/2014/main" id="{7C1D4B64-6112-4E50-93D6-4D6DF530D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0" name="Rounded Rectangle 20">
                <a:extLst>
                  <a:ext uri="{FF2B5EF4-FFF2-40B4-BE49-F238E27FC236}">
                    <a16:creationId xmlns:a16="http://schemas.microsoft.com/office/drawing/2014/main" id="{4E55863B-5F7C-47FB-BB27-4E84CB7B252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22078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431999" y="1416667"/>
            <a:ext cx="3456000" cy="287258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304000" y="1416667"/>
            <a:ext cx="3456000" cy="3552000"/>
          </a:xfrm>
          <a:solidFill>
            <a:srgbClr val="0073CD"/>
          </a:solidFill>
        </p:spPr>
        <p:txBody>
          <a:bodyPr wrap="square" lIns="144000" tIns="108000" rIns="144000" bIns="108000">
            <a:noAutofit/>
          </a:bodyPr>
          <a:lstStyle>
            <a:lvl1pPr>
              <a:spcAft>
                <a:spcPts val="800"/>
              </a:spcAft>
              <a:defRPr sz="2400">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27" name="Group 26">
            <a:extLst>
              <a:ext uri="{FF2B5EF4-FFF2-40B4-BE49-F238E27FC236}">
                <a16:creationId xmlns:a16="http://schemas.microsoft.com/office/drawing/2014/main" id="{A6F0B578-E378-46F0-A4C9-1552A629C76D}"/>
              </a:ext>
            </a:extLst>
          </p:cNvPr>
          <p:cNvGrpSpPr/>
          <p:nvPr userDrawn="1"/>
        </p:nvGrpSpPr>
        <p:grpSpPr>
          <a:xfrm>
            <a:off x="12275233" y="1"/>
            <a:ext cx="2706315" cy="2781137"/>
            <a:chOff x="3528102" y="847657"/>
            <a:chExt cx="2029736" cy="2085853"/>
          </a:xfrm>
        </p:grpSpPr>
        <p:sp>
          <p:nvSpPr>
            <p:cNvPr id="28" name="Guidance note">
              <a:extLst>
                <a:ext uri="{FF2B5EF4-FFF2-40B4-BE49-F238E27FC236}">
                  <a16:creationId xmlns:a16="http://schemas.microsoft.com/office/drawing/2014/main" id="{F2DEB423-320E-404F-8B3B-CCFAFB4B5554}"/>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E3BE6250-E57A-419B-A962-5A85632A71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0" name="Picture 3">
                <a:extLst>
                  <a:ext uri="{FF2B5EF4-FFF2-40B4-BE49-F238E27FC236}">
                    <a16:creationId xmlns:a16="http://schemas.microsoft.com/office/drawing/2014/main" id="{3815D591-B560-4B71-ACE3-786F10B3E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ounded Rectangle 20">
                <a:extLst>
                  <a:ext uri="{FF2B5EF4-FFF2-40B4-BE49-F238E27FC236}">
                    <a16:creationId xmlns:a16="http://schemas.microsoft.com/office/drawing/2014/main" id="{D9C85BF9-7030-4B6C-A627-472B55A9DB3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2606908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51"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8"/>
            <a:ext cx="7392828" cy="250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480681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0373" y="356765"/>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0374" y="1411818"/>
            <a:ext cx="11331253"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11049250" y="6320502"/>
            <a:ext cx="712377" cy="22576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7" smtClean="0">
                <a:solidFill>
                  <a:schemeClr val="accent1"/>
                </a:solidFill>
              </a:rPr>
              <a:pPr/>
              <a:t>‹#›</a:t>
            </a:fld>
            <a:endParaRPr lang="en-GB" sz="1467">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51" y="6320502"/>
            <a:ext cx="9593887" cy="225767"/>
          </a:xfrm>
          <a:prstGeom prst="rect">
            <a:avLst/>
          </a:prstGeom>
        </p:spPr>
        <p:txBody>
          <a:bodyPr wrap="square" lIns="0" tIns="0" rIns="0" bIns="0" anchor="b">
            <a:spAutoFit/>
          </a:bodyPr>
          <a:lstStyle>
            <a:lvl1pPr algn="l">
              <a:defRPr lang="en-GB" sz="1467" b="0" dirty="0">
                <a:solidFill>
                  <a:schemeClr val="accent1"/>
                </a:solidFill>
                <a:latin typeface="+mn-lt"/>
                <a:ea typeface="+mn-ea"/>
              </a:defRPr>
            </a:lvl1pPr>
          </a:lstStyle>
          <a:p>
            <a:pPr>
              <a:tabLst>
                <a:tab pos="1318651"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374" y="6320501"/>
            <a:ext cx="1216077" cy="22576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651" algn="l"/>
              </a:tabLst>
            </a:pPr>
            <a:r>
              <a:rPr lang="en-GB" sz="1467" b="1"/>
              <a:t>National Grid </a:t>
            </a:r>
          </a:p>
        </p:txBody>
      </p:sp>
    </p:spTree>
    <p:extLst>
      <p:ext uri="{BB962C8B-B14F-4D97-AF65-F5344CB8AC3E}">
        <p14:creationId xmlns:p14="http://schemas.microsoft.com/office/powerpoint/2010/main" val="176287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p:fade/>
  </p:transition>
  <p:hf sldNum="0" hd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94"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88"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82"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94" indent="-239994"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88" indent="-239994"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82" indent="-239994"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bwMode="auto">
          <a:xfrm>
            <a:off x="430213" y="357188"/>
            <a:ext cx="113299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2791" name="Rectangle 3"/>
          <p:cNvSpPr>
            <a:spLocks noGrp="1" noChangeArrowheads="1"/>
          </p:cNvSpPr>
          <p:nvPr>
            <p:ph type="body" idx="1"/>
          </p:nvPr>
        </p:nvSpPr>
        <p:spPr bwMode="auto">
          <a:xfrm>
            <a:off x="430213" y="1411288"/>
            <a:ext cx="113315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GB"/>
              <a:t>Heading 1</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Ninth level</a:t>
            </a:r>
          </a:p>
        </p:txBody>
      </p:sp>
      <p:sp>
        <p:nvSpPr>
          <p:cNvPr id="7" name="Slide Number Placeholder 5"/>
          <p:cNvSpPr txBox="1">
            <a:spLocks/>
          </p:cNvSpPr>
          <p:nvPr/>
        </p:nvSpPr>
        <p:spPr>
          <a:xfrm>
            <a:off x="11049000" y="6321425"/>
            <a:ext cx="712788" cy="225425"/>
          </a:xfrm>
          <a:prstGeom prst="rect">
            <a:avLst/>
          </a:prstGeom>
        </p:spPr>
        <p:txBody>
          <a:bodyPr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buClr>
                <a:schemeClr val="tx1"/>
              </a:buClr>
              <a:defRPr/>
            </a:pPr>
            <a:fld id="{2192C996-466C-47F5-824D-AF59A4EE818C}" type="slidenum">
              <a:rPr sz="1467">
                <a:solidFill>
                  <a:schemeClr val="accent1"/>
                </a:solidFill>
              </a:rPr>
              <a:pPr eaLnBrk="1" hangingPunct="1">
                <a:buClr>
                  <a:schemeClr val="tx1"/>
                </a:buClr>
                <a:defRPr/>
              </a:pPr>
              <a:t>‹#›</a:t>
            </a:fld>
            <a:endParaRPr sz="1467">
              <a:solidFill>
                <a:schemeClr val="accent1"/>
              </a:solidFill>
            </a:endParaRPr>
          </a:p>
        </p:txBody>
      </p:sp>
      <p:sp>
        <p:nvSpPr>
          <p:cNvPr id="1029" name="Footer Placeholder 1"/>
          <p:cNvSpPr>
            <a:spLocks noGrp="1"/>
          </p:cNvSpPr>
          <p:nvPr>
            <p:ph type="ftr" sz="quarter" idx="3"/>
          </p:nvPr>
        </p:nvSpPr>
        <p:spPr bwMode="auto">
          <a:xfrm>
            <a:off x="1646238" y="6319838"/>
            <a:ext cx="95932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eaLnBrk="1" fontAlgn="auto" hangingPunct="1">
              <a:spcBef>
                <a:spcPts val="0"/>
              </a:spcBef>
              <a:spcAft>
                <a:spcPts val="800"/>
              </a:spcAft>
              <a:buClr>
                <a:schemeClr val="tx1"/>
              </a:buClr>
              <a:tabLst>
                <a:tab pos="1318651" algn="l"/>
              </a:tabLst>
              <a:defRPr sz="1467" b="0">
                <a:latin typeface="+mn-lt"/>
                <a:ea typeface="+mn-ea"/>
              </a:defRPr>
            </a:lvl1pPr>
          </a:lstStyle>
          <a:p>
            <a:pPr>
              <a:defRPr/>
            </a:pPr>
            <a:r>
              <a:rPr lang="en-GB" altLang="en-US"/>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213" y="6321425"/>
            <a:ext cx="1216025" cy="225425"/>
          </a:xfrm>
          <a:prstGeom prst="rect">
            <a:avLst/>
          </a:prstGeom>
        </p:spPr>
        <p:txBody>
          <a:bodyPr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buClr>
                <a:schemeClr val="tx1"/>
              </a:buClr>
              <a:tabLst>
                <a:tab pos="1318651" algn="l"/>
              </a:tabLst>
              <a:defRPr/>
            </a:pPr>
            <a:r>
              <a:rPr sz="1467" b="1"/>
              <a:t>National Grid </a:t>
            </a:r>
          </a:p>
        </p:txBody>
      </p:sp>
    </p:spTree>
    <p:extLst>
      <p:ext uri="{BB962C8B-B14F-4D97-AF65-F5344CB8AC3E}">
        <p14:creationId xmlns:p14="http://schemas.microsoft.com/office/powerpoint/2010/main" val="108557598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Lst>
  <p:transition>
    <p:fade/>
  </p:transition>
  <p:hf sldNum="0" hdr="0" dt="0"/>
  <p:txStyles>
    <p:titleStyle>
      <a:lvl1pPr algn="l" rtl="0" fontAlgn="base">
        <a:spcBef>
          <a:spcPct val="0"/>
        </a:spcBef>
        <a:spcAft>
          <a:spcPct val="0"/>
        </a:spcAft>
        <a:defRPr sz="3200" b="1">
          <a:solidFill>
            <a:schemeClr val="accent1"/>
          </a:solidFill>
          <a:latin typeface="+mj-lt"/>
          <a:ea typeface="ＭＳ Ｐゴシック" panose="020B0600070205080204" pitchFamily="34" charset="-128"/>
          <a:cs typeface="+mj-cs"/>
        </a:defRPr>
      </a:lvl1pPr>
      <a:lvl2pPr algn="l" rtl="0" fontAlgn="base">
        <a:spcBef>
          <a:spcPct val="0"/>
        </a:spcBef>
        <a:spcAft>
          <a:spcPct val="0"/>
        </a:spcAft>
        <a:defRPr sz="3200" b="1">
          <a:solidFill>
            <a:schemeClr val="accent1"/>
          </a:solidFill>
          <a:latin typeface="Arial" charset="0"/>
          <a:ea typeface="ＭＳ Ｐゴシック" panose="020B0600070205080204" pitchFamily="34" charset="-128"/>
        </a:defRPr>
      </a:lvl2pPr>
      <a:lvl3pPr algn="l" rtl="0" fontAlgn="base">
        <a:spcBef>
          <a:spcPct val="0"/>
        </a:spcBef>
        <a:spcAft>
          <a:spcPct val="0"/>
        </a:spcAft>
        <a:defRPr sz="3200" b="1">
          <a:solidFill>
            <a:schemeClr val="accent1"/>
          </a:solidFill>
          <a:latin typeface="Arial" charset="0"/>
          <a:ea typeface="ＭＳ Ｐゴシック" panose="020B0600070205080204" pitchFamily="34" charset="-128"/>
        </a:defRPr>
      </a:lvl3pPr>
      <a:lvl4pPr algn="l" rtl="0" fontAlgn="base">
        <a:spcBef>
          <a:spcPct val="0"/>
        </a:spcBef>
        <a:spcAft>
          <a:spcPct val="0"/>
        </a:spcAft>
        <a:defRPr sz="3200" b="1">
          <a:solidFill>
            <a:schemeClr val="accent1"/>
          </a:solidFill>
          <a:latin typeface="Arial" charset="0"/>
          <a:ea typeface="ＭＳ Ｐゴシック" panose="020B0600070205080204" pitchFamily="34" charset="-128"/>
        </a:defRPr>
      </a:lvl4pPr>
      <a:lvl5pPr algn="l" rtl="0" fontAlgn="base">
        <a:spcBef>
          <a:spcPct val="0"/>
        </a:spcBef>
        <a:spcAft>
          <a:spcPct val="0"/>
        </a:spcAft>
        <a:defRPr sz="3200" b="1">
          <a:solidFill>
            <a:schemeClr val="accent1"/>
          </a:solidFill>
          <a:latin typeface="Arial" charset="0"/>
          <a:ea typeface="ＭＳ Ｐゴシック" panose="020B0600070205080204" pitchFamily="34"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algn="l" rtl="0" fontAlgn="base">
        <a:spcBef>
          <a:spcPct val="0"/>
        </a:spcBef>
        <a:spcAft>
          <a:spcPts val="1600"/>
        </a:spcAft>
        <a:buClr>
          <a:schemeClr val="tx1"/>
        </a:buClr>
        <a:defRPr b="1">
          <a:solidFill>
            <a:schemeClr val="accent1"/>
          </a:solidFill>
          <a:latin typeface="+mn-lt"/>
          <a:ea typeface="ＭＳ Ｐゴシック" panose="020B0600070205080204" pitchFamily="34" charset="-128"/>
          <a:cs typeface="+mn-cs"/>
        </a:defRPr>
      </a:lvl1pPr>
      <a:lvl2pPr algn="l" rtl="0" fontAlgn="base">
        <a:spcBef>
          <a:spcPct val="0"/>
        </a:spcBef>
        <a:spcAft>
          <a:spcPts val="1600"/>
        </a:spcAft>
        <a:buClr>
          <a:schemeClr val="tx1"/>
        </a:buClr>
        <a:defRPr sz="2100">
          <a:solidFill>
            <a:schemeClr val="tx1"/>
          </a:solidFill>
          <a:latin typeface="+mn-lt"/>
          <a:ea typeface="ＭＳ Ｐゴシック" panose="020B0600070205080204" pitchFamily="34" charset="-128"/>
        </a:defRPr>
      </a:lvl2pPr>
      <a:lvl3pPr marL="358775" indent="-358775" algn="l" rtl="0" fontAlgn="base">
        <a:spcBef>
          <a:spcPct val="0"/>
        </a:spcBef>
        <a:spcAft>
          <a:spcPts val="1600"/>
        </a:spcAft>
        <a:buClr>
          <a:schemeClr val="accent1"/>
        </a:buClr>
        <a:buFont typeface="Arial" panose="020B0604020202020204" pitchFamily="34" charset="0"/>
        <a:buChar char="•"/>
        <a:defRPr sz="2100">
          <a:solidFill>
            <a:schemeClr val="tx1"/>
          </a:solidFill>
          <a:latin typeface="+mn-lt"/>
          <a:ea typeface="ＭＳ Ｐゴシック" panose="020B0600070205080204" pitchFamily="34" charset="-128"/>
        </a:defRPr>
      </a:lvl3pPr>
      <a:lvl4pPr marL="719138" indent="-358775" algn="l" rtl="0" fontAlgn="base">
        <a:spcBef>
          <a:spcPct val="0"/>
        </a:spcBef>
        <a:spcAft>
          <a:spcPts val="1600"/>
        </a:spcAft>
        <a:buClr>
          <a:schemeClr val="accent1"/>
        </a:buClr>
        <a:buFont typeface="Arial" panose="020B0604020202020204" pitchFamily="34" charset="0"/>
        <a:buChar char="-"/>
        <a:defRPr sz="2100">
          <a:solidFill>
            <a:schemeClr val="tx1"/>
          </a:solidFill>
          <a:latin typeface="+mn-lt"/>
          <a:ea typeface="ＭＳ Ｐゴシック" panose="020B0600070205080204" pitchFamily="34" charset="-128"/>
        </a:defRPr>
      </a:lvl4pPr>
      <a:lvl5pPr marL="1077913" indent="-358775" algn="l" rtl="0" fontAlgn="base">
        <a:spcBef>
          <a:spcPct val="0"/>
        </a:spcBef>
        <a:spcAft>
          <a:spcPts val="1600"/>
        </a:spcAft>
        <a:buClr>
          <a:schemeClr val="accent1"/>
        </a:buClr>
        <a:buFont typeface="Arial" panose="020B0604020202020204" pitchFamily="34" charset="0"/>
        <a:buChar char="◦"/>
        <a:defRPr sz="2100">
          <a:solidFill>
            <a:schemeClr val="tx1"/>
          </a:solidFill>
          <a:latin typeface="+mn-lt"/>
          <a:ea typeface="ＭＳ Ｐゴシック" panose="020B0600070205080204" pitchFamily="34" charset="-128"/>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94"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88"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82"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94" indent="-239994"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88" indent="-239994"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82" indent="-239994"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3FBFC7AF-2042-489A-A371-821E5DC9E84D}"/>
              </a:ext>
            </a:extLst>
          </p:cNvPr>
          <p:cNvSpPr>
            <a:spLocks noGrp="1" noChangeArrowheads="1"/>
          </p:cNvSpPr>
          <p:nvPr>
            <p:ph type="title"/>
          </p:nvPr>
        </p:nvSpPr>
        <p:spPr bwMode="auto">
          <a:xfrm>
            <a:off x="430213" y="357188"/>
            <a:ext cx="113299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2791" name="Rectangle 3">
            <a:extLst>
              <a:ext uri="{FF2B5EF4-FFF2-40B4-BE49-F238E27FC236}">
                <a16:creationId xmlns:a16="http://schemas.microsoft.com/office/drawing/2014/main" id="{F74FFAEE-4198-42BE-B110-D639CF0EB8BC}"/>
              </a:ext>
            </a:extLst>
          </p:cNvPr>
          <p:cNvSpPr>
            <a:spLocks noGrp="1" noChangeArrowheads="1"/>
          </p:cNvSpPr>
          <p:nvPr>
            <p:ph type="body" idx="1"/>
          </p:nvPr>
        </p:nvSpPr>
        <p:spPr bwMode="auto">
          <a:xfrm>
            <a:off x="430213" y="1411288"/>
            <a:ext cx="1133157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a:extLst>
              <a:ext uri="{FF2B5EF4-FFF2-40B4-BE49-F238E27FC236}">
                <a16:creationId xmlns:a16="http://schemas.microsoft.com/office/drawing/2014/main" id="{8BA89E49-DF7C-4917-88A0-E31495E7D63F}"/>
              </a:ext>
            </a:extLst>
          </p:cNvPr>
          <p:cNvSpPr txBox="1">
            <a:spLocks/>
          </p:cNvSpPr>
          <p:nvPr/>
        </p:nvSpPr>
        <p:spPr>
          <a:xfrm>
            <a:off x="11049000" y="6319838"/>
            <a:ext cx="712788" cy="227012"/>
          </a:xfrm>
          <a:prstGeom prst="rect">
            <a:avLst/>
          </a:prstGeom>
        </p:spPr>
        <p:txBody>
          <a:bodyPr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defRPr/>
            </a:pPr>
            <a:fld id="{DAF15C87-411D-4539-B564-A93981666DAE}" type="slidenum">
              <a:rPr sz="1467">
                <a:solidFill>
                  <a:schemeClr val="accent1"/>
                </a:solidFill>
              </a:rPr>
              <a:pPr eaLnBrk="1" hangingPunct="1">
                <a:defRPr/>
              </a:pPr>
              <a:t>‹#›</a:t>
            </a:fld>
            <a:endParaRPr sz="1467"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238" y="6319838"/>
            <a:ext cx="9594850" cy="227012"/>
          </a:xfrm>
          <a:prstGeom prst="rect">
            <a:avLst/>
          </a:prstGeom>
        </p:spPr>
        <p:txBody>
          <a:bodyPr wrap="square" lIns="0" tIns="0" rIns="0" bIns="0" anchor="b">
            <a:spAutoFit/>
          </a:bodyPr>
          <a:lstStyle>
            <a:lvl1pPr algn="l" eaLnBrk="1" fontAlgn="auto" hangingPunct="1">
              <a:spcBef>
                <a:spcPts val="0"/>
              </a:spcBef>
              <a:spcAft>
                <a:spcPts val="0"/>
              </a:spcAft>
              <a:tabLst>
                <a:tab pos="1318651" algn="l"/>
              </a:tabLst>
              <a:defRPr lang="en-GB" sz="1467" b="0">
                <a:solidFill>
                  <a:schemeClr val="accent1"/>
                </a:solidFill>
                <a:latin typeface="+mn-lt"/>
                <a:ea typeface="+mn-ea"/>
              </a:defRPr>
            </a:lvl1pPr>
          </a:lstStyle>
          <a:p>
            <a:pPr>
              <a:defRPr/>
            </a:pPr>
            <a:endParaRPr lang="fr-F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213" y="6319838"/>
            <a:ext cx="1216025" cy="227012"/>
          </a:xfrm>
          <a:prstGeom prst="rect">
            <a:avLst/>
          </a:prstGeom>
        </p:spPr>
        <p:txBody>
          <a:bodyPr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eaLnBrk="1" hangingPunct="1">
              <a:tabLst>
                <a:tab pos="1318651" algn="l"/>
              </a:tabLst>
              <a:defRPr/>
            </a:pPr>
            <a:r>
              <a:rPr lang="fr-FR" sz="1467" b="1"/>
              <a:t>National Grid </a:t>
            </a:r>
          </a:p>
        </p:txBody>
      </p:sp>
    </p:spTree>
    <p:extLst>
      <p:ext uri="{BB962C8B-B14F-4D97-AF65-F5344CB8AC3E}">
        <p14:creationId xmlns:p14="http://schemas.microsoft.com/office/powerpoint/2010/main" val="39063575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transition>
    <p:fade/>
  </p:transition>
  <p:hf sldNum="0" hdr="0" ftr="0" dt="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ea typeface="ＭＳ Ｐゴシック" pitchFamily="48" charset="-128"/>
        </a:defRPr>
      </a:lvl2pPr>
      <a:lvl3pPr algn="l" rtl="0" eaLnBrk="0" fontAlgn="base" hangingPunct="0">
        <a:spcBef>
          <a:spcPct val="0"/>
        </a:spcBef>
        <a:spcAft>
          <a:spcPct val="0"/>
        </a:spcAft>
        <a:defRPr sz="3200" b="1">
          <a:solidFill>
            <a:schemeClr val="accent1"/>
          </a:solidFill>
          <a:latin typeface="Arial" charset="0"/>
          <a:ea typeface="ＭＳ Ｐゴシック" pitchFamily="48" charset="-128"/>
        </a:defRPr>
      </a:lvl3pPr>
      <a:lvl4pPr algn="l" rtl="0" eaLnBrk="0" fontAlgn="base" hangingPunct="0">
        <a:spcBef>
          <a:spcPct val="0"/>
        </a:spcBef>
        <a:spcAft>
          <a:spcPct val="0"/>
        </a:spcAft>
        <a:defRPr sz="3200" b="1">
          <a:solidFill>
            <a:schemeClr val="accent1"/>
          </a:solidFill>
          <a:latin typeface="Arial" charset="0"/>
          <a:ea typeface="ＭＳ Ｐゴシック" pitchFamily="48" charset="-128"/>
        </a:defRPr>
      </a:lvl4pPr>
      <a:lvl5pPr algn="l" rtl="0" eaLnBrk="0" fontAlgn="base" hangingPunct="0">
        <a:spcBef>
          <a:spcPct val="0"/>
        </a:spcBef>
        <a:spcAft>
          <a:spcPct val="0"/>
        </a:spcAft>
        <a:defRPr sz="3200" b="1">
          <a:solidFill>
            <a:schemeClr val="accent1"/>
          </a:solidFill>
          <a:latin typeface="Arial" charset="0"/>
          <a:ea typeface="ＭＳ Ｐゴシック" pitchFamily="48"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algn="l" rtl="0" eaLnBrk="0" fontAlgn="base" hangingPunct="0">
        <a:spcBef>
          <a:spcPct val="0"/>
        </a:spcBef>
        <a:spcAft>
          <a:spcPts val="1600"/>
        </a:spcAft>
        <a:buClr>
          <a:schemeClr val="tx1"/>
        </a:buClr>
        <a:defRPr sz="2400" b="1">
          <a:solidFill>
            <a:schemeClr val="accent1"/>
          </a:solidFill>
          <a:latin typeface="+mn-lt"/>
          <a:ea typeface="+mn-ea"/>
          <a:cs typeface="+mn-cs"/>
        </a:defRPr>
      </a:lvl1pPr>
      <a:lvl2pPr algn="l" rtl="0" eaLnBrk="0" fontAlgn="base" hangingPunct="0">
        <a:spcBef>
          <a:spcPct val="0"/>
        </a:spcBef>
        <a:spcAft>
          <a:spcPts val="1600"/>
        </a:spcAft>
        <a:buClr>
          <a:schemeClr val="tx1"/>
        </a:buClr>
        <a:defRPr sz="2100">
          <a:solidFill>
            <a:schemeClr val="tx1"/>
          </a:solidFill>
          <a:latin typeface="+mn-lt"/>
          <a:ea typeface="+mn-ea"/>
        </a:defRPr>
      </a:lvl2pPr>
      <a:lvl3pPr marL="358775" indent="-358775" algn="l" rtl="0" eaLnBrk="0" fontAlgn="base" hangingPunct="0">
        <a:spcBef>
          <a:spcPct val="0"/>
        </a:spcBef>
        <a:spcAft>
          <a:spcPts val="1600"/>
        </a:spcAft>
        <a:buClr>
          <a:schemeClr val="accent1"/>
        </a:buClr>
        <a:buFont typeface="Arial" panose="020B0604020202020204" pitchFamily="34" charset="0"/>
        <a:buChar char="•"/>
        <a:defRPr sz="2100">
          <a:solidFill>
            <a:schemeClr val="tx1"/>
          </a:solidFill>
          <a:latin typeface="+mn-lt"/>
          <a:ea typeface="+mn-ea"/>
        </a:defRPr>
      </a:lvl3pPr>
      <a:lvl4pPr marL="719138" indent="-358775" algn="l" rtl="0" eaLnBrk="0" fontAlgn="base" hangingPunct="0">
        <a:spcBef>
          <a:spcPct val="0"/>
        </a:spcBef>
        <a:spcAft>
          <a:spcPts val="1600"/>
        </a:spcAft>
        <a:buClr>
          <a:schemeClr val="accent1"/>
        </a:buClr>
        <a:buFont typeface="Arial" panose="020B0604020202020204" pitchFamily="34" charset="0"/>
        <a:buChar char="-"/>
        <a:defRPr sz="2100">
          <a:solidFill>
            <a:schemeClr val="tx1"/>
          </a:solidFill>
          <a:latin typeface="+mn-lt"/>
          <a:ea typeface="+mn-ea"/>
        </a:defRPr>
      </a:lvl4pPr>
      <a:lvl5pPr marL="1079500" indent="-358775" algn="l" rtl="0" eaLnBrk="0" fontAlgn="base" hangingPunct="0">
        <a:spcBef>
          <a:spcPct val="0"/>
        </a:spcBef>
        <a:spcAft>
          <a:spcPts val="1600"/>
        </a:spcAft>
        <a:buClr>
          <a:schemeClr val="accent1"/>
        </a:buClr>
        <a:buFont typeface="Arial" panose="020B0604020202020204" pitchFamily="34" charset="0"/>
        <a:buChar char="◦"/>
        <a:defRPr sz="2100">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94"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88"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82"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94" indent="-239994"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88" indent="-239994"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82" indent="-239994"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6.xml"/><Relationship Id="rId5" Type="http://schemas.openxmlformats.org/officeDocument/2006/relationships/hyperlink" Target="https://www.gasgovernance.co.uk/UNC" TargetMode="Externa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8" Type="http://schemas.openxmlformats.org/officeDocument/2006/relationships/hyperlink" Target="mailto:Simon.Howard@cadentgas.com" TargetMode="External"/><Relationship Id="rId3" Type="http://schemas.openxmlformats.org/officeDocument/2006/relationships/hyperlink" Target="mailto:meterassurance@nationalgrid.com" TargetMode="External"/><Relationship Id="rId7" Type="http://schemas.openxmlformats.org/officeDocument/2006/relationships/hyperlink" Target="mailto:shaun.stephenson@sgn.co.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LWarner@northerngas.co.uk" TargetMode="External"/><Relationship Id="rId11" Type="http://schemas.openxmlformats.org/officeDocument/2006/relationships/image" Target="../media/image16.svg"/><Relationship Id="rId5" Type="http://schemas.openxmlformats.org/officeDocument/2006/relationships/hyperlink" Target="mailto:catherine.litster@wwutilities.co.uk" TargetMode="External"/><Relationship Id="rId10" Type="http://schemas.openxmlformats.org/officeDocument/2006/relationships/image" Target="../media/image15.png"/><Relationship Id="rId4" Type="http://schemas.openxmlformats.org/officeDocument/2006/relationships/hyperlink" Target="mailto:Zoe.Thorpe@nationalgrid.com" TargetMode="External"/><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ames.j.sweeney@xoserv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mailto:Sharon.d.whitehead@xoserv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https://www.xoserve.com/media/39922/comprehensive-invoices-charge-types_v5.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www.nationalgrid.com/sites/default/files/documents/4817-Energy%20Balancing%20Charge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meterassurance@nationalgrid.com" TargetMode="External"/><Relationship Id="rId3" Type="http://schemas.openxmlformats.org/officeDocument/2006/relationships/hyperlink" Target="mailto:Box.UniqueSites@nationalgrid.com" TargetMode="External"/><Relationship Id="rId7" Type="http://schemas.openxmlformats.org/officeDocument/2006/relationships/hyperlink" Target="mailto:Tom.Lane@nationalgri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box.NTS.EnergyBalance@nationalgrid.com" TargetMode="External"/><Relationship Id="rId11" Type="http://schemas.openxmlformats.org/officeDocument/2006/relationships/image" Target="../media/image16.svg"/><Relationship Id="rId5" Type="http://schemas.openxmlformats.org/officeDocument/2006/relationships/hyperlink" Target="mailto:William.Gratton@nationalgrid.com" TargetMode="External"/><Relationship Id="rId10" Type="http://schemas.openxmlformats.org/officeDocument/2006/relationships/image" Target="../media/image15.png"/><Relationship Id="rId4" Type="http://schemas.openxmlformats.org/officeDocument/2006/relationships/hyperlink" Target="mailto:Box.EnergyTracking@nationalgrid.com" TargetMode="External"/><Relationship Id="rId9" Type="http://schemas.openxmlformats.org/officeDocument/2006/relationships/hyperlink" Target="mailto:Zoe.Thorpe@nationalgrid.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xoserve.com/media/41549/xoserve-2021-calendar.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xoserve.com/media/39922/comprehensive-invoices-charge-types_v5.xls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James.j.sweeney@xoserv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haron.d.whitehead@xoserv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FECBEBA9-ADA9-4C31-A4B9-644A978C3D0A}"/>
              </a:ext>
            </a:extLst>
          </p:cNvPr>
          <p:cNvPicPr>
            <a:picLocks noGrp="1" noChangeAspect="1"/>
          </p:cNvPicPr>
          <p:nvPr>
            <p:ph type="pic" sz="quarter" idx="11"/>
          </p:nvPr>
        </p:nvPicPr>
        <p:blipFill rotWithShape="1">
          <a:blip r:embed="rId2"/>
          <a:srcRect t="12515" b="12515"/>
          <a:stretch/>
        </p:blipFill>
        <p:spPr/>
      </p:pic>
      <p:pic>
        <p:nvPicPr>
          <p:cNvPr id="16" name="Picture Placeholder 15">
            <a:extLst>
              <a:ext uri="{FF2B5EF4-FFF2-40B4-BE49-F238E27FC236}">
                <a16:creationId xmlns:a16="http://schemas.microsoft.com/office/drawing/2014/main" id="{F97C5612-773A-4623-A669-371D58767786}"/>
              </a:ext>
            </a:extLst>
          </p:cNvPr>
          <p:cNvPicPr>
            <a:picLocks noGrp="1" noChangeAspect="1"/>
          </p:cNvPicPr>
          <p:nvPr>
            <p:ph type="pic" sz="quarter" idx="12"/>
          </p:nvPr>
        </p:nvPicPr>
        <p:blipFill rotWithShape="1">
          <a:blip r:embed="rId3"/>
          <a:srcRect t="12515" b="12515"/>
          <a:stretch/>
        </p:blipFill>
        <p:spPr/>
      </p:pic>
      <p:pic>
        <p:nvPicPr>
          <p:cNvPr id="11" name="Picture Placeholder 10">
            <a:extLst>
              <a:ext uri="{FF2B5EF4-FFF2-40B4-BE49-F238E27FC236}">
                <a16:creationId xmlns:a16="http://schemas.microsoft.com/office/drawing/2014/main" id="{BEB25BD6-3097-4AEA-90FF-354DD2ADE6EC}"/>
              </a:ext>
            </a:extLst>
          </p:cNvPr>
          <p:cNvPicPr>
            <a:picLocks noGrp="1" noChangeAspect="1"/>
          </p:cNvPicPr>
          <p:nvPr>
            <p:ph type="pic" sz="quarter" idx="13"/>
          </p:nvPr>
        </p:nvPicPr>
        <p:blipFill rotWithShape="1">
          <a:blip r:embed="rId4"/>
          <a:srcRect l="16641" r="16641"/>
          <a:stretch/>
        </p:blipFill>
        <p:spPr/>
      </p:pic>
      <p:sp>
        <p:nvSpPr>
          <p:cNvPr id="185349" name="Title 23"/>
          <p:cNvSpPr>
            <a:spLocks noGrp="1"/>
          </p:cNvSpPr>
          <p:nvPr>
            <p:ph type="title"/>
          </p:nvPr>
        </p:nvSpPr>
        <p:spPr>
          <a:xfrm>
            <a:off x="175810" y="2012788"/>
            <a:ext cx="7567135" cy="2588151"/>
          </a:xfrm>
        </p:spPr>
        <p:txBody>
          <a:bodyPr/>
          <a:lstStyle/>
          <a:p>
            <a:pPr>
              <a:defRPr/>
            </a:pPr>
            <a:r>
              <a:rPr lang="en-GB" altLang="en-US" sz="3600" dirty="0">
                <a:ea typeface="MS PGothic" panose="020B0600070205080204" pitchFamily="34" charset="-128"/>
              </a:rPr>
              <a:t>Energy Balancing Overview</a:t>
            </a:r>
            <a:br>
              <a:rPr lang="en-GB" altLang="en-US" sz="2000" dirty="0">
                <a:ea typeface="MS PGothic" panose="020B0600070205080204" pitchFamily="34" charset="-128"/>
              </a:rPr>
            </a:br>
            <a:r>
              <a:rPr lang="en-GB" altLang="en-US" sz="2000" dirty="0">
                <a:ea typeface="MS PGothic" panose="020B0600070205080204" pitchFamily="34" charset="-128"/>
              </a:rPr>
              <a:t>After the Day and Invoicing </a:t>
            </a:r>
            <a:r>
              <a:rPr lang="en-GB" altLang="en-US" sz="3600" dirty="0">
                <a:ea typeface="MS PGothic" panose="020B0600070205080204" pitchFamily="34" charset="-128"/>
              </a:rPr>
              <a:t> </a:t>
            </a:r>
            <a:br>
              <a:rPr lang="en-GB" altLang="en-US" sz="3600" dirty="0">
                <a:ea typeface="MS PGothic" panose="020B0600070205080204" pitchFamily="34" charset="-128"/>
              </a:rPr>
            </a:br>
            <a:br>
              <a:rPr lang="en-GB" altLang="en-US" sz="2000" dirty="0">
                <a:ea typeface="MS PGothic" panose="020B0600070205080204" pitchFamily="34" charset="-128"/>
              </a:rPr>
            </a:br>
            <a:endParaRPr lang="en-GB" altLang="en-US" sz="1800" b="0" dirty="0">
              <a:ea typeface="MS PGothic" panose="020B0600070205080204" pitchFamily="34" charset="-128"/>
            </a:endParaRPr>
          </a:p>
        </p:txBody>
      </p:sp>
      <p:sp>
        <p:nvSpPr>
          <p:cNvPr id="2" name="TextBox 1">
            <a:extLst>
              <a:ext uri="{FF2B5EF4-FFF2-40B4-BE49-F238E27FC236}">
                <a16:creationId xmlns:a16="http://schemas.microsoft.com/office/drawing/2014/main" id="{8E594818-1956-49D3-8875-7B12786586A4}"/>
              </a:ext>
            </a:extLst>
          </p:cNvPr>
          <p:cNvSpPr txBox="1"/>
          <p:nvPr/>
        </p:nvSpPr>
        <p:spPr bwMode="auto">
          <a:xfrm>
            <a:off x="186450" y="3813823"/>
            <a:ext cx="425198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200" i="1" dirty="0">
                <a:solidFill>
                  <a:schemeClr val="bg1"/>
                </a:solidFill>
              </a:rPr>
              <a:t>This information is a high level summary of the Energy Balancing Process. The </a:t>
            </a:r>
            <a:r>
              <a:rPr lang="en-GB" sz="1200" i="1" dirty="0">
                <a:solidFill>
                  <a:schemeClr val="bg1"/>
                </a:solidFill>
                <a:hlinkClick r:id="rId5">
                  <a:extLst>
                    <a:ext uri="{A12FA001-AC4F-418D-AE19-62706E023703}">
                      <ahyp:hlinkClr xmlns:ahyp="http://schemas.microsoft.com/office/drawing/2018/hyperlinkcolor" val="tx"/>
                    </a:ext>
                  </a:extLst>
                </a:hlinkClick>
              </a:rPr>
              <a:t>UNC</a:t>
            </a:r>
            <a:r>
              <a:rPr lang="en-GB" sz="1200" i="1" dirty="0">
                <a:solidFill>
                  <a:schemeClr val="bg1"/>
                </a:solidFill>
              </a:rPr>
              <a:t> is the agreement between the gas transporters and the gas shippers which sets out the detailed rules. This summary is intended to assist customers understand the Energy Balancing Process but you must not rely on the contents of this summary and should always refer to the rules as set out in the UNC.  For full details of the terms under which National Grid Gas plc is making this summary available please see https://datacommunity.nationalgridgas.com/terms-and-conditions </a:t>
            </a:r>
            <a:endParaRPr lang="en-GB" sz="1200" dirty="0">
              <a:solidFill>
                <a:schemeClr val="bg1"/>
              </a:solidFill>
            </a:endParaRPr>
          </a:p>
          <a:p>
            <a:pPr algn="l">
              <a:spcAft>
                <a:spcPts val="600"/>
              </a:spcAft>
              <a:buClr>
                <a:schemeClr val="tx1"/>
              </a:buClr>
            </a:pPr>
            <a:endParaRPr lang="en-GB" sz="1400" b="0" kern="0" dirty="0">
              <a:solidFill>
                <a:schemeClr val="bg1"/>
              </a:solidFill>
              <a:latin typeface="+mn-lt"/>
              <a:ea typeface="+mn-ea"/>
            </a:endParaRPr>
          </a:p>
        </p:txBody>
      </p:sp>
    </p:spTree>
    <p:extLst>
      <p:ext uri="{BB962C8B-B14F-4D97-AF65-F5344CB8AC3E}">
        <p14:creationId xmlns:p14="http://schemas.microsoft.com/office/powerpoint/2010/main" val="1609552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Who to contact</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355599" y="1818136"/>
            <a:ext cx="11329827" cy="462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kern="0" dirty="0"/>
              <a:t>Summary: </a:t>
            </a:r>
            <a:r>
              <a:rPr lang="en-GB" sz="1600" b="1" kern="0" dirty="0"/>
              <a:t>Reconciliations </a:t>
            </a:r>
          </a:p>
          <a:p>
            <a:pPr>
              <a:spcAft>
                <a:spcPts val="600"/>
              </a:spcAft>
              <a:buClr>
                <a:schemeClr val="tx1"/>
              </a:buClr>
            </a:pPr>
            <a:r>
              <a:rPr lang="en-GB" sz="1600" kern="0" dirty="0"/>
              <a:t>Email - </a:t>
            </a:r>
            <a:r>
              <a:rPr lang="en-GB" sz="1600" kern="0" dirty="0">
                <a:hlinkClick r:id="rId3"/>
              </a:rPr>
              <a:t>meterassurance@nationalgrid.com</a:t>
            </a:r>
            <a:r>
              <a:rPr lang="en-GB" sz="1600" kern="0" dirty="0"/>
              <a:t> </a:t>
            </a:r>
          </a:p>
          <a:p>
            <a:pPr>
              <a:spcAft>
                <a:spcPts val="600"/>
              </a:spcAft>
              <a:buClr>
                <a:schemeClr val="tx1"/>
              </a:buClr>
            </a:pPr>
            <a:r>
              <a:rPr lang="en-GB" sz="1600" kern="0" dirty="0"/>
              <a:t>Process Owner – Zoe Thorpe </a:t>
            </a:r>
            <a:r>
              <a:rPr lang="en-GB" sz="1600" kern="0" dirty="0">
                <a:hlinkClick r:id="rId4"/>
              </a:rPr>
              <a:t>Zoe.Thorpe@nationalgrid.com</a:t>
            </a:r>
            <a:r>
              <a:rPr lang="en-GB" sz="1600" kern="0" dirty="0"/>
              <a:t> Telephone – 07812 508635</a:t>
            </a:r>
          </a:p>
          <a:p>
            <a:pPr>
              <a:spcAft>
                <a:spcPts val="600"/>
              </a:spcAft>
              <a:buClr>
                <a:schemeClr val="tx1"/>
              </a:buClr>
            </a:pPr>
            <a:endParaRPr lang="en-GB" sz="1600" kern="0" dirty="0"/>
          </a:p>
          <a:p>
            <a:pPr>
              <a:spcAft>
                <a:spcPts val="600"/>
              </a:spcAft>
              <a:buClr>
                <a:schemeClr val="tx1"/>
              </a:buClr>
            </a:pPr>
            <a:endParaRPr lang="en-GB" sz="1600" kern="0" dirty="0"/>
          </a:p>
          <a:p>
            <a:pPr>
              <a:spcAft>
                <a:spcPts val="600"/>
              </a:spcAft>
              <a:buClr>
                <a:schemeClr val="tx1"/>
              </a:buClr>
            </a:pPr>
            <a:endParaRPr lang="en-GB" sz="1600" kern="0" dirty="0"/>
          </a:p>
          <a:p>
            <a:pPr>
              <a:spcAft>
                <a:spcPts val="400"/>
              </a:spcAft>
              <a:buClr>
                <a:schemeClr val="tx1"/>
              </a:buClr>
            </a:pPr>
            <a:endParaRPr lang="en-GB" sz="2000" kern="0" dirty="0"/>
          </a:p>
          <a:p>
            <a:pPr>
              <a:spcAft>
                <a:spcPts val="400"/>
              </a:spcAft>
              <a:buClr>
                <a:schemeClr val="tx1"/>
              </a:buClr>
            </a:pPr>
            <a:r>
              <a:rPr lang="en-GB" sz="1600" kern="0" dirty="0"/>
              <a:t>Other useful contacts:</a:t>
            </a:r>
          </a:p>
          <a:p>
            <a:pPr>
              <a:spcAft>
                <a:spcPts val="400"/>
              </a:spcAft>
              <a:buClr>
                <a:schemeClr val="tx1"/>
              </a:buClr>
            </a:pPr>
            <a:r>
              <a:rPr lang="en-GB" sz="1600" kern="0" dirty="0"/>
              <a:t>Summary : </a:t>
            </a:r>
            <a:r>
              <a:rPr lang="en-GB" sz="1600" b="1" kern="0" dirty="0"/>
              <a:t>NTS to LDZ Offtakes &amp; Non NTS connected site Reconciliations &amp; Methodology:</a:t>
            </a:r>
          </a:p>
          <a:p>
            <a:pPr>
              <a:spcAft>
                <a:spcPts val="400"/>
              </a:spcAft>
              <a:buClr>
                <a:schemeClr val="tx1"/>
              </a:buClr>
            </a:pPr>
            <a:r>
              <a:rPr lang="en-GB" sz="1600" kern="0" dirty="0"/>
              <a:t>Owner - Relevant Distribution Network Operator to the LDZ (Local Distribution Zone) </a:t>
            </a:r>
          </a:p>
          <a:p>
            <a:pPr>
              <a:spcAft>
                <a:spcPts val="400"/>
              </a:spcAft>
              <a:buClr>
                <a:schemeClr val="tx1"/>
              </a:buClr>
            </a:pPr>
            <a:r>
              <a:rPr lang="en-GB" sz="1600" kern="0" dirty="0"/>
              <a:t>WWU – Catherine Litster - </a:t>
            </a:r>
            <a:r>
              <a:rPr lang="en-GB" sz="1600" kern="0" dirty="0">
                <a:hlinkClick r:id="rId5"/>
              </a:rPr>
              <a:t>catherine.litster@wwutilities.co.uk</a:t>
            </a:r>
            <a:r>
              <a:rPr lang="en-GB" sz="1600" kern="0" dirty="0"/>
              <a:t>  </a:t>
            </a:r>
          </a:p>
          <a:p>
            <a:pPr>
              <a:spcAft>
                <a:spcPts val="400"/>
              </a:spcAft>
              <a:buClr>
                <a:schemeClr val="tx1"/>
              </a:buClr>
            </a:pPr>
            <a:r>
              <a:rPr lang="en-GB" sz="1600" kern="0" dirty="0"/>
              <a:t>NGN – Luke Warner – </a:t>
            </a:r>
            <a:r>
              <a:rPr lang="en-GB" sz="1600" kern="0" dirty="0">
                <a:hlinkClick r:id="rId6"/>
              </a:rPr>
              <a:t>LWarner@northerngas.co.uk</a:t>
            </a:r>
            <a:r>
              <a:rPr lang="en-GB" sz="1600" kern="0" dirty="0"/>
              <a:t>  </a:t>
            </a:r>
          </a:p>
          <a:p>
            <a:pPr>
              <a:spcAft>
                <a:spcPts val="400"/>
              </a:spcAft>
              <a:buClr>
                <a:schemeClr val="tx1"/>
              </a:buClr>
            </a:pPr>
            <a:r>
              <a:rPr lang="en-GB" sz="1600" kern="0" dirty="0"/>
              <a:t>SGN – Shaun Stephenson - </a:t>
            </a:r>
            <a:r>
              <a:rPr lang="en-GB" sz="1600" kern="0" dirty="0">
                <a:hlinkClick r:id="rId7"/>
              </a:rPr>
              <a:t>shaun.stephenson@sgn.co.uk</a:t>
            </a:r>
            <a:endParaRPr lang="en-GB" sz="1600" kern="0" dirty="0"/>
          </a:p>
          <a:p>
            <a:pPr>
              <a:spcAft>
                <a:spcPts val="400"/>
              </a:spcAft>
              <a:buClr>
                <a:schemeClr val="tx1"/>
              </a:buClr>
            </a:pPr>
            <a:r>
              <a:rPr lang="en-GB" sz="1600" dirty="0"/>
              <a:t>Cadent – Simon Howard - </a:t>
            </a:r>
            <a:r>
              <a:rPr lang="en-GB" sz="1600" u="sng" dirty="0">
                <a:hlinkClick r:id="rId8"/>
              </a:rPr>
              <a:t>Simon.Howard@cadentgas.com</a:t>
            </a:r>
            <a:r>
              <a:rPr lang="en-GB" sz="1600" dirty="0"/>
              <a:t>  </a:t>
            </a:r>
          </a:p>
          <a:p>
            <a:pPr>
              <a:spcAft>
                <a:spcPts val="600"/>
              </a:spcAft>
              <a:buClr>
                <a:schemeClr val="tx1"/>
              </a:buClr>
            </a:pPr>
            <a:endParaRPr lang="en-GB" sz="1600" dirty="0"/>
          </a:p>
        </p:txBody>
      </p:sp>
      <p:sp>
        <p:nvSpPr>
          <p:cNvPr id="5" name="TextBox 4">
            <a:extLst>
              <a:ext uri="{FF2B5EF4-FFF2-40B4-BE49-F238E27FC236}">
                <a16:creationId xmlns:a16="http://schemas.microsoft.com/office/drawing/2014/main" id="{56D7B390-1EEC-432B-979B-50D4938B517A}"/>
              </a:ext>
            </a:extLst>
          </p:cNvPr>
          <p:cNvSpPr txBox="1"/>
          <p:nvPr/>
        </p:nvSpPr>
        <p:spPr bwMode="auto">
          <a:xfrm>
            <a:off x="1803213" y="3033722"/>
            <a:ext cx="87894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600" b="0" i="1" kern="0" dirty="0">
                <a:solidFill>
                  <a:schemeClr val="tx2"/>
                </a:solidFill>
                <a:latin typeface="+mn-lt"/>
                <a:ea typeface="+mn-ea"/>
              </a:rPr>
              <a:t>If you are a customer and believe a reconciliation may be required please see the </a:t>
            </a:r>
            <a:r>
              <a:rPr lang="en-GB" sz="1600" b="0" i="1" kern="0" dirty="0">
                <a:solidFill>
                  <a:schemeClr val="tx2"/>
                </a:solidFill>
                <a:latin typeface="+mn-lt"/>
                <a:ea typeface="+mn-ea"/>
                <a:hlinkClick r:id="rId9" action="ppaction://hlinksldjump"/>
              </a:rPr>
              <a:t>Reconciliation Checklist in Appendix 1 </a:t>
            </a:r>
            <a:r>
              <a:rPr lang="en-GB" sz="1600" b="0" i="1" kern="0" dirty="0">
                <a:solidFill>
                  <a:schemeClr val="tx2"/>
                </a:solidFill>
                <a:latin typeface="+mn-lt"/>
                <a:ea typeface="+mn-ea"/>
              </a:rPr>
              <a:t>will information which will be required from Shippers or Asset Owners </a:t>
            </a:r>
            <a:endParaRPr lang="en-GB" sz="1600" b="0" i="1" kern="0" dirty="0">
              <a:solidFill>
                <a:schemeClr val="accent3"/>
              </a:solidFill>
              <a:highlight>
                <a:srgbClr val="FFFF00"/>
              </a:highlight>
              <a:latin typeface="+mn-lt"/>
              <a:ea typeface="+mn-ea"/>
            </a:endParaRPr>
          </a:p>
        </p:txBody>
      </p:sp>
      <p:pic>
        <p:nvPicPr>
          <p:cNvPr id="6" name="Graphic 5" descr="Chat">
            <a:extLst>
              <a:ext uri="{FF2B5EF4-FFF2-40B4-BE49-F238E27FC236}">
                <a16:creationId xmlns:a16="http://schemas.microsoft.com/office/drawing/2014/main" id="{06EA69A5-EDAF-4272-8DB8-E30411CE07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259" y="2929904"/>
            <a:ext cx="914400" cy="914400"/>
          </a:xfrm>
          <a:prstGeom prst="rect">
            <a:avLst/>
          </a:prstGeom>
        </p:spPr>
      </p:pic>
      <p:sp>
        <p:nvSpPr>
          <p:cNvPr id="7" name="Rectangle 6">
            <a:extLst>
              <a:ext uri="{FF2B5EF4-FFF2-40B4-BE49-F238E27FC236}">
                <a16:creationId xmlns:a16="http://schemas.microsoft.com/office/drawing/2014/main" id="{AB837AE6-7BF9-4167-B6EC-1725AE273B0E}"/>
              </a:ext>
            </a:extLst>
          </p:cNvPr>
          <p:cNvSpPr/>
          <p:nvPr/>
        </p:nvSpPr>
        <p:spPr bwMode="auto">
          <a:xfrm>
            <a:off x="8881200" y="252000"/>
            <a:ext cx="2880000" cy="136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dirty="0">
                <a:solidFill>
                  <a:srgbClr val="FFFFFF"/>
                </a:solidFill>
                <a:cs typeface="Helvetica" panose="020B0604020202020204" pitchFamily="34" charset="0"/>
              </a:rPr>
              <a:t>3</a:t>
            </a: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 </a:t>
            </a:r>
            <a:r>
              <a:rPr lang="en-US" sz="2000" b="1" kern="0" dirty="0">
                <a:solidFill>
                  <a:srgbClr val="FFFFFF"/>
                </a:solidFill>
                <a:cs typeface="Helvetica" panose="020B0604020202020204" pitchFamily="34" charset="0"/>
              </a:rPr>
              <a:t>Investigation</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292099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The end to end process explained </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294639" y="1611142"/>
            <a:ext cx="11329827" cy="4947508"/>
          </a:xfrm>
          <a:prstGeom prst="rect">
            <a:avLst/>
          </a:prstGeom>
          <a:solidFill>
            <a:schemeClr val="bg1"/>
          </a:solidFill>
          <a:ln>
            <a:noFill/>
          </a:ln>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b="1" kern="0" dirty="0">
                <a:solidFill>
                  <a:schemeClr val="tx1"/>
                </a:solidFill>
                <a:latin typeface="+mn-lt"/>
                <a:ea typeface="+mn-ea"/>
              </a:rPr>
              <a:t>Responsibility = </a:t>
            </a:r>
            <a:r>
              <a:rPr lang="en-GB" sz="1600" kern="0" dirty="0">
                <a:solidFill>
                  <a:schemeClr val="tx1"/>
                </a:solidFill>
                <a:latin typeface="+mn-lt"/>
                <a:ea typeface="+mn-ea"/>
              </a:rPr>
              <a:t>Xoserve</a:t>
            </a:r>
            <a:br>
              <a:rPr lang="en-GB" sz="1600" b="0" kern="0" dirty="0">
                <a:solidFill>
                  <a:schemeClr val="tx1"/>
                </a:solidFill>
                <a:latin typeface="+mn-lt"/>
                <a:ea typeface="+mn-ea"/>
              </a:rPr>
            </a:br>
            <a:br>
              <a:rPr lang="en-GB" sz="1600" b="0" kern="0" dirty="0">
                <a:solidFill>
                  <a:schemeClr val="tx1"/>
                </a:solidFill>
                <a:latin typeface="+mn-lt"/>
                <a:ea typeface="+mn-ea"/>
              </a:rPr>
            </a:br>
            <a:r>
              <a:rPr lang="en-GB" sz="1600" b="1" kern="0" dirty="0">
                <a:solidFill>
                  <a:schemeClr val="tx1"/>
                </a:solidFill>
                <a:latin typeface="+mn-lt"/>
                <a:ea typeface="+mn-ea"/>
              </a:rPr>
              <a:t>What actually happens = </a:t>
            </a:r>
            <a:r>
              <a:rPr lang="en-GB" sz="1600" dirty="0"/>
              <a:t>Once notified of the corrected energy values, Xoserve will calculate the adjustment value and issue the adjustment invoice. An email is also issued which contains supporting data.</a:t>
            </a:r>
          </a:p>
          <a:p>
            <a:pPr>
              <a:buClr>
                <a:schemeClr val="tx1"/>
              </a:buClr>
            </a:pPr>
            <a:endParaRPr lang="en-GB" sz="1600" dirty="0"/>
          </a:p>
          <a:p>
            <a:pPr>
              <a:spcAft>
                <a:spcPts val="1200"/>
              </a:spcAft>
              <a:buClr>
                <a:schemeClr val="tx1"/>
              </a:buClr>
            </a:pPr>
            <a:r>
              <a:rPr lang="en-GB" sz="1600" b="1" kern="0" dirty="0"/>
              <a:t>Timings and detail = </a:t>
            </a:r>
          </a:p>
          <a:p>
            <a:pPr>
              <a:spcAft>
                <a:spcPts val="600"/>
              </a:spcAft>
              <a:buClr>
                <a:schemeClr val="tx1"/>
              </a:buClr>
            </a:pPr>
            <a:r>
              <a:rPr lang="en-GB" sz="1600" b="1" kern="0" dirty="0"/>
              <a:t>Energy Balancing Invoice (IDB) </a:t>
            </a:r>
            <a:r>
              <a:rPr lang="en-GB" sz="1600" kern="0" dirty="0"/>
              <a:t>- used for adjusting </a:t>
            </a:r>
            <a:r>
              <a:rPr lang="en-GB" sz="1600" kern="0" dirty="0" err="1"/>
              <a:t>Cashout</a:t>
            </a:r>
            <a:r>
              <a:rPr lang="en-GB" sz="1600" kern="0" dirty="0"/>
              <a:t> &amp; Scheduling charges</a:t>
            </a:r>
          </a:p>
          <a:p>
            <a:pPr>
              <a:spcAft>
                <a:spcPts val="1200"/>
              </a:spcAft>
              <a:buClr>
                <a:schemeClr val="tx1"/>
              </a:buClr>
            </a:pPr>
            <a:r>
              <a:rPr lang="en-GB" sz="1600" dirty="0"/>
              <a:t>Adjustments will appear on the Energy Balancing Invoice file (IDB). Within the ‘D17’ record type there is a field which will include a unique reference to the adjustment which can be mapped back to the supporting data issued via email </a:t>
            </a:r>
          </a:p>
          <a:p>
            <a:pPr>
              <a:spcBef>
                <a:spcPts val="600"/>
              </a:spcBef>
              <a:spcAft>
                <a:spcPts val="600"/>
              </a:spcAft>
              <a:buClr>
                <a:schemeClr val="tx1"/>
              </a:buClr>
            </a:pPr>
            <a:r>
              <a:rPr lang="en-GB" sz="1600" b="1" dirty="0"/>
              <a:t>Amendments Invoice (AMS</a:t>
            </a:r>
            <a:r>
              <a:rPr lang="en-GB" sz="1600" dirty="0"/>
              <a:t>) - used for Commodity Reconciliations </a:t>
            </a:r>
          </a:p>
          <a:p>
            <a:pPr>
              <a:spcAft>
                <a:spcPts val="1200"/>
              </a:spcAft>
              <a:buClr>
                <a:schemeClr val="tx1"/>
              </a:buClr>
            </a:pPr>
            <a:r>
              <a:rPr lang="en-GB" sz="1600" dirty="0"/>
              <a:t>If allocations are changed then there may also be an adjustment to Commodity charges, this would be invoiced via the Amendment Invoice (AMS). AMS allows for a wide range of adjustments including Commodity and LDZ Reconciliations . This is issued on M+18 (full detail on the Xoserve Billing Calendar</a:t>
            </a:r>
            <a:r>
              <a:rPr lang="en-GB" sz="1600" i="1" dirty="0"/>
              <a:t>).</a:t>
            </a:r>
          </a:p>
          <a:p>
            <a:pPr>
              <a:spcBef>
                <a:spcPts val="600"/>
              </a:spcBef>
              <a:spcAft>
                <a:spcPts val="600"/>
              </a:spcAft>
              <a:buClr>
                <a:schemeClr val="tx1"/>
              </a:buClr>
            </a:pPr>
            <a:r>
              <a:rPr lang="en-GB" sz="1600" b="1" dirty="0"/>
              <a:t>Request To Bill (RTB) </a:t>
            </a:r>
            <a:r>
              <a:rPr lang="en-GB" sz="1600" dirty="0"/>
              <a:t>-</a:t>
            </a:r>
            <a:r>
              <a:rPr lang="en-GB" sz="1600" b="1" dirty="0"/>
              <a:t> </a:t>
            </a:r>
            <a:r>
              <a:rPr lang="en-GB" sz="1600" dirty="0"/>
              <a:t>this</a:t>
            </a:r>
            <a:r>
              <a:rPr lang="en-GB" sz="1600" b="1" dirty="0"/>
              <a:t> </a:t>
            </a:r>
            <a:r>
              <a:rPr lang="en-GB" sz="1600" dirty="0"/>
              <a:t>can be used to expedite adjustments in urgent circumstances </a:t>
            </a:r>
          </a:p>
          <a:p>
            <a:pPr>
              <a:spcAft>
                <a:spcPts val="600"/>
              </a:spcAft>
              <a:buClr>
                <a:schemeClr val="tx1"/>
              </a:buClr>
            </a:pPr>
            <a:r>
              <a:rPr lang="en-GB" sz="1600" dirty="0"/>
              <a:t>The Request To Bill process can be used for adjustments of great urgent and significance to customers. </a:t>
            </a:r>
            <a:r>
              <a:rPr lang="en-GB" sz="1600" i="1" dirty="0"/>
              <a:t>Please </a:t>
            </a:r>
            <a:r>
              <a:rPr lang="en-GB" sz="1600" i="1" dirty="0">
                <a:hlinkClick r:id="rId3" action="ppaction://hlinksldjump"/>
              </a:rPr>
              <a:t>contact </a:t>
            </a:r>
            <a:r>
              <a:rPr lang="en-GB" sz="1600" i="1" dirty="0"/>
              <a:t>the National Grid Energy Balancing team for urgent requests</a:t>
            </a:r>
            <a:endParaRPr lang="en-GB" sz="1600" dirty="0">
              <a:solidFill>
                <a:srgbClr val="FF0000"/>
              </a:solidFill>
            </a:endParaRPr>
          </a:p>
        </p:txBody>
      </p:sp>
      <p:sp>
        <p:nvSpPr>
          <p:cNvPr id="5" name="Rectangle 2">
            <a:extLst>
              <a:ext uri="{FF2B5EF4-FFF2-40B4-BE49-F238E27FC236}">
                <a16:creationId xmlns:a16="http://schemas.microsoft.com/office/drawing/2014/main" id="{51AC3D01-A588-405E-A263-9ED39F90FBC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96805F14-9D55-4971-A1E6-37747EB87F42}"/>
              </a:ext>
            </a:extLst>
          </p:cNvPr>
          <p:cNvSpPr/>
          <p:nvPr/>
        </p:nvSpPr>
        <p:spPr bwMode="auto">
          <a:xfrm>
            <a:off x="8881200" y="252000"/>
            <a:ext cx="2880000" cy="1368000"/>
          </a:xfrm>
          <a:prstGeom prst="rect">
            <a:avLst/>
          </a:prstGeom>
          <a:solidFill>
            <a:srgbClr val="FFB45A"/>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dirty="0">
                <a:solidFill>
                  <a:srgbClr val="FFFFFF"/>
                </a:solidFill>
                <a:cs typeface="Helvetica" panose="020B0604020202020204" pitchFamily="34" charset="0"/>
              </a:rPr>
              <a:t>4</a:t>
            </a: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 Adjustment</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1316474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Who to contact</a:t>
            </a:r>
          </a:p>
        </p:txBody>
      </p:sp>
      <p:sp>
        <p:nvSpPr>
          <p:cNvPr id="7" name="TextBox 6">
            <a:extLst>
              <a:ext uri="{FF2B5EF4-FFF2-40B4-BE49-F238E27FC236}">
                <a16:creationId xmlns:a16="http://schemas.microsoft.com/office/drawing/2014/main" id="{3FAF25DF-D158-4F9B-89A8-99466C2158E1}"/>
              </a:ext>
            </a:extLst>
          </p:cNvPr>
          <p:cNvSpPr txBox="1"/>
          <p:nvPr/>
        </p:nvSpPr>
        <p:spPr bwMode="auto">
          <a:xfrm>
            <a:off x="325119" y="931281"/>
            <a:ext cx="11329827"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endParaRPr lang="en-GB" sz="1600" dirty="0"/>
          </a:p>
          <a:p>
            <a:pPr>
              <a:spcAft>
                <a:spcPts val="600"/>
              </a:spcAft>
              <a:buClr>
                <a:schemeClr val="tx1"/>
              </a:buClr>
            </a:pPr>
            <a:endParaRPr lang="en-GB" sz="1600" dirty="0"/>
          </a:p>
          <a:p>
            <a:pPr>
              <a:spcAft>
                <a:spcPts val="600"/>
              </a:spcAft>
              <a:buClr>
                <a:schemeClr val="tx1"/>
              </a:buClr>
            </a:pPr>
            <a:endParaRPr lang="en-GB" sz="1600" dirty="0"/>
          </a:p>
          <a:p>
            <a:pPr>
              <a:spcAft>
                <a:spcPts val="600"/>
              </a:spcAft>
              <a:buClr>
                <a:schemeClr val="tx1"/>
              </a:buClr>
            </a:pPr>
            <a:r>
              <a:rPr lang="en-GB" sz="1600" dirty="0"/>
              <a:t>Summary: </a:t>
            </a:r>
            <a:r>
              <a:rPr lang="en-GB" sz="1600" b="1" dirty="0"/>
              <a:t>Energy Balancing Invoices</a:t>
            </a:r>
          </a:p>
          <a:p>
            <a:pPr>
              <a:spcAft>
                <a:spcPts val="600"/>
              </a:spcAft>
              <a:buClr>
                <a:schemeClr val="tx1"/>
              </a:buClr>
            </a:pPr>
            <a:endParaRPr lang="en-GB" sz="1600" b="1" dirty="0"/>
          </a:p>
          <a:p>
            <a:pPr>
              <a:spcAft>
                <a:spcPts val="600"/>
              </a:spcAft>
              <a:buClr>
                <a:schemeClr val="tx1"/>
              </a:buClr>
            </a:pPr>
            <a:r>
              <a:rPr lang="en-GB" sz="1600" dirty="0"/>
              <a:t>Process Owner Contacts:</a:t>
            </a:r>
          </a:p>
          <a:p>
            <a:pPr>
              <a:spcAft>
                <a:spcPts val="600"/>
              </a:spcAft>
              <a:buClr>
                <a:schemeClr val="tx1"/>
              </a:buClr>
            </a:pPr>
            <a:r>
              <a:rPr lang="en-GB" sz="1600" dirty="0"/>
              <a:t>James Sweeney - </a:t>
            </a:r>
            <a:r>
              <a:rPr lang="en-GB" sz="1600" dirty="0">
                <a:hlinkClick r:id="rId3"/>
              </a:rPr>
              <a:t>James.j.sweeney@xoserve.com</a:t>
            </a:r>
            <a:r>
              <a:rPr lang="en-GB" sz="1600" dirty="0"/>
              <a:t> Telephone - 0121 229 2272  </a:t>
            </a:r>
          </a:p>
          <a:p>
            <a:pPr>
              <a:spcAft>
                <a:spcPts val="600"/>
              </a:spcAft>
              <a:buClr>
                <a:schemeClr val="tx1"/>
              </a:buClr>
            </a:pPr>
            <a:r>
              <a:rPr lang="en-GB" sz="1600" dirty="0"/>
              <a:t>Sharon Whitehead - </a:t>
            </a:r>
            <a:r>
              <a:rPr lang="en-GB" sz="1600" dirty="0">
                <a:hlinkClick r:id="rId4"/>
              </a:rPr>
              <a:t>Sharon.d.whitehead@xoserve.com</a:t>
            </a:r>
            <a:r>
              <a:rPr lang="en-GB" sz="1600" dirty="0"/>
              <a:t> Telephone - 0121 229 2623</a:t>
            </a:r>
          </a:p>
          <a:p>
            <a:pPr>
              <a:spcAft>
                <a:spcPts val="600"/>
              </a:spcAft>
              <a:buClr>
                <a:schemeClr val="tx1"/>
              </a:buClr>
            </a:pPr>
            <a:endParaRPr lang="en-GB" sz="1600" dirty="0"/>
          </a:p>
          <a:p>
            <a:pPr>
              <a:spcAft>
                <a:spcPts val="600"/>
              </a:spcAft>
              <a:buClr>
                <a:schemeClr val="tx1"/>
              </a:buClr>
            </a:pPr>
            <a:endParaRPr lang="en-GB" sz="1600" b="0" kern="0" dirty="0">
              <a:solidFill>
                <a:schemeClr val="tx1"/>
              </a:solidFill>
              <a:latin typeface="+mn-lt"/>
              <a:ea typeface="+mn-ea"/>
            </a:endParaRPr>
          </a:p>
        </p:txBody>
      </p:sp>
      <p:sp>
        <p:nvSpPr>
          <p:cNvPr id="8" name="Rectangle 7">
            <a:extLst>
              <a:ext uri="{FF2B5EF4-FFF2-40B4-BE49-F238E27FC236}">
                <a16:creationId xmlns:a16="http://schemas.microsoft.com/office/drawing/2014/main" id="{A9C8D211-8C33-47B1-8B67-C8BDC3E3D7B9}"/>
              </a:ext>
            </a:extLst>
          </p:cNvPr>
          <p:cNvSpPr/>
          <p:nvPr/>
        </p:nvSpPr>
        <p:spPr bwMode="auto">
          <a:xfrm>
            <a:off x="8881200" y="252000"/>
            <a:ext cx="2880000" cy="1368000"/>
          </a:xfrm>
          <a:prstGeom prst="rect">
            <a:avLst/>
          </a:prstGeom>
          <a:solidFill>
            <a:srgbClr val="FFB45A"/>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dirty="0">
                <a:solidFill>
                  <a:srgbClr val="FFFFFF"/>
                </a:solidFill>
                <a:cs typeface="Helvetica" panose="020B0604020202020204" pitchFamily="34" charset="0"/>
              </a:rPr>
              <a:t>4</a:t>
            </a: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 Adjustment</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3" name="Rectangle 2">
            <a:extLst>
              <a:ext uri="{FF2B5EF4-FFF2-40B4-BE49-F238E27FC236}">
                <a16:creationId xmlns:a16="http://schemas.microsoft.com/office/drawing/2014/main" id="{87513127-47AD-4364-982F-9FB53A35AB2F}"/>
              </a:ext>
            </a:extLst>
          </p:cNvPr>
          <p:cNvSpPr/>
          <p:nvPr/>
        </p:nvSpPr>
        <p:spPr>
          <a:xfrm>
            <a:off x="1928118" y="4060342"/>
            <a:ext cx="8448782" cy="646331"/>
          </a:xfrm>
          <a:prstGeom prst="rect">
            <a:avLst/>
          </a:prstGeom>
        </p:spPr>
        <p:txBody>
          <a:bodyPr wrap="square">
            <a:spAutoFit/>
          </a:bodyPr>
          <a:lstStyle/>
          <a:p>
            <a:pPr>
              <a:spcAft>
                <a:spcPts val="600"/>
              </a:spcAft>
              <a:buClr>
                <a:schemeClr val="tx1"/>
              </a:buClr>
            </a:pPr>
            <a:r>
              <a:rPr lang="en-GB" i="1" kern="0" dirty="0">
                <a:solidFill>
                  <a:schemeClr val="tx2"/>
                </a:solidFill>
              </a:rPr>
              <a:t>If you require information regarding any historical adjustments, please get in touch with the team</a:t>
            </a:r>
            <a:endParaRPr lang="en-GB" i="1" kern="0" dirty="0">
              <a:solidFill>
                <a:schemeClr val="accent3"/>
              </a:solidFill>
              <a:highlight>
                <a:srgbClr val="FFFF00"/>
              </a:highlight>
            </a:endParaRPr>
          </a:p>
        </p:txBody>
      </p:sp>
      <p:pic>
        <p:nvPicPr>
          <p:cNvPr id="6" name="Graphic 5" descr="Chat">
            <a:extLst>
              <a:ext uri="{FF2B5EF4-FFF2-40B4-BE49-F238E27FC236}">
                <a16:creationId xmlns:a16="http://schemas.microsoft.com/office/drawing/2014/main" id="{F9136ED1-E697-4D57-A3AA-05AB0D0969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920" y="3863958"/>
            <a:ext cx="914400" cy="914400"/>
          </a:xfrm>
          <a:prstGeom prst="rect">
            <a:avLst/>
          </a:prstGeom>
        </p:spPr>
      </p:pic>
    </p:spTree>
    <p:extLst>
      <p:ext uri="{BB962C8B-B14F-4D97-AF65-F5344CB8AC3E}">
        <p14:creationId xmlns:p14="http://schemas.microsoft.com/office/powerpoint/2010/main" val="428885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0259" y="3382038"/>
            <a:ext cx="3365500" cy="1395318"/>
          </a:xfrm>
        </p:spPr>
        <p:txBody>
          <a:bodyPr/>
          <a:lstStyle/>
          <a:p>
            <a:r>
              <a:rPr lang="en-US" dirty="0"/>
              <a:t>Appendix 1</a:t>
            </a:r>
          </a:p>
          <a:p>
            <a:pPr lvl="1"/>
            <a:r>
              <a:rPr lang="en-US" dirty="0"/>
              <a:t>Charge codes &amp; reconciliation details</a:t>
            </a:r>
            <a:endParaRPr lang="en-GB" dirty="0"/>
          </a:p>
        </p:txBody>
      </p:sp>
    </p:spTree>
    <p:extLst>
      <p:ext uri="{BB962C8B-B14F-4D97-AF65-F5344CB8AC3E}">
        <p14:creationId xmlns:p14="http://schemas.microsoft.com/office/powerpoint/2010/main" val="19452613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345894-421C-4CA7-94E8-AB2581480300}"/>
              </a:ext>
            </a:extLst>
          </p:cNvPr>
          <p:cNvSpPr>
            <a:spLocks noGrp="1"/>
          </p:cNvSpPr>
          <p:nvPr>
            <p:ph type="title"/>
          </p:nvPr>
        </p:nvSpPr>
        <p:spPr>
          <a:xfrm>
            <a:off x="430374" y="356765"/>
            <a:ext cx="4234094" cy="1246004"/>
          </a:xfrm>
        </p:spPr>
        <p:txBody>
          <a:bodyPr/>
          <a:lstStyle/>
          <a:p>
            <a:r>
              <a:rPr lang="en-GB" dirty="0"/>
              <a:t>Balancing Invoice Charge Codes</a:t>
            </a:r>
          </a:p>
        </p:txBody>
      </p:sp>
      <p:graphicFrame>
        <p:nvGraphicFramePr>
          <p:cNvPr id="5" name="Table 4">
            <a:extLst>
              <a:ext uri="{FF2B5EF4-FFF2-40B4-BE49-F238E27FC236}">
                <a16:creationId xmlns:a16="http://schemas.microsoft.com/office/drawing/2014/main" id="{6AB5480A-38B7-4C79-BAC1-4EF05E04464D}"/>
              </a:ext>
            </a:extLst>
          </p:cNvPr>
          <p:cNvGraphicFramePr>
            <a:graphicFrameLocks noGrp="1"/>
          </p:cNvGraphicFramePr>
          <p:nvPr>
            <p:extLst>
              <p:ext uri="{D42A27DB-BD31-4B8C-83A1-F6EECF244321}">
                <p14:modId xmlns:p14="http://schemas.microsoft.com/office/powerpoint/2010/main" val="853413709"/>
              </p:ext>
            </p:extLst>
          </p:nvPr>
        </p:nvGraphicFramePr>
        <p:xfrm>
          <a:off x="5978259" y="436882"/>
          <a:ext cx="5176023" cy="5984236"/>
        </p:xfrm>
        <a:graphic>
          <a:graphicData uri="http://schemas.openxmlformats.org/drawingml/2006/table">
            <a:tbl>
              <a:tblPr/>
              <a:tblGrid>
                <a:gridCol w="998495">
                  <a:extLst>
                    <a:ext uri="{9D8B030D-6E8A-4147-A177-3AD203B41FA5}">
                      <a16:colId xmlns:a16="http://schemas.microsoft.com/office/drawing/2014/main" val="1908710432"/>
                    </a:ext>
                  </a:extLst>
                </a:gridCol>
                <a:gridCol w="1013179">
                  <a:extLst>
                    <a:ext uri="{9D8B030D-6E8A-4147-A177-3AD203B41FA5}">
                      <a16:colId xmlns:a16="http://schemas.microsoft.com/office/drawing/2014/main" val="2058396055"/>
                    </a:ext>
                  </a:extLst>
                </a:gridCol>
                <a:gridCol w="3164349">
                  <a:extLst>
                    <a:ext uri="{9D8B030D-6E8A-4147-A177-3AD203B41FA5}">
                      <a16:colId xmlns:a16="http://schemas.microsoft.com/office/drawing/2014/main" val="1768527537"/>
                    </a:ext>
                  </a:extLst>
                </a:gridCol>
              </a:tblGrid>
              <a:tr h="267283">
                <a:tc gridSpan="3">
                  <a:txBody>
                    <a:bodyPr/>
                    <a:lstStyle/>
                    <a:p>
                      <a:pPr algn="ctr" fontAlgn="ctr"/>
                      <a:r>
                        <a:rPr lang="en-GB" sz="600" b="1" i="0" u="none" strike="noStrike">
                          <a:effectLst/>
                          <a:latin typeface="Arial" panose="020B0604020202020204" pitchFamily="34" charset="0"/>
                        </a:rPr>
                        <a:t>BAL - ENERGY BALANCING INVOICE (Gemini Invoice)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1283793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ADS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SMEAR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122375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EBI THEFT OF GAS - GAS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175809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EBI INTEREST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140625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ENERGY LATE PAYMENT RECOVERY CHARGE - CR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17717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B45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ENERGY LATE PAYMENT RECOVERY CHARGE - DR </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37342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B62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REC GAS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759441"/>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B63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REC GAS CASHOUT DUE SHPPER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730102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DAILY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866610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CUM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281999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600" b="0" i="0" u="none" strike="noStrike">
                          <a:effectLst/>
                          <a:latin typeface="Arial" panose="020B0604020202020204" pitchFamily="34" charset="0"/>
                        </a:rPr>
                        <a:t>ADH FLEX PAYT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974356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ENTRY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218169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EXIT DMA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612416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EXIT DMC SCHEDULING CHG</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87225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B77</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BAL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514470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B78</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NDM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119639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B79</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TOP UP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86988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DAILY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34187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CUM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0698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FLEX PAYMENT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803837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UGF EXIT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77027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UGF ENTRY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989015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CSEP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169459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CSEP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62825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B87</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ADH DM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28219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B90</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PHYSICAL RENOM INCEN CH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362220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B91</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BUY GAS COST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674037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B92</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SELL GAS COST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467782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B93</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INCENTIVISED NOMINATION SCH - ADJ</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9688201"/>
                  </a:ext>
                </a:extLst>
              </a:tr>
              <a:tr h="100353">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CCS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CUMULATIVE CASHOUTS-DUE SHP'R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2985722"/>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CCT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CUMULATIVE CASHOUTS-DUE T'SCO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064295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CNU</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BALANCING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20850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DCS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DAILY CASHOUT (DUE SHIPPER)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91816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DCT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DAILY CASHOUT -DUE TRANSCO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602994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DMR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dirty="0">
                          <a:effectLst/>
                          <a:latin typeface="Arial" panose="020B0604020202020204" pitchFamily="34" charset="0"/>
                        </a:rPr>
                        <a:t>DM RECONCILIATION</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868934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DXS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DMA EXIT SCHEDULING-TR'SCO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7706591"/>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ESC</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dirty="0">
                          <a:effectLst/>
                          <a:latin typeface="Arial" panose="020B0604020202020204" pitchFamily="34" charset="0"/>
                        </a:rPr>
                        <a:t>ENTRY SCHEDULING-DUE 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887687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EXS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dirty="0">
                          <a:effectLst/>
                          <a:latin typeface="Arial" panose="020B0604020202020204" pitchFamily="34" charset="0"/>
                        </a:rPr>
                        <a:t>EXIT SCHEDULING-DUE TR'SCO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93479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FPS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FLEXIBILITY PAYMENT-DUE SHP'R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483032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FPT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FLEXIBILITY PAYMENT-DUE T'SCO</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834322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INS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INCENTIVISED NOMINATION SCHEME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21802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PRI</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PHYSICAL RENOMINATION INCENT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8218970"/>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REC</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NDM/CSEP RECONCILIATION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091605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TTB</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BUY GAS COST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4013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TTS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TRANSCO TRADE SELL GAS COST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793238"/>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TUT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TOP UP NEUTRALITY SMEAR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7826089"/>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DUT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GDE DEEMED TRADE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809816"/>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B94</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ADJUSTMENT TO GDE DEEMED TRADE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723365"/>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TSS</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DSR FUND IMBALANCE CHARGE</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142504"/>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B95</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ADJUSTMENT TO DSR FUND IMBALANCE CHARGE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581263"/>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DSP</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effectLst/>
                          <a:latin typeface="Arial" panose="020B0604020202020204" pitchFamily="34" charset="0"/>
                        </a:rPr>
                        <a:t>DSR COMPENSATION PAYMENT</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433117"/>
                  </a:ext>
                </a:extLst>
              </a:tr>
              <a:tr h="112332">
                <a:tc>
                  <a:txBody>
                    <a:bodyPr/>
                    <a:lstStyle/>
                    <a:p>
                      <a:pPr algn="ctr" fontAlgn="ctr"/>
                      <a:r>
                        <a:rPr lang="en-GB" sz="600" b="0" i="0" u="none" strike="noStrike">
                          <a:effectLst/>
                          <a:latin typeface="Arial" panose="020B0604020202020204" pitchFamily="34" charset="0"/>
                        </a:rPr>
                        <a:t>BOTH</a:t>
                      </a:r>
                    </a:p>
                  </a:txBody>
                  <a:tcPr marL="3589" marR="3589" marT="35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effectLst/>
                          <a:latin typeface="Arial" panose="020B0604020202020204" pitchFamily="34" charset="0"/>
                        </a:rPr>
                        <a:t>B96</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dirty="0">
                          <a:effectLst/>
                          <a:latin typeface="Arial" panose="020B0604020202020204" pitchFamily="34" charset="0"/>
                        </a:rPr>
                        <a:t>ADJUSTMENT TO DSR COMPENSATION PAYMENT CR DR</a:t>
                      </a:r>
                    </a:p>
                  </a:txBody>
                  <a:tcPr marL="3589" marR="3589" marT="35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652669"/>
                  </a:ext>
                </a:extLst>
              </a:tr>
            </a:tbl>
          </a:graphicData>
        </a:graphic>
      </p:graphicFrame>
      <p:sp>
        <p:nvSpPr>
          <p:cNvPr id="8" name="Rectangle 7">
            <a:extLst>
              <a:ext uri="{FF2B5EF4-FFF2-40B4-BE49-F238E27FC236}">
                <a16:creationId xmlns:a16="http://schemas.microsoft.com/office/drawing/2014/main" id="{7E85F243-35C4-4C0D-A590-F1DB1BA331E0}"/>
              </a:ext>
            </a:extLst>
          </p:cNvPr>
          <p:cNvSpPr/>
          <p:nvPr/>
        </p:nvSpPr>
        <p:spPr>
          <a:xfrm>
            <a:off x="336656" y="1915747"/>
            <a:ext cx="3802117" cy="2800830"/>
          </a:xfrm>
          <a:prstGeom prst="rect">
            <a:avLst/>
          </a:prstGeom>
        </p:spPr>
        <p:txBody>
          <a:bodyPr wrap="square">
            <a:noAutofit/>
          </a:bodyPr>
          <a:lstStyle/>
          <a:p>
            <a:pPr lvl="0" algn="just" eaLnBrk="0" hangingPunct="0">
              <a:spcBef>
                <a:spcPct val="20000"/>
              </a:spcBef>
              <a:buClr>
                <a:srgbClr val="0062C8"/>
              </a:buClr>
            </a:pPr>
            <a:r>
              <a:rPr lang="en-US" sz="1400" dirty="0"/>
              <a:t>Note that Transco was formerly the name of National Grid Gas plc.</a:t>
            </a:r>
            <a:r>
              <a:rPr lang="en-US" sz="1400" dirty="0">
                <a:solidFill>
                  <a:srgbClr val="FF0000"/>
                </a:solidFill>
              </a:rPr>
              <a:t> </a:t>
            </a:r>
          </a:p>
        </p:txBody>
      </p:sp>
      <p:sp>
        <p:nvSpPr>
          <p:cNvPr id="11" name="Rectangle 10">
            <a:extLst>
              <a:ext uri="{FF2B5EF4-FFF2-40B4-BE49-F238E27FC236}">
                <a16:creationId xmlns:a16="http://schemas.microsoft.com/office/drawing/2014/main" id="{0E0292E6-A7A9-4C16-ABCF-0D8782C97E33}"/>
              </a:ext>
            </a:extLst>
          </p:cNvPr>
          <p:cNvSpPr/>
          <p:nvPr/>
        </p:nvSpPr>
        <p:spPr>
          <a:xfrm>
            <a:off x="336655" y="2367071"/>
            <a:ext cx="3802117" cy="1701496"/>
          </a:xfrm>
          <a:prstGeom prst="rect">
            <a:avLst/>
          </a:prstGeom>
        </p:spPr>
        <p:txBody>
          <a:bodyPr wrap="square">
            <a:noAutofit/>
          </a:bodyPr>
          <a:lstStyle/>
          <a:p>
            <a:pPr lvl="0" algn="just" eaLnBrk="0" hangingPunct="0">
              <a:spcBef>
                <a:spcPct val="20000"/>
              </a:spcBef>
              <a:buClr>
                <a:srgbClr val="0062C8"/>
              </a:buClr>
            </a:pPr>
            <a:endParaRPr lang="en-US" sz="1400" dirty="0">
              <a:solidFill>
                <a:srgbClr val="FF0000"/>
              </a:solidFill>
            </a:endParaRPr>
          </a:p>
          <a:p>
            <a:pPr lvl="0" eaLnBrk="0" hangingPunct="0">
              <a:spcBef>
                <a:spcPct val="20000"/>
              </a:spcBef>
              <a:buClr>
                <a:srgbClr val="0062C8"/>
              </a:buClr>
            </a:pPr>
            <a:r>
              <a:rPr lang="en-GB" sz="1400" dirty="0"/>
              <a:t>This is an extract from the Xoserve comprehensive list of invoice charges, available online</a:t>
            </a:r>
            <a:r>
              <a:rPr lang="en-GB" sz="1400" dirty="0">
                <a:solidFill>
                  <a:srgbClr val="FF0000"/>
                </a:solidFill>
              </a:rPr>
              <a:t>: </a:t>
            </a:r>
            <a:r>
              <a:rPr lang="en-GB" sz="1400" dirty="0">
                <a:solidFill>
                  <a:srgbClr val="FF0000"/>
                </a:solidFill>
                <a:hlinkClick r:id="rId2"/>
              </a:rPr>
              <a:t>https://www.xoserve.com/media/39922/comprehensive-invoices-charge-types_v5.xlsx</a:t>
            </a:r>
            <a:endParaRPr lang="en-US" sz="1400" dirty="0">
              <a:solidFill>
                <a:srgbClr val="FF0000"/>
              </a:solidFill>
            </a:endParaRPr>
          </a:p>
          <a:p>
            <a:pPr lvl="0" algn="just" eaLnBrk="0" hangingPunct="0">
              <a:spcBef>
                <a:spcPct val="20000"/>
              </a:spcBef>
              <a:buClr>
                <a:srgbClr val="0062C8"/>
              </a:buClr>
            </a:pPr>
            <a:endParaRPr lang="en-US" sz="1400" dirty="0">
              <a:solidFill>
                <a:srgbClr val="FF0000"/>
              </a:solidFill>
            </a:endParaRPr>
          </a:p>
          <a:p>
            <a:pPr lvl="0" algn="just" eaLnBrk="0" hangingPunct="0">
              <a:spcBef>
                <a:spcPct val="20000"/>
              </a:spcBef>
              <a:buClr>
                <a:srgbClr val="0062C8"/>
              </a:buClr>
            </a:pPr>
            <a:endParaRPr lang="en-US" sz="1400" dirty="0">
              <a:solidFill>
                <a:srgbClr val="FF0000"/>
              </a:solidFill>
            </a:endParaRPr>
          </a:p>
          <a:p>
            <a:pPr lvl="0" algn="just" eaLnBrk="0" hangingPunct="0">
              <a:spcBef>
                <a:spcPct val="20000"/>
              </a:spcBef>
              <a:buClr>
                <a:srgbClr val="0062C8"/>
              </a:buClr>
            </a:pPr>
            <a:endParaRPr lang="en-US" sz="1400" dirty="0">
              <a:solidFill>
                <a:srgbClr val="FF0000"/>
              </a:solidFill>
            </a:endParaRPr>
          </a:p>
          <a:p>
            <a:pPr lvl="0" algn="just" eaLnBrk="0" hangingPunct="0">
              <a:spcBef>
                <a:spcPct val="20000"/>
              </a:spcBef>
              <a:buClr>
                <a:srgbClr val="0062C8"/>
              </a:buClr>
            </a:pPr>
            <a:r>
              <a:rPr lang="en-US" sz="1400" dirty="0">
                <a:solidFill>
                  <a:schemeClr val="accent1"/>
                </a:solidFill>
              </a:rPr>
              <a:t>  </a:t>
            </a:r>
          </a:p>
        </p:txBody>
      </p:sp>
    </p:spTree>
    <p:extLst>
      <p:ext uri="{BB962C8B-B14F-4D97-AF65-F5344CB8AC3E}">
        <p14:creationId xmlns:p14="http://schemas.microsoft.com/office/powerpoint/2010/main" val="56037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3F467-98C6-4B11-8905-3D01EFB10D08}"/>
              </a:ext>
            </a:extLst>
          </p:cNvPr>
          <p:cNvSpPr>
            <a:spLocks noGrp="1"/>
          </p:cNvSpPr>
          <p:nvPr>
            <p:ph type="body" sz="quarter" idx="16"/>
          </p:nvPr>
        </p:nvSpPr>
        <p:spPr>
          <a:xfrm>
            <a:off x="430372" y="1200768"/>
            <a:ext cx="9805827" cy="5411738"/>
          </a:xfrm>
        </p:spPr>
        <p:txBody>
          <a:bodyPr/>
          <a:lstStyle/>
          <a:p>
            <a:r>
              <a:rPr lang="en-GB" sz="1600" dirty="0"/>
              <a:t>Scenario: </a:t>
            </a:r>
            <a:r>
              <a:rPr lang="en-GB" sz="1600" dirty="0" err="1">
                <a:solidFill>
                  <a:schemeClr val="tx1"/>
                </a:solidFill>
              </a:rPr>
              <a:t>Cashout</a:t>
            </a:r>
            <a:r>
              <a:rPr lang="en-GB" sz="1600" dirty="0">
                <a:solidFill>
                  <a:schemeClr val="tx1"/>
                </a:solidFill>
              </a:rPr>
              <a:t> and scheduling charges need to be adjusted due to an incorrect allocation figure. </a:t>
            </a:r>
          </a:p>
          <a:p>
            <a:r>
              <a:rPr lang="en-GB" sz="1600" b="0" dirty="0">
                <a:solidFill>
                  <a:schemeClr val="tx1"/>
                </a:solidFill>
              </a:rPr>
              <a:t>The Shipper “ABC” will receive the following supporting information via email which shows the original data and the revised data which has been used for the adjustment. </a:t>
            </a:r>
          </a:p>
          <a:p>
            <a:r>
              <a:rPr lang="en-GB" sz="1600" b="0" dirty="0">
                <a:solidFill>
                  <a:schemeClr val="tx1"/>
                </a:solidFill>
              </a:rPr>
              <a:t>In this example, Shipper ABC would receive a credit of £567.54 relating to Scheduling Charges and £2,204.61 in relation to </a:t>
            </a:r>
            <a:r>
              <a:rPr lang="en-GB" sz="1600" b="0" dirty="0" err="1">
                <a:solidFill>
                  <a:schemeClr val="tx1"/>
                </a:solidFill>
              </a:rPr>
              <a:t>Cashout</a:t>
            </a:r>
            <a:r>
              <a:rPr lang="en-GB" sz="1600" b="0" dirty="0">
                <a:solidFill>
                  <a:schemeClr val="tx1"/>
                </a:solidFill>
              </a:rPr>
              <a:t> – details are provided within the relevant tabs.</a:t>
            </a:r>
          </a:p>
          <a:p>
            <a:r>
              <a:rPr lang="en-GB" sz="1600" b="0" dirty="0">
                <a:solidFill>
                  <a:schemeClr val="tx1"/>
                </a:solidFill>
              </a:rPr>
              <a:t>The total of £2,772.15 would be paid to the Shipper ABC via Energy Balancing Invoice (IDB).</a:t>
            </a:r>
          </a:p>
          <a:p>
            <a:r>
              <a:rPr lang="en-GB" sz="1600" b="0" dirty="0">
                <a:solidFill>
                  <a:schemeClr val="tx1"/>
                </a:solidFill>
              </a:rPr>
              <a:t>There may also be a change to the Commodity Charges which would be processed via the Amendments (AMS) invoice.</a:t>
            </a:r>
            <a:r>
              <a:rPr lang="en-GB" sz="1600" b="0" dirty="0">
                <a:solidFill>
                  <a:schemeClr val="tx1"/>
                </a:solidFill>
                <a:highlight>
                  <a:srgbClr val="FFFF00"/>
                </a:highlight>
              </a:rPr>
              <a:t> </a:t>
            </a:r>
            <a:endParaRPr lang="en-GB" sz="1600" b="0" dirty="0">
              <a:solidFill>
                <a:schemeClr val="accent3"/>
              </a:solidFill>
              <a:highlight>
                <a:srgbClr val="FFFF00"/>
              </a:highlight>
            </a:endParaRPr>
          </a:p>
          <a:p>
            <a:r>
              <a:rPr lang="en-GB" sz="1600" b="0" i="1" dirty="0">
                <a:solidFill>
                  <a:schemeClr val="tx1"/>
                </a:solidFill>
              </a:rPr>
              <a:t>Note: For Storage Customers there is no Commodity charge so AMS invoice does not apply.</a:t>
            </a:r>
          </a:p>
          <a:p>
            <a:r>
              <a:rPr lang="en-GB" sz="1600" dirty="0"/>
              <a:t>Scenario: </a:t>
            </a:r>
            <a:r>
              <a:rPr lang="en-GB" sz="1600" dirty="0" err="1">
                <a:solidFill>
                  <a:schemeClr val="tx1"/>
                </a:solidFill>
              </a:rPr>
              <a:t>Cashout</a:t>
            </a:r>
            <a:r>
              <a:rPr lang="en-GB" sz="1600" dirty="0">
                <a:solidFill>
                  <a:schemeClr val="tx1"/>
                </a:solidFill>
              </a:rPr>
              <a:t> needs to be adjusted due to an incorrect trade figure </a:t>
            </a:r>
            <a:endParaRPr lang="en-GB" sz="1600" b="0" dirty="0">
              <a:solidFill>
                <a:schemeClr val="accent3"/>
              </a:solidFill>
            </a:endParaRPr>
          </a:p>
          <a:p>
            <a:r>
              <a:rPr lang="en-GB" sz="1600" b="0" dirty="0">
                <a:solidFill>
                  <a:schemeClr val="tx1"/>
                </a:solidFill>
              </a:rPr>
              <a:t>The revised energy value is shown on the relevant tab and the Shipper ABC would receive payment of £8,169.65 via the Energy Balancing Invoice (IDB) due to their corrected balance position.</a:t>
            </a:r>
          </a:p>
          <a:p>
            <a:pPr>
              <a:spcAft>
                <a:spcPts val="600"/>
              </a:spcAft>
            </a:pPr>
            <a:r>
              <a:rPr lang="en-GB" sz="1600" b="0" i="1" dirty="0">
                <a:solidFill>
                  <a:schemeClr val="tx1"/>
                </a:solidFill>
              </a:rPr>
              <a:t>Note: The Energy Balancing Invoice adjustment process will be used in the of error due to National Grid as the Transporter (e.g. system errors or data input error).</a:t>
            </a:r>
          </a:p>
          <a:p>
            <a:endParaRPr lang="en-GB" sz="1600" dirty="0">
              <a:solidFill>
                <a:srgbClr val="FF0000"/>
              </a:solidFill>
            </a:endParaRPr>
          </a:p>
        </p:txBody>
      </p:sp>
      <p:sp>
        <p:nvSpPr>
          <p:cNvPr id="3" name="Title 2">
            <a:extLst>
              <a:ext uri="{FF2B5EF4-FFF2-40B4-BE49-F238E27FC236}">
                <a16:creationId xmlns:a16="http://schemas.microsoft.com/office/drawing/2014/main" id="{B6345894-421C-4CA7-94E8-AB2581480300}"/>
              </a:ext>
            </a:extLst>
          </p:cNvPr>
          <p:cNvSpPr>
            <a:spLocks noGrp="1"/>
          </p:cNvSpPr>
          <p:nvPr>
            <p:ph type="title"/>
          </p:nvPr>
        </p:nvSpPr>
        <p:spPr/>
        <p:txBody>
          <a:bodyPr/>
          <a:lstStyle/>
          <a:p>
            <a:r>
              <a:rPr lang="en-GB" dirty="0"/>
              <a:t>Reconciliation Examples </a:t>
            </a:r>
          </a:p>
        </p:txBody>
      </p:sp>
      <p:graphicFrame>
        <p:nvGraphicFramePr>
          <p:cNvPr id="9" name="Object 8">
            <a:extLst>
              <a:ext uri="{FF2B5EF4-FFF2-40B4-BE49-F238E27FC236}">
                <a16:creationId xmlns:a16="http://schemas.microsoft.com/office/drawing/2014/main" id="{E4944480-B2C6-4662-B12F-08CE3B0C6978}"/>
              </a:ext>
            </a:extLst>
          </p:cNvPr>
          <p:cNvGraphicFramePr>
            <a:graphicFrameLocks noChangeAspect="1"/>
          </p:cNvGraphicFramePr>
          <p:nvPr>
            <p:extLst>
              <p:ext uri="{D42A27DB-BD31-4B8C-83A1-F6EECF244321}">
                <p14:modId xmlns:p14="http://schemas.microsoft.com/office/powerpoint/2010/main" val="2795151129"/>
              </p:ext>
            </p:extLst>
          </p:nvPr>
        </p:nvGraphicFramePr>
        <p:xfrm>
          <a:off x="10567238" y="1613869"/>
          <a:ext cx="914400" cy="806450"/>
        </p:xfrm>
        <a:graphic>
          <a:graphicData uri="http://schemas.openxmlformats.org/presentationml/2006/ole">
            <mc:AlternateContent xmlns:mc="http://schemas.openxmlformats.org/markup-compatibility/2006">
              <mc:Choice xmlns:v="urn:schemas-microsoft-com:vml" Requires="v">
                <p:oleObj spid="_x0000_s1028" name="Worksheet" showAsIcon="1" r:id="rId3" imgW="914400" imgH="806400" progId="Excel.Sheet.8">
                  <p:embed/>
                </p:oleObj>
              </mc:Choice>
              <mc:Fallback>
                <p:oleObj name="Worksheet" showAsIcon="1" r:id="rId3" imgW="914400" imgH="806400" progId="Excel.Sheet.8">
                  <p:embed/>
                  <p:pic>
                    <p:nvPicPr>
                      <p:cNvPr id="9" name="Object 8">
                        <a:extLst>
                          <a:ext uri="{FF2B5EF4-FFF2-40B4-BE49-F238E27FC236}">
                            <a16:creationId xmlns:a16="http://schemas.microsoft.com/office/drawing/2014/main" id="{E4944480-B2C6-4662-B12F-08CE3B0C6978}"/>
                          </a:ext>
                        </a:extLst>
                      </p:cNvPr>
                      <p:cNvPicPr/>
                      <p:nvPr/>
                    </p:nvPicPr>
                    <p:blipFill>
                      <a:blip r:embed="rId4"/>
                      <a:stretch>
                        <a:fillRect/>
                      </a:stretch>
                    </p:blipFill>
                    <p:spPr>
                      <a:xfrm>
                        <a:off x="10567238" y="1613869"/>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16950A-5F02-40E1-BD7E-0385C753D159}"/>
              </a:ext>
            </a:extLst>
          </p:cNvPr>
          <p:cNvGraphicFramePr>
            <a:graphicFrameLocks noChangeAspect="1"/>
          </p:cNvGraphicFramePr>
          <p:nvPr>
            <p:extLst>
              <p:ext uri="{D42A27DB-BD31-4B8C-83A1-F6EECF244321}">
                <p14:modId xmlns:p14="http://schemas.microsoft.com/office/powerpoint/2010/main" val="1499265367"/>
              </p:ext>
            </p:extLst>
          </p:nvPr>
        </p:nvGraphicFramePr>
        <p:xfrm>
          <a:off x="10567238" y="4903181"/>
          <a:ext cx="914400" cy="806450"/>
        </p:xfrm>
        <a:graphic>
          <a:graphicData uri="http://schemas.openxmlformats.org/presentationml/2006/ole">
            <mc:AlternateContent xmlns:mc="http://schemas.openxmlformats.org/markup-compatibility/2006">
              <mc:Choice xmlns:v="urn:schemas-microsoft-com:vml" Requires="v">
                <p:oleObj spid="_x0000_s1029" name="Worksheet" showAsIcon="1" r:id="rId5" imgW="914400" imgH="806400" progId="Excel.Sheet.8">
                  <p:embed/>
                </p:oleObj>
              </mc:Choice>
              <mc:Fallback>
                <p:oleObj name="Worksheet" showAsIcon="1" r:id="rId5" imgW="914400" imgH="806400" progId="Excel.Sheet.8">
                  <p:embed/>
                  <p:pic>
                    <p:nvPicPr>
                      <p:cNvPr id="10" name="Object 9">
                        <a:extLst>
                          <a:ext uri="{FF2B5EF4-FFF2-40B4-BE49-F238E27FC236}">
                            <a16:creationId xmlns:a16="http://schemas.microsoft.com/office/drawing/2014/main" id="{6316950A-5F02-40E1-BD7E-0385C753D159}"/>
                          </a:ext>
                        </a:extLst>
                      </p:cNvPr>
                      <p:cNvPicPr/>
                      <p:nvPr/>
                    </p:nvPicPr>
                    <p:blipFill>
                      <a:blip r:embed="rId6"/>
                      <a:stretch>
                        <a:fillRect/>
                      </a:stretch>
                    </p:blipFill>
                    <p:spPr>
                      <a:xfrm>
                        <a:off x="10567238" y="490318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5239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UNC reconciliation obligations table </a:t>
            </a:r>
          </a:p>
        </p:txBody>
      </p:sp>
      <p:graphicFrame>
        <p:nvGraphicFramePr>
          <p:cNvPr id="3" name="Table 2">
            <a:extLst>
              <a:ext uri="{FF2B5EF4-FFF2-40B4-BE49-F238E27FC236}">
                <a16:creationId xmlns:a16="http://schemas.microsoft.com/office/drawing/2014/main" id="{57A9CB1B-73BE-47F0-A7BA-C6ED75806661}"/>
              </a:ext>
            </a:extLst>
          </p:cNvPr>
          <p:cNvGraphicFramePr>
            <a:graphicFrameLocks noGrp="1"/>
          </p:cNvGraphicFramePr>
          <p:nvPr>
            <p:extLst>
              <p:ext uri="{D42A27DB-BD31-4B8C-83A1-F6EECF244321}">
                <p14:modId xmlns:p14="http://schemas.microsoft.com/office/powerpoint/2010/main" val="1331244206"/>
              </p:ext>
            </p:extLst>
          </p:nvPr>
        </p:nvGraphicFramePr>
        <p:xfrm>
          <a:off x="430212" y="1178560"/>
          <a:ext cx="11138011" cy="4906348"/>
        </p:xfrm>
        <a:graphic>
          <a:graphicData uri="http://schemas.openxmlformats.org/drawingml/2006/table">
            <a:tbl>
              <a:tblPr/>
              <a:tblGrid>
                <a:gridCol w="2320065">
                  <a:extLst>
                    <a:ext uri="{9D8B030D-6E8A-4147-A177-3AD203B41FA5}">
                      <a16:colId xmlns:a16="http://schemas.microsoft.com/office/drawing/2014/main" val="1047862350"/>
                    </a:ext>
                  </a:extLst>
                </a:gridCol>
                <a:gridCol w="1425787">
                  <a:extLst>
                    <a:ext uri="{9D8B030D-6E8A-4147-A177-3AD203B41FA5}">
                      <a16:colId xmlns:a16="http://schemas.microsoft.com/office/drawing/2014/main" val="2915376387"/>
                    </a:ext>
                  </a:extLst>
                </a:gridCol>
                <a:gridCol w="1469658">
                  <a:extLst>
                    <a:ext uri="{9D8B030D-6E8A-4147-A177-3AD203B41FA5}">
                      <a16:colId xmlns:a16="http://schemas.microsoft.com/office/drawing/2014/main" val="2581244690"/>
                    </a:ext>
                  </a:extLst>
                </a:gridCol>
                <a:gridCol w="5922501">
                  <a:extLst>
                    <a:ext uri="{9D8B030D-6E8A-4147-A177-3AD203B41FA5}">
                      <a16:colId xmlns:a16="http://schemas.microsoft.com/office/drawing/2014/main" val="2053393622"/>
                    </a:ext>
                  </a:extLst>
                </a:gridCol>
              </a:tblGrid>
              <a:tr h="184555">
                <a:tc>
                  <a:txBody>
                    <a:bodyPr/>
                    <a:lstStyle/>
                    <a:p>
                      <a:pPr algn="l" fontAlgn="b"/>
                      <a:r>
                        <a:rPr lang="en-GB" sz="1200" b="0" i="0" u="none" strike="noStrike">
                          <a:solidFill>
                            <a:srgbClr val="000000"/>
                          </a:solidFill>
                          <a:effectLst/>
                          <a:latin typeface="+mn-lt"/>
                        </a:rPr>
                        <a:t>Site Type </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mn-lt"/>
                        </a:rPr>
                        <a:t>Entry/Exit</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mn-lt"/>
                        </a:rPr>
                        <a:t>Close out </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mn-lt"/>
                        </a:rPr>
                        <a:t>Reconciliation rules in place</a:t>
                      </a:r>
                    </a:p>
                  </a:txBody>
                  <a:tcPr marL="5577" marR="5577" marT="5577" marB="40151"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318585"/>
                  </a:ext>
                </a:extLst>
              </a:tr>
              <a:tr h="718255">
                <a:tc>
                  <a:txBody>
                    <a:bodyPr/>
                    <a:lstStyle/>
                    <a:p>
                      <a:pPr algn="l" fontAlgn="ctr"/>
                      <a:r>
                        <a:rPr lang="en-GB" sz="1100" b="0" i="0" u="none" strike="noStrike" dirty="0">
                          <a:solidFill>
                            <a:srgbClr val="000000"/>
                          </a:solidFill>
                          <a:effectLst/>
                          <a:latin typeface="+mn-lt"/>
                        </a:rPr>
                        <a:t>Terminals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M+15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mn-lt"/>
                        </a:rPr>
                        <a:t>No UNC post closeout measurement reconciliation mechanism – Although invoices can be queried and allocations amended under Section 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513444"/>
                  </a:ext>
                </a:extLst>
              </a:tr>
              <a:tr h="754963">
                <a:tc>
                  <a:txBody>
                    <a:bodyPr/>
                    <a:lstStyle/>
                    <a:p>
                      <a:pPr algn="l" fontAlgn="ctr"/>
                      <a:r>
                        <a:rPr lang="en-GB" sz="1100" b="0" i="0" u="none" strike="noStrike" dirty="0">
                          <a:solidFill>
                            <a:srgbClr val="000000"/>
                          </a:solidFill>
                          <a:effectLst/>
                          <a:latin typeface="+mn-lt"/>
                        </a:rPr>
                        <a:t>Storage Withdrawal</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M+15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No UNC post closeout measurement reconciliation mechanism – Although invoices can be queried and allocations amended under Section 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293389"/>
                  </a:ext>
                </a:extLst>
              </a:tr>
              <a:tr h="534087">
                <a:tc>
                  <a:txBody>
                    <a:bodyPr/>
                    <a:lstStyle/>
                    <a:p>
                      <a:pPr algn="l" fontAlgn="ctr"/>
                      <a:r>
                        <a:rPr lang="en-GB" sz="1100" b="0" i="0" u="none" strike="noStrike" dirty="0">
                          <a:solidFill>
                            <a:srgbClr val="000000"/>
                          </a:solidFill>
                          <a:effectLst/>
                          <a:latin typeface="+mn-lt"/>
                        </a:rPr>
                        <a:t>Interconnector Import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NTS entry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D+1</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935243"/>
                  </a:ext>
                </a:extLst>
              </a:tr>
              <a:tr h="534087">
                <a:tc>
                  <a:txBody>
                    <a:bodyPr/>
                    <a:lstStyle/>
                    <a:p>
                      <a:pPr algn="l" fontAlgn="ctr"/>
                      <a:r>
                        <a:rPr lang="en-GB" sz="1100" b="0" i="0" u="none" strike="noStrike" dirty="0">
                          <a:solidFill>
                            <a:srgbClr val="000000"/>
                          </a:solidFill>
                          <a:effectLst/>
                          <a:latin typeface="+mn-lt"/>
                        </a:rPr>
                        <a:t>Power Stations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05504"/>
                  </a:ext>
                </a:extLst>
              </a:tr>
              <a:tr h="534087">
                <a:tc>
                  <a:txBody>
                    <a:bodyPr/>
                    <a:lstStyle/>
                    <a:p>
                      <a:pPr algn="l" fontAlgn="ctr"/>
                      <a:r>
                        <a:rPr lang="en-GB" sz="1100" b="0" i="0" u="none" strike="noStrike" dirty="0">
                          <a:solidFill>
                            <a:srgbClr val="000000"/>
                          </a:solidFill>
                          <a:effectLst/>
                          <a:latin typeface="+mn-lt"/>
                        </a:rPr>
                        <a:t>Industrials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788354"/>
                  </a:ext>
                </a:extLst>
              </a:tr>
              <a:tr h="534087">
                <a:tc>
                  <a:txBody>
                    <a:bodyPr/>
                    <a:lstStyle/>
                    <a:p>
                      <a:pPr algn="l" fontAlgn="ctr"/>
                      <a:r>
                        <a:rPr lang="en-GB" sz="1100" b="0" i="0" u="none" strike="noStrike" dirty="0">
                          <a:solidFill>
                            <a:srgbClr val="000000"/>
                          </a:solidFill>
                          <a:effectLst/>
                          <a:latin typeface="+mn-lt"/>
                        </a:rPr>
                        <a:t>Storage Injection</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805417"/>
                  </a:ext>
                </a:extLst>
              </a:tr>
              <a:tr h="534087">
                <a:tc>
                  <a:txBody>
                    <a:bodyPr/>
                    <a:lstStyle/>
                    <a:p>
                      <a:pPr algn="l" fontAlgn="ctr"/>
                      <a:r>
                        <a:rPr lang="en-GB" sz="1100" b="0" i="0" u="none" strike="noStrike" dirty="0">
                          <a:solidFill>
                            <a:srgbClr val="000000"/>
                          </a:solidFill>
                          <a:effectLst/>
                          <a:latin typeface="+mn-lt"/>
                        </a:rPr>
                        <a:t>Storage Own Use Gas</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D+5</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48917"/>
                  </a:ext>
                </a:extLst>
              </a:tr>
              <a:tr h="534087">
                <a:tc>
                  <a:txBody>
                    <a:bodyPr/>
                    <a:lstStyle/>
                    <a:p>
                      <a:pPr algn="l" fontAlgn="ctr"/>
                      <a:r>
                        <a:rPr lang="en-GB" sz="1100" b="0" i="0" u="none" strike="noStrike" dirty="0">
                          <a:solidFill>
                            <a:srgbClr val="000000"/>
                          </a:solidFill>
                          <a:effectLst/>
                          <a:latin typeface="+mn-lt"/>
                        </a:rPr>
                        <a:t>Interconnector Export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NTS exit point</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mn-lt"/>
                        </a:rPr>
                        <a:t>D+1</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100" b="0" i="0" u="none" strike="noStrike" dirty="0">
                          <a:solidFill>
                            <a:srgbClr val="000000"/>
                          </a:solidFill>
                          <a:effectLst/>
                          <a:latin typeface="+mn-lt"/>
                        </a:rPr>
                        <a:t>UNC reconciliation guidelines for measurement &amp; allocation amendments (Code Cut Off Date)</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859583"/>
                  </a:ext>
                </a:extLst>
              </a:tr>
            </a:tbl>
          </a:graphicData>
        </a:graphic>
      </p:graphicFrame>
    </p:spTree>
    <p:extLst>
      <p:ext uri="{BB962C8B-B14F-4D97-AF65-F5344CB8AC3E}">
        <p14:creationId xmlns:p14="http://schemas.microsoft.com/office/powerpoint/2010/main" val="77647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FBC140-DFDA-4648-8FD0-E6B13D71BCD5}"/>
              </a:ext>
            </a:extLst>
          </p:cNvPr>
          <p:cNvSpPr>
            <a:spLocks noGrp="1"/>
          </p:cNvSpPr>
          <p:nvPr>
            <p:ph type="title"/>
          </p:nvPr>
        </p:nvSpPr>
        <p:spPr/>
        <p:txBody>
          <a:bodyPr/>
          <a:lstStyle/>
          <a:p>
            <a:r>
              <a:rPr lang="en-GB" dirty="0"/>
              <a:t>Reconciliation Check List</a:t>
            </a:r>
          </a:p>
        </p:txBody>
      </p:sp>
      <p:graphicFrame>
        <p:nvGraphicFramePr>
          <p:cNvPr id="7" name="Table 6">
            <a:extLst>
              <a:ext uri="{FF2B5EF4-FFF2-40B4-BE49-F238E27FC236}">
                <a16:creationId xmlns:a16="http://schemas.microsoft.com/office/drawing/2014/main" id="{83CB748C-C729-469C-BD38-5DD287B0BAAF}"/>
              </a:ext>
            </a:extLst>
          </p:cNvPr>
          <p:cNvGraphicFramePr>
            <a:graphicFrameLocks noGrp="1"/>
          </p:cNvGraphicFramePr>
          <p:nvPr>
            <p:extLst>
              <p:ext uri="{D42A27DB-BD31-4B8C-83A1-F6EECF244321}">
                <p14:modId xmlns:p14="http://schemas.microsoft.com/office/powerpoint/2010/main" val="2034627495"/>
              </p:ext>
            </p:extLst>
          </p:nvPr>
        </p:nvGraphicFramePr>
        <p:xfrm>
          <a:off x="566769" y="1120202"/>
          <a:ext cx="11541318" cy="5617802"/>
        </p:xfrm>
        <a:graphic>
          <a:graphicData uri="http://schemas.openxmlformats.org/drawingml/2006/table">
            <a:tbl>
              <a:tblPr/>
              <a:tblGrid>
                <a:gridCol w="2212977">
                  <a:extLst>
                    <a:ext uri="{9D8B030D-6E8A-4147-A177-3AD203B41FA5}">
                      <a16:colId xmlns:a16="http://schemas.microsoft.com/office/drawing/2014/main" val="850530858"/>
                    </a:ext>
                  </a:extLst>
                </a:gridCol>
                <a:gridCol w="1869586">
                  <a:extLst>
                    <a:ext uri="{9D8B030D-6E8A-4147-A177-3AD203B41FA5}">
                      <a16:colId xmlns:a16="http://schemas.microsoft.com/office/drawing/2014/main" val="222074916"/>
                    </a:ext>
                  </a:extLst>
                </a:gridCol>
                <a:gridCol w="1869586">
                  <a:extLst>
                    <a:ext uri="{9D8B030D-6E8A-4147-A177-3AD203B41FA5}">
                      <a16:colId xmlns:a16="http://schemas.microsoft.com/office/drawing/2014/main" val="3182894990"/>
                    </a:ext>
                  </a:extLst>
                </a:gridCol>
                <a:gridCol w="1869586">
                  <a:extLst>
                    <a:ext uri="{9D8B030D-6E8A-4147-A177-3AD203B41FA5}">
                      <a16:colId xmlns:a16="http://schemas.microsoft.com/office/drawing/2014/main" val="905135388"/>
                    </a:ext>
                  </a:extLst>
                </a:gridCol>
                <a:gridCol w="1869586">
                  <a:extLst>
                    <a:ext uri="{9D8B030D-6E8A-4147-A177-3AD203B41FA5}">
                      <a16:colId xmlns:a16="http://schemas.microsoft.com/office/drawing/2014/main" val="3236138604"/>
                    </a:ext>
                  </a:extLst>
                </a:gridCol>
                <a:gridCol w="1849997">
                  <a:extLst>
                    <a:ext uri="{9D8B030D-6E8A-4147-A177-3AD203B41FA5}">
                      <a16:colId xmlns:a16="http://schemas.microsoft.com/office/drawing/2014/main" val="3197143445"/>
                    </a:ext>
                  </a:extLst>
                </a:gridCol>
              </a:tblGrid>
              <a:tr h="228126">
                <a:tc>
                  <a:txBody>
                    <a:bodyPr/>
                    <a:lstStyle/>
                    <a:p>
                      <a:pPr algn="ctr" fontAlgn="ctr"/>
                      <a:r>
                        <a:rPr lang="en-GB" sz="1100" b="1" i="0" u="none" strike="noStrike" dirty="0">
                          <a:solidFill>
                            <a:srgbClr val="000000"/>
                          </a:solidFill>
                          <a:effectLst/>
                          <a:latin typeface="+mn-lt"/>
                        </a:rPr>
                        <a:t>UNIQUE SITES </a:t>
                      </a:r>
                    </a:p>
                  </a:txBody>
                  <a:tcPr marL="36000" marR="36000" marT="36000" marB="0" anchor="ctr">
                    <a:lnL w="12700" cap="flat" cmpd="sng" algn="ctr">
                      <a:solidFill>
                        <a:schemeClr val="bg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mn-lt"/>
                        </a:rPr>
                        <a:t>INTERCONNECTOR </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mn-lt"/>
                        </a:rPr>
                        <a:t>OFFTAKES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mn-lt"/>
                        </a:rPr>
                        <a:t>TRADES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mn-lt"/>
                        </a:rPr>
                        <a:t>TERMINALS</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Aft>
                          <a:spcPts val="0"/>
                        </a:spcAft>
                      </a:pPr>
                      <a:r>
                        <a:rPr lang="en-GB" sz="1100" b="1" i="0" u="none" strike="noStrike" dirty="0">
                          <a:solidFill>
                            <a:srgbClr val="000000"/>
                          </a:solidFill>
                          <a:effectLst/>
                          <a:latin typeface="+mn-lt"/>
                        </a:rPr>
                        <a:t>STORAGE </a:t>
                      </a:r>
                    </a:p>
                    <a:p>
                      <a:pPr algn="ctr" fontAlgn="ctr">
                        <a:spcAft>
                          <a:spcPts val="200"/>
                        </a:spcAft>
                      </a:pPr>
                      <a:r>
                        <a:rPr lang="en-GB" sz="1050" b="0" i="0" u="none" strike="noStrike" dirty="0">
                          <a:solidFill>
                            <a:srgbClr val="000000"/>
                          </a:solidFill>
                          <a:effectLst/>
                          <a:latin typeface="+mn-lt"/>
                        </a:rPr>
                        <a:t>(Energy Balance invoice only)</a:t>
                      </a:r>
                    </a:p>
                  </a:txBody>
                  <a:tcPr marL="36000" marR="36000" marT="3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567345"/>
                  </a:ext>
                </a:extLst>
              </a:tr>
              <a:tr h="177320">
                <a:tc gridSpan="6">
                  <a:txBody>
                    <a:bodyPr/>
                    <a:lstStyle/>
                    <a:p>
                      <a:pPr algn="ctr" fontAlgn="b"/>
                      <a:r>
                        <a:rPr lang="en-GB" sz="1000" b="1" i="0" u="none" strike="noStrike" dirty="0">
                          <a:solidFill>
                            <a:srgbClr val="000000"/>
                          </a:solidFill>
                          <a:effectLst/>
                          <a:latin typeface="+mn-lt"/>
                        </a:rPr>
                        <a:t> OWNER:</a:t>
                      </a:r>
                    </a:p>
                  </a:txBody>
                  <a:tcPr marL="36000" marR="36000" marT="36000" marB="0" anchor="ctr">
                    <a:lnL w="12700" cap="flat" cmpd="sng" algn="ctr">
                      <a:solidFill>
                        <a:schemeClr val="bg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dirty="0">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dirty="0">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hMerge="1">
                  <a:txBody>
                    <a:bodyPr/>
                    <a:lstStyle/>
                    <a:p>
                      <a:pPr algn="l" fontAlgn="b"/>
                      <a:endParaRPr lang="en-GB" sz="1000" b="1" i="0" u="none" strike="noStrike" dirty="0">
                        <a:solidFill>
                          <a:srgbClr val="000000"/>
                        </a:solidFill>
                        <a:effectLst/>
                        <a:latin typeface="Calibri" panose="020F0502020204030204" pitchFamily="34" charset="0"/>
                      </a:endParaRPr>
                    </a:p>
                  </a:txBody>
                  <a:tcPr marL="2653" marR="2653" marT="2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3872548413"/>
                  </a:ext>
                </a:extLst>
              </a:tr>
              <a:tr h="317647">
                <a:tc>
                  <a:txBody>
                    <a:bodyPr/>
                    <a:lstStyle/>
                    <a:p>
                      <a:pPr algn="l" fontAlgn="b"/>
                      <a:r>
                        <a:rPr lang="en-GB" sz="1000" b="0" i="0" u="none" strike="noStrike" dirty="0">
                          <a:solidFill>
                            <a:srgbClr val="000000"/>
                          </a:solidFill>
                          <a:effectLst/>
                          <a:latin typeface="+mn-lt"/>
                        </a:rPr>
                        <a:t>Gas Energy Management (GEM)  /Meter Assurance (MA)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Balancing Strategy (BS)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Distribution Network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Balancing Strategy /  Meter Assurance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Gas Energy Management /Meter Assurance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Gas Energy Management /Meter Assurance (Data)</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343981264"/>
                  </a:ext>
                </a:extLst>
              </a:tr>
              <a:tr h="317647">
                <a:tc>
                  <a:txBody>
                    <a:bodyPr/>
                    <a:lstStyle/>
                    <a:p>
                      <a:pPr algn="l" fontAlgn="b"/>
                      <a:r>
                        <a:rPr lang="en-GB" sz="1000" b="0" i="0" u="none" strike="noStrike" dirty="0">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Asset Owner /Meter Assurance (Meter)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80559396"/>
                  </a:ext>
                </a:extLst>
              </a:tr>
              <a:tr h="175601">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77897178"/>
                  </a:ext>
                </a:extLst>
              </a:tr>
              <a:tr h="264280">
                <a:tc>
                  <a:txBody>
                    <a:bodyPr/>
                    <a:lstStyle/>
                    <a:p>
                      <a:pPr algn="l" fontAlgn="b"/>
                      <a:r>
                        <a:rPr lang="en-GB" sz="1000" b="1" i="0" u="none" strike="noStrike" dirty="0">
                          <a:solidFill>
                            <a:srgbClr val="000000"/>
                          </a:solidFill>
                          <a:effectLst/>
                          <a:latin typeface="+mn-lt"/>
                        </a:rPr>
                        <a:t> 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dirty="0">
                          <a:solidFill>
                            <a:srgbClr val="000000"/>
                          </a:solidFill>
                          <a:effectLst/>
                          <a:latin typeface="+mn-lt"/>
                        </a:rPr>
                        <a:t> BS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dirty="0">
                          <a:solidFill>
                            <a:srgbClr val="000000"/>
                          </a:solidFill>
                          <a:effectLst/>
                          <a:latin typeface="+mn-lt"/>
                        </a:rPr>
                        <a:t> MA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dirty="0">
                          <a:solidFill>
                            <a:srgbClr val="000000"/>
                          </a:solidFill>
                          <a:effectLst/>
                          <a:latin typeface="+mn-lt"/>
                        </a:rPr>
                        <a:t> MA / BS EVIDENCE: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dirty="0">
                          <a:solidFill>
                            <a:srgbClr val="000000"/>
                          </a:solidFill>
                          <a:effectLst/>
                          <a:latin typeface="+mn-lt"/>
                        </a:rPr>
                        <a:t> 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l" fontAlgn="b"/>
                      <a:r>
                        <a:rPr lang="en-GB" sz="1000" b="1" i="0" u="none" strike="noStrike" dirty="0">
                          <a:solidFill>
                            <a:srgbClr val="000000"/>
                          </a:solidFill>
                          <a:effectLst/>
                          <a:latin typeface="+mn-lt"/>
                        </a:rPr>
                        <a:t>GEM EVIDENCE (Data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3967490174"/>
                  </a:ext>
                </a:extLst>
              </a:tr>
              <a:tr h="378099">
                <a:tc>
                  <a:txBody>
                    <a:bodyPr/>
                    <a:lstStyle/>
                    <a:p>
                      <a:pPr algn="l" fontAlgn="b"/>
                      <a:r>
                        <a:rPr lang="en-GB" sz="1000" b="0" i="0" u="none" strike="noStrike" dirty="0">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Figures from source (TSO)</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Calculation methodology &amp; Raw Data (DN/3rd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Figures from source (Shipper)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Figures from source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312996418"/>
                  </a:ext>
                </a:extLst>
              </a:tr>
              <a:tr h="317647">
                <a:tc>
                  <a:txBody>
                    <a:bodyPr/>
                    <a:lstStyle/>
                    <a:p>
                      <a:pPr algn="l" fontAlgn="b"/>
                      <a:r>
                        <a:rPr lang="en-GB" sz="1000" b="0" i="0" u="none" strike="noStrike" dirty="0">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TSO Figs (Gemini EU Noms Screens)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Shipper Trades (Gemini Screens)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NG Validation of the Site Figs (SCADA/Daily Process Sheet)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02401979"/>
                  </a:ext>
                </a:extLst>
              </a:tr>
              <a:tr h="378099">
                <a:tc>
                  <a:txBody>
                    <a:bodyPr/>
                    <a:lstStyle/>
                    <a:p>
                      <a:pPr algn="l" fontAlgn="b"/>
                      <a:r>
                        <a:rPr lang="en-GB" sz="1000" b="0" i="0" u="none" strike="noStrike" dirty="0">
                          <a:solidFill>
                            <a:srgbClr val="000000"/>
                          </a:solidFill>
                          <a:effectLst/>
                          <a:latin typeface="+mn-lt"/>
                        </a:rPr>
                        <a:t>Shipper Allocations from source (If </a:t>
                      </a:r>
                      <a:r>
                        <a:rPr lang="en-GB" sz="1000" b="0" i="0" u="none" strike="noStrike" dirty="0" err="1">
                          <a:solidFill>
                            <a:srgbClr val="000000"/>
                          </a:solidFill>
                          <a:effectLst/>
                          <a:latin typeface="+mn-lt"/>
                        </a:rPr>
                        <a:t>Alloc</a:t>
                      </a:r>
                      <a:r>
                        <a:rPr lang="en-GB" sz="1000" b="0" i="0" u="none" strike="noStrike" dirty="0">
                          <a:solidFill>
                            <a:srgbClr val="000000"/>
                          </a:solidFill>
                          <a:effectLst/>
                          <a:latin typeface="+mn-lt"/>
                        </a:rPr>
                        <a:t>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ME/2 AF &amp; AL evidence or Calibration Certs (DN)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Allocations from source (If Alloc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Shipper Allocations from source (If </a:t>
                      </a:r>
                      <a:r>
                        <a:rPr lang="en-GB" sz="1000" b="0" i="0" u="none" strike="noStrike" dirty="0" err="1">
                          <a:solidFill>
                            <a:srgbClr val="000000"/>
                          </a:solidFill>
                          <a:effectLst/>
                          <a:latin typeface="+mn-lt"/>
                        </a:rPr>
                        <a:t>Alloc</a:t>
                      </a:r>
                      <a:r>
                        <a:rPr lang="en-GB" sz="1000" b="0" i="0" u="none" strike="noStrike" dirty="0">
                          <a:solidFill>
                            <a:srgbClr val="000000"/>
                          </a:solidFill>
                          <a:effectLst/>
                          <a:latin typeface="+mn-lt"/>
                        </a:rPr>
                        <a:t> only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2753985504"/>
                  </a:ext>
                </a:extLst>
              </a:tr>
              <a:tr h="378099">
                <a:tc>
                  <a:txBody>
                    <a:bodyPr/>
                    <a:lstStyle/>
                    <a:p>
                      <a:pPr algn="l" fontAlgn="b"/>
                      <a:r>
                        <a:rPr lang="en-GB" sz="1000" b="0" i="0" u="none" strike="noStrike" dirty="0">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MER (Joint Office/DN)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mn-lt"/>
                        </a:rPr>
                        <a:t>Reason for error (Input/System/Late submission)</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02642456"/>
                  </a:ext>
                </a:extLst>
              </a:tr>
              <a:tr h="317647">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All email correspondence</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045754771"/>
                  </a:ext>
                </a:extLst>
              </a:tr>
              <a:tr h="317647">
                <a:tc>
                  <a:txBody>
                    <a:bodyPr/>
                    <a:lstStyle/>
                    <a:p>
                      <a:pPr algn="l" fontAlgn="b"/>
                      <a:r>
                        <a:rPr lang="en-GB" sz="1000" b="0" i="0" u="none" strike="noStrike" dirty="0">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Shipper approval of new values (if applicable) </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83003115"/>
                  </a:ext>
                </a:extLst>
              </a:tr>
              <a:tr h="175601">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 </a:t>
                      </a: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058606592"/>
                  </a:ext>
                </a:extLst>
              </a:tr>
              <a:tr h="259165">
                <a:tc>
                  <a:txBody>
                    <a:bodyPr/>
                    <a:lstStyle/>
                    <a:p>
                      <a:pPr algn="l" fontAlgn="b"/>
                      <a:r>
                        <a:rPr lang="en-GB" sz="1000" b="1" i="0" u="none" strike="noStrike" dirty="0">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1" i="0" u="none" strike="noStrike" dirty="0">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tc>
                  <a:txBody>
                    <a:bodyPr/>
                    <a:lstStyle/>
                    <a:p>
                      <a:pPr algn="l" fontAlgn="b"/>
                      <a:r>
                        <a:rPr lang="en-GB" sz="1000" b="1" i="0" u="none" strike="noStrike" dirty="0">
                          <a:solidFill>
                            <a:srgbClr val="000000"/>
                          </a:solidFill>
                          <a:effectLst/>
                          <a:latin typeface="+mn-lt"/>
                        </a:rPr>
                        <a:t> EVIDENCE (Meter Error):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D9E1F2"/>
                    </a:solidFill>
                  </a:tcPr>
                </a:tc>
                <a:extLst>
                  <a:ext uri="{0D108BD9-81ED-4DB2-BD59-A6C34878D82A}">
                    <a16:rowId xmlns:a16="http://schemas.microsoft.com/office/drawing/2014/main" val="1844014272"/>
                  </a:ext>
                </a:extLst>
              </a:tr>
              <a:tr h="459693">
                <a:tc>
                  <a:txBody>
                    <a:bodyPr/>
                    <a:lstStyle/>
                    <a:p>
                      <a:pPr algn="l" fontAlgn="b"/>
                      <a:r>
                        <a:rPr lang="en-GB" sz="1000" b="0" i="0" u="none" strike="noStrike" dirty="0">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Calculation methodology &amp; Raw Data (Site/3rd Party expert)</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560422401"/>
                  </a:ext>
                </a:extLst>
              </a:tr>
              <a:tr h="317647">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GB" sz="1000" b="0" i="0" u="none" strike="noStrike" dirty="0">
                          <a:solidFill>
                            <a:srgbClr val="000000"/>
                          </a:solidFill>
                          <a:effectLst/>
                          <a:latin typeface="+mn-lt"/>
                        </a:rPr>
                        <a:t>NG Validation of the Site Figs (Calculations)</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06076205"/>
                  </a:ext>
                </a:extLst>
              </a:tr>
              <a:tr h="459693">
                <a:tc>
                  <a:txBody>
                    <a:bodyPr/>
                    <a:lstStyle/>
                    <a:p>
                      <a:pPr algn="l" fontAlgn="b"/>
                      <a:r>
                        <a:rPr lang="en-GB" sz="1000" b="0" i="0" u="none" strike="noStrike" dirty="0">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GB" sz="1000" b="0" i="0" u="none" strike="noStrike" dirty="0">
                        <a:solidFill>
                          <a:srgbClr val="000000"/>
                        </a:solidFill>
                        <a:effectLst/>
                        <a:latin typeface="+mn-lt"/>
                      </a:endParaRPr>
                    </a:p>
                  </a:txBody>
                  <a:tcPr marL="36000" marR="36000" marT="3600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000" b="0" i="0" u="none" strike="noStrike" dirty="0">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tc>
                  <a:txBody>
                    <a:bodyPr/>
                    <a:lstStyle/>
                    <a:p>
                      <a:pPr algn="l" fontAlgn="b"/>
                      <a:r>
                        <a:rPr lang="en-GB" sz="1000" b="0" i="0" u="none" strike="noStrike" dirty="0">
                          <a:solidFill>
                            <a:srgbClr val="000000"/>
                          </a:solidFill>
                          <a:effectLst/>
                          <a:latin typeface="+mn-lt"/>
                        </a:rPr>
                        <a:t>ME/2 AF &amp; AL evidence or Calibration Certs (Asset Owner)</a:t>
                      </a:r>
                    </a:p>
                  </a:txBody>
                  <a:tcPr marL="36000" marR="36000" marT="3600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D966"/>
                    </a:solidFill>
                  </a:tcPr>
                </a:tc>
                <a:extLst>
                  <a:ext uri="{0D108BD9-81ED-4DB2-BD59-A6C34878D82A}">
                    <a16:rowId xmlns:a16="http://schemas.microsoft.com/office/drawing/2014/main" val="3047345817"/>
                  </a:ext>
                </a:extLst>
              </a:tr>
            </a:tbl>
          </a:graphicData>
        </a:graphic>
      </p:graphicFrame>
      <p:sp>
        <p:nvSpPr>
          <p:cNvPr id="8" name="TextBox 7">
            <a:extLst>
              <a:ext uri="{FF2B5EF4-FFF2-40B4-BE49-F238E27FC236}">
                <a16:creationId xmlns:a16="http://schemas.microsoft.com/office/drawing/2014/main" id="{65D5313A-3B90-4347-A46C-887DE4358DBF}"/>
              </a:ext>
            </a:extLst>
          </p:cNvPr>
          <p:cNvSpPr txBox="1"/>
          <p:nvPr/>
        </p:nvSpPr>
        <p:spPr bwMode="auto">
          <a:xfrm rot="16200000">
            <a:off x="-535212" y="3569965"/>
            <a:ext cx="1765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b="0" kern="0" dirty="0">
                <a:solidFill>
                  <a:schemeClr val="tx1"/>
                </a:solidFill>
                <a:latin typeface="+mn-lt"/>
                <a:ea typeface="+mn-ea"/>
              </a:rPr>
              <a:t>Supporting Evidence</a:t>
            </a:r>
          </a:p>
        </p:txBody>
      </p:sp>
      <p:sp>
        <p:nvSpPr>
          <p:cNvPr id="9" name="TextBox 8">
            <a:extLst>
              <a:ext uri="{FF2B5EF4-FFF2-40B4-BE49-F238E27FC236}">
                <a16:creationId xmlns:a16="http://schemas.microsoft.com/office/drawing/2014/main" id="{52A5EC6E-066D-4992-8D1E-8AA7EB80483B}"/>
              </a:ext>
            </a:extLst>
          </p:cNvPr>
          <p:cNvSpPr txBox="1"/>
          <p:nvPr/>
        </p:nvSpPr>
        <p:spPr bwMode="auto">
          <a:xfrm rot="16200000">
            <a:off x="-486585" y="5614999"/>
            <a:ext cx="1479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b="0" kern="0" dirty="0">
                <a:solidFill>
                  <a:schemeClr val="tx1"/>
                </a:solidFill>
                <a:latin typeface="+mn-lt"/>
                <a:ea typeface="+mn-ea"/>
              </a:rPr>
              <a:t>Additional Information for Meter Error </a:t>
            </a:r>
          </a:p>
        </p:txBody>
      </p:sp>
      <p:sp>
        <p:nvSpPr>
          <p:cNvPr id="10" name="TextBox 9">
            <a:extLst>
              <a:ext uri="{FF2B5EF4-FFF2-40B4-BE49-F238E27FC236}">
                <a16:creationId xmlns:a16="http://schemas.microsoft.com/office/drawing/2014/main" id="{87B4AD71-ECF2-4369-866A-46BB4500AC08}"/>
              </a:ext>
            </a:extLst>
          </p:cNvPr>
          <p:cNvSpPr txBox="1"/>
          <p:nvPr/>
        </p:nvSpPr>
        <p:spPr bwMode="auto">
          <a:xfrm rot="16200000">
            <a:off x="-535212" y="1908356"/>
            <a:ext cx="17653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100" kern="0" dirty="0"/>
              <a:t>Responsible </a:t>
            </a:r>
            <a:endParaRPr lang="en-GB" sz="1100" b="0" kern="0" dirty="0">
              <a:solidFill>
                <a:schemeClr val="tx1"/>
              </a:solidFill>
            </a:endParaRPr>
          </a:p>
        </p:txBody>
      </p:sp>
      <p:sp>
        <p:nvSpPr>
          <p:cNvPr id="11" name="TextBox 10">
            <a:extLst>
              <a:ext uri="{FF2B5EF4-FFF2-40B4-BE49-F238E27FC236}">
                <a16:creationId xmlns:a16="http://schemas.microsoft.com/office/drawing/2014/main" id="{905A0A2C-3F9E-41D6-82CD-C0FF5221A6C4}"/>
              </a:ext>
            </a:extLst>
          </p:cNvPr>
          <p:cNvSpPr txBox="1"/>
          <p:nvPr/>
        </p:nvSpPr>
        <p:spPr bwMode="auto">
          <a:xfrm>
            <a:off x="7264399" y="332530"/>
            <a:ext cx="41377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800" b="0" kern="0" dirty="0">
                <a:solidFill>
                  <a:schemeClr val="tx1"/>
                </a:solidFill>
                <a:latin typeface="+mn-lt"/>
                <a:ea typeface="+mn-ea"/>
              </a:rPr>
              <a:t>The Shipper or Asset Owner will need to provide the highlighted information </a:t>
            </a:r>
          </a:p>
        </p:txBody>
      </p:sp>
    </p:spTree>
    <p:extLst>
      <p:ext uri="{BB962C8B-B14F-4D97-AF65-F5344CB8AC3E}">
        <p14:creationId xmlns:p14="http://schemas.microsoft.com/office/powerpoint/2010/main" val="288132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0259" y="3382038"/>
            <a:ext cx="3365500" cy="1395318"/>
          </a:xfrm>
        </p:spPr>
        <p:txBody>
          <a:bodyPr/>
          <a:lstStyle/>
          <a:p>
            <a:r>
              <a:rPr lang="en-US" dirty="0"/>
              <a:t>Appendix 2</a:t>
            </a:r>
          </a:p>
          <a:p>
            <a:pPr lvl="1"/>
            <a:r>
              <a:rPr lang="en-US" dirty="0"/>
              <a:t>Financial incentives to balance</a:t>
            </a:r>
            <a:endParaRPr lang="en-GB" dirty="0"/>
          </a:p>
        </p:txBody>
      </p:sp>
    </p:spTree>
    <p:extLst>
      <p:ext uri="{BB962C8B-B14F-4D97-AF65-F5344CB8AC3E}">
        <p14:creationId xmlns:p14="http://schemas.microsoft.com/office/powerpoint/2010/main" val="5911628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E387D-7785-414F-9C93-BEBC1CFC379A}"/>
              </a:ext>
            </a:extLst>
          </p:cNvPr>
          <p:cNvSpPr>
            <a:spLocks noGrp="1"/>
          </p:cNvSpPr>
          <p:nvPr>
            <p:ph type="body" sz="quarter" idx="16"/>
          </p:nvPr>
        </p:nvSpPr>
        <p:spPr>
          <a:xfrm>
            <a:off x="432000" y="1416668"/>
            <a:ext cx="11167524" cy="3775393"/>
          </a:xfrm>
        </p:spPr>
        <p:txBody>
          <a:bodyPr/>
          <a:lstStyle/>
          <a:p>
            <a:r>
              <a:rPr lang="en-GB" sz="1600" b="0" dirty="0">
                <a:solidFill>
                  <a:schemeClr val="tx1"/>
                </a:solidFill>
              </a:rPr>
              <a:t>The Energy Balancing regime involves maintaining the balance between system inputs and system outputs.  National Grid Transmission are responsible for the safety and security of the system - ensuring the physical balance and acting as the residual balancer – trading only when required to maintain this balance.</a:t>
            </a:r>
          </a:p>
          <a:p>
            <a:r>
              <a:rPr lang="en-GB" sz="1600" b="0" dirty="0">
                <a:solidFill>
                  <a:schemeClr val="tx1"/>
                </a:solidFill>
              </a:rPr>
              <a:t>Shippers using the NTS have a financial responsibility to balance the system, with incentive charges to help them accomplish this. </a:t>
            </a:r>
          </a:p>
          <a:p>
            <a:r>
              <a:rPr lang="en-GB" sz="1600" b="0" dirty="0">
                <a:solidFill>
                  <a:schemeClr val="tx1"/>
                </a:solidFill>
              </a:rPr>
              <a:t>Under normal circumstances, National Grid can only trade on the On-the-day Commodity Market (OCM), and the System Average Price (SAP) is formulated based on this market (see UNC TPD Section F1.2 </a:t>
            </a:r>
            <a:r>
              <a:rPr lang="en-GB" sz="1600" b="0" i="1" dirty="0">
                <a:solidFill>
                  <a:schemeClr val="tx1"/>
                </a:solidFill>
              </a:rPr>
              <a:t>System Prices</a:t>
            </a:r>
            <a:r>
              <a:rPr lang="en-GB" sz="1600" b="0" dirty="0">
                <a:solidFill>
                  <a:schemeClr val="tx1"/>
                </a:solidFill>
              </a:rPr>
              <a:t>). National Grid do not make or lose money through acting as the residual balancer, or settling shippers’ imbalances. The ‘balancing neutrality’ mechanism ensures money feeds into the ‘neutrality pot’ and is redistributed back to shippers based on their usage of the system.</a:t>
            </a:r>
          </a:p>
          <a:p>
            <a:r>
              <a:rPr lang="en-GB" sz="1600" b="0" dirty="0">
                <a:solidFill>
                  <a:schemeClr val="tx1"/>
                </a:solidFill>
              </a:rPr>
              <a:t>More detailed information is available in the </a:t>
            </a:r>
            <a:r>
              <a:rPr lang="en-GB" sz="1600" b="0" dirty="0">
                <a:solidFill>
                  <a:schemeClr val="tx1"/>
                </a:solidFill>
                <a:hlinkClick r:id="rId2"/>
              </a:rPr>
              <a:t>End to End Balancing Guide</a:t>
            </a:r>
            <a:r>
              <a:rPr lang="en-GB" sz="1600" b="0" dirty="0">
                <a:solidFill>
                  <a:schemeClr val="tx1"/>
                </a:solidFill>
              </a:rPr>
              <a:t>. </a:t>
            </a:r>
            <a:endParaRPr lang="en-GB" sz="1600" b="0" dirty="0">
              <a:solidFill>
                <a:schemeClr val="accent3"/>
              </a:solidFill>
            </a:endParaRPr>
          </a:p>
          <a:p>
            <a:endParaRPr lang="en-GB" sz="1600" b="0" dirty="0">
              <a:solidFill>
                <a:schemeClr val="tx1"/>
              </a:solidFill>
            </a:endParaRPr>
          </a:p>
        </p:txBody>
      </p:sp>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p:txBody>
          <a:bodyPr/>
          <a:lstStyle/>
          <a:p>
            <a:r>
              <a:rPr lang="en-GB" dirty="0"/>
              <a:t>Financial incentive to balance</a:t>
            </a:r>
          </a:p>
        </p:txBody>
      </p:sp>
    </p:spTree>
    <p:extLst>
      <p:ext uri="{BB962C8B-B14F-4D97-AF65-F5344CB8AC3E}">
        <p14:creationId xmlns:p14="http://schemas.microsoft.com/office/powerpoint/2010/main" val="3011263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233107" y="349321"/>
            <a:ext cx="11329827" cy="574516"/>
          </a:xfrm>
        </p:spPr>
        <p:txBody>
          <a:bodyPr/>
          <a:lstStyle/>
          <a:p>
            <a:r>
              <a:rPr lang="en-GB" dirty="0"/>
              <a:t>Context</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31086" y="1319855"/>
            <a:ext cx="11329827"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b="1" kern="0" dirty="0"/>
              <a:t>Energy Balancing is a key aspect of the commercial regime, in which shippers are incentivised to balance their inputs and outputs from the system, which helps to keep the NTS physically balanced. </a:t>
            </a:r>
          </a:p>
          <a:p>
            <a:pPr>
              <a:spcAft>
                <a:spcPts val="600"/>
              </a:spcAft>
              <a:buClr>
                <a:schemeClr val="tx1"/>
              </a:buClr>
            </a:pPr>
            <a:endParaRPr lang="en-GB" sz="1000" kern="0" dirty="0"/>
          </a:p>
          <a:p>
            <a:pPr>
              <a:spcAft>
                <a:spcPts val="600"/>
              </a:spcAft>
              <a:buClr>
                <a:schemeClr val="tx1"/>
              </a:buClr>
            </a:pPr>
            <a:r>
              <a:rPr lang="en-GB" kern="0" dirty="0"/>
              <a:t>National Grid Gas plays a pivotal role in the GB gas market. We own and operate the gas National Transmission System (NTS), a high-pressure gas network that transports gas throughout England, Scotland and Wales. As owner and System Operator (SO), our primary concern is the safe operation of the NTS. </a:t>
            </a:r>
          </a:p>
          <a:p>
            <a:pPr>
              <a:spcAft>
                <a:spcPts val="600"/>
              </a:spcAft>
              <a:buClr>
                <a:schemeClr val="tx1"/>
              </a:buClr>
            </a:pPr>
            <a:endParaRPr lang="en-GB" sz="900" kern="0" dirty="0"/>
          </a:p>
          <a:p>
            <a:pPr>
              <a:spcAft>
                <a:spcPts val="600"/>
              </a:spcAft>
              <a:buClr>
                <a:schemeClr val="tx1"/>
              </a:buClr>
            </a:pPr>
            <a:r>
              <a:rPr lang="en-GB" kern="0" dirty="0"/>
              <a:t>Gas shippers are incentivised to encourage them to balance inputs and outputs every day – what goes in must equal what comes out. In our role as residual balancer, if we think the system is likely to move outside of the acceptable range of balance, we can carry out a market-balancing action. When we do this, we’re attempting to change the physical flows of gas into or from the system through market trades. This places a greater financial incentive on gas shippers to balance the system themselves.</a:t>
            </a:r>
          </a:p>
          <a:p>
            <a:pPr>
              <a:spcAft>
                <a:spcPts val="600"/>
              </a:spcAft>
              <a:buClr>
                <a:schemeClr val="tx1"/>
              </a:buClr>
            </a:pPr>
            <a:endParaRPr lang="en-GB" sz="1000" kern="0" dirty="0"/>
          </a:p>
          <a:p>
            <a:pPr>
              <a:spcAft>
                <a:spcPts val="600"/>
              </a:spcAft>
              <a:buClr>
                <a:schemeClr val="tx1"/>
              </a:buClr>
            </a:pPr>
            <a:r>
              <a:rPr lang="en-GB" kern="0" dirty="0"/>
              <a:t>Xoserve also hold a key industry role as the Central Data Service Provider. The services they provide includes the management of the Gemini system (used to record shipper nominations and allocations), Energy Balancing billing and the Credit and Risk Management process for the Energy Balancing regime.  </a:t>
            </a:r>
            <a:endParaRPr lang="en-GB" kern="0" dirty="0">
              <a:solidFill>
                <a:srgbClr val="FF0000"/>
              </a:solidFill>
            </a:endParaRPr>
          </a:p>
        </p:txBody>
      </p:sp>
    </p:spTree>
    <p:extLst>
      <p:ext uri="{BB962C8B-B14F-4D97-AF65-F5344CB8AC3E}">
        <p14:creationId xmlns:p14="http://schemas.microsoft.com/office/powerpoint/2010/main" val="169226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6AE0F5-CF66-4B05-B844-D0809C2BE29D}"/>
              </a:ext>
            </a:extLst>
          </p:cNvPr>
          <p:cNvSpPr txBox="1"/>
          <p:nvPr/>
        </p:nvSpPr>
        <p:spPr bwMode="auto">
          <a:xfrm>
            <a:off x="6329081" y="3421977"/>
            <a:ext cx="4917804"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600" b="1" kern="0" dirty="0"/>
              <a:t>Outputs </a:t>
            </a:r>
          </a:p>
          <a:p>
            <a:pPr algn="ctr"/>
            <a:r>
              <a:rPr lang="en-GB" sz="1500" dirty="0"/>
              <a:t>Output allocations (e.g. supply points, storage injection) and Sell Trades </a:t>
            </a:r>
          </a:p>
          <a:p>
            <a:pPr algn="ctr"/>
            <a:endParaRPr lang="en-GB" sz="1600" dirty="0"/>
          </a:p>
        </p:txBody>
      </p:sp>
      <p:sp>
        <p:nvSpPr>
          <p:cNvPr id="2" name="Text Placeholder 1">
            <a:extLst>
              <a:ext uri="{FF2B5EF4-FFF2-40B4-BE49-F238E27FC236}">
                <a16:creationId xmlns:a16="http://schemas.microsoft.com/office/drawing/2014/main" id="{7B0E387D-7785-414F-9C93-BEBC1CFC379A}"/>
              </a:ext>
            </a:extLst>
          </p:cNvPr>
          <p:cNvSpPr>
            <a:spLocks noGrp="1"/>
          </p:cNvSpPr>
          <p:nvPr>
            <p:ph type="body" sz="quarter" idx="16"/>
          </p:nvPr>
        </p:nvSpPr>
        <p:spPr>
          <a:xfrm>
            <a:off x="432000" y="1302368"/>
            <a:ext cx="11167524" cy="2380139"/>
          </a:xfrm>
        </p:spPr>
        <p:txBody>
          <a:bodyPr/>
          <a:lstStyle/>
          <a:p>
            <a:r>
              <a:rPr lang="en-GB" sz="1600" dirty="0"/>
              <a:t>Imbalance charges encourage shippers to balance their inputs and outputs</a:t>
            </a:r>
            <a:r>
              <a:rPr lang="en-GB" sz="1600" dirty="0">
                <a:solidFill>
                  <a:schemeClr val="tx1"/>
                </a:solidFill>
              </a:rPr>
              <a:t>. </a:t>
            </a:r>
            <a:r>
              <a:rPr lang="en-GB" sz="1600" b="0" dirty="0">
                <a:solidFill>
                  <a:schemeClr val="tx1"/>
                </a:solidFill>
              </a:rPr>
              <a:t>This reduces the need for residual balancing actions and helps ensure stable flows on the NTS</a:t>
            </a:r>
            <a:r>
              <a:rPr lang="en-GB" sz="1600" dirty="0">
                <a:solidFill>
                  <a:schemeClr val="tx1"/>
                </a:solidFill>
              </a:rPr>
              <a:t>.   </a:t>
            </a:r>
            <a:endParaRPr lang="en-GB" sz="1600" b="0" dirty="0">
              <a:solidFill>
                <a:schemeClr val="tx1"/>
              </a:solidFill>
            </a:endParaRPr>
          </a:p>
          <a:p>
            <a:r>
              <a:rPr lang="en-GB" sz="1600" b="0" dirty="0">
                <a:solidFill>
                  <a:schemeClr val="tx1"/>
                </a:solidFill>
              </a:rPr>
              <a:t>Charges are calculated based on the difference between actual inputs and outputs, with any over or under delivered gas deemed to have been purchased or sold by National Grid for use in the system. The financial incentive works by using System Marginal Prices as the unit price for gas deemed to have been purchased or sold. These are less favourable than SAP, therefore, the shipper pays or receives a less favourable rate than they would have achieved for trading gas themselves on the gas day.</a:t>
            </a:r>
          </a:p>
          <a:p>
            <a:r>
              <a:rPr lang="en-GB" sz="1600" b="0" dirty="0">
                <a:solidFill>
                  <a:schemeClr val="tx1"/>
                </a:solidFill>
              </a:rPr>
              <a:t> </a:t>
            </a:r>
            <a:endParaRPr lang="en-GB" dirty="0"/>
          </a:p>
        </p:txBody>
      </p:sp>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p:txBody>
          <a:bodyPr/>
          <a:lstStyle/>
          <a:p>
            <a:r>
              <a:rPr lang="en-GB" dirty="0"/>
              <a:t>Imbalance Charges (</a:t>
            </a:r>
            <a:r>
              <a:rPr lang="en-GB" dirty="0" err="1"/>
              <a:t>Cashout</a:t>
            </a:r>
            <a:r>
              <a:rPr lang="en-GB" dirty="0"/>
              <a:t>)  </a:t>
            </a:r>
          </a:p>
        </p:txBody>
      </p:sp>
      <p:sp>
        <p:nvSpPr>
          <p:cNvPr id="6" name="TextBox 5">
            <a:extLst>
              <a:ext uri="{FF2B5EF4-FFF2-40B4-BE49-F238E27FC236}">
                <a16:creationId xmlns:a16="http://schemas.microsoft.com/office/drawing/2014/main" id="{6BC27239-85AC-491D-BC1E-E76AFD8389C6}"/>
              </a:ext>
            </a:extLst>
          </p:cNvPr>
          <p:cNvSpPr txBox="1"/>
          <p:nvPr/>
        </p:nvSpPr>
        <p:spPr bwMode="auto">
          <a:xfrm>
            <a:off x="1058639" y="3421977"/>
            <a:ext cx="491780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600" b="1" kern="0" dirty="0">
                <a:solidFill>
                  <a:schemeClr val="tx1"/>
                </a:solidFill>
                <a:latin typeface="+mn-lt"/>
                <a:ea typeface="+mn-ea"/>
              </a:rPr>
              <a:t>Inputs</a:t>
            </a:r>
          </a:p>
          <a:p>
            <a:pPr algn="ctr">
              <a:spcAft>
                <a:spcPts val="600"/>
              </a:spcAft>
              <a:buClr>
                <a:schemeClr val="tx1"/>
              </a:buClr>
            </a:pPr>
            <a:r>
              <a:rPr lang="en-GB" sz="1500" kern="0" dirty="0"/>
              <a:t>Includes entry allocations (e.g</a:t>
            </a:r>
            <a:r>
              <a:rPr lang="en-GB" sz="1500" b="1" kern="0" dirty="0"/>
              <a:t>. </a:t>
            </a:r>
            <a:r>
              <a:rPr lang="en-GB" sz="1500" dirty="0"/>
              <a:t>terminals, storage withdrawal) and Buy Trades </a:t>
            </a:r>
            <a:endParaRPr lang="en-GB" sz="1500" b="1" kern="0" dirty="0"/>
          </a:p>
        </p:txBody>
      </p:sp>
      <p:pic>
        <p:nvPicPr>
          <p:cNvPr id="9" name="Graphic 8" descr="Add">
            <a:extLst>
              <a:ext uri="{FF2B5EF4-FFF2-40B4-BE49-F238E27FC236}">
                <a16:creationId xmlns:a16="http://schemas.microsoft.com/office/drawing/2014/main" id="{FB7B5473-5880-4E70-9811-9F4005B458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7370" y="3470880"/>
            <a:ext cx="225767" cy="225767"/>
          </a:xfrm>
          <a:prstGeom prst="rect">
            <a:avLst/>
          </a:prstGeom>
        </p:spPr>
      </p:pic>
      <p:sp>
        <p:nvSpPr>
          <p:cNvPr id="10" name="TextBox 9">
            <a:extLst>
              <a:ext uri="{FF2B5EF4-FFF2-40B4-BE49-F238E27FC236}">
                <a16:creationId xmlns:a16="http://schemas.microsoft.com/office/drawing/2014/main" id="{325CC9E0-E2FC-477F-880C-7CD9B17E3CF8}"/>
              </a:ext>
            </a:extLst>
          </p:cNvPr>
          <p:cNvSpPr txBox="1"/>
          <p:nvPr/>
        </p:nvSpPr>
        <p:spPr bwMode="auto">
          <a:xfrm>
            <a:off x="1317896" y="4428421"/>
            <a:ext cx="491780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600" b="1" dirty="0"/>
              <a:t>Shipper over delivers </a:t>
            </a:r>
            <a:r>
              <a:rPr lang="en-GB" sz="1600" dirty="0"/>
              <a:t>(position is ‘long’)</a:t>
            </a:r>
          </a:p>
          <a:p>
            <a:r>
              <a:rPr lang="en-GB" sz="1600" dirty="0"/>
              <a:t>i.e. put more into the system than they take out. They are paid for the excess gas but </a:t>
            </a:r>
            <a:r>
              <a:rPr lang="en-GB" sz="1600" i="1" dirty="0"/>
              <a:t>at less than the average price </a:t>
            </a:r>
            <a:r>
              <a:rPr lang="en-GB" sz="1600" dirty="0"/>
              <a:t>of gas for the day. This is the System Marginal Sell Price (SMPs) </a:t>
            </a:r>
          </a:p>
        </p:txBody>
      </p:sp>
      <p:sp>
        <p:nvSpPr>
          <p:cNvPr id="11" name="TextBox 10">
            <a:extLst>
              <a:ext uri="{FF2B5EF4-FFF2-40B4-BE49-F238E27FC236}">
                <a16:creationId xmlns:a16="http://schemas.microsoft.com/office/drawing/2014/main" id="{B8E1CC04-0800-46BF-BEFB-E48F425056B6}"/>
              </a:ext>
            </a:extLst>
          </p:cNvPr>
          <p:cNvSpPr txBox="1"/>
          <p:nvPr/>
        </p:nvSpPr>
        <p:spPr bwMode="auto">
          <a:xfrm>
            <a:off x="6680093" y="4428421"/>
            <a:ext cx="491780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600" b="1" dirty="0"/>
              <a:t>Shipper under delivers</a:t>
            </a:r>
            <a:r>
              <a:rPr lang="en-GB" sz="1600" dirty="0"/>
              <a:t> (position is ‘short’)</a:t>
            </a:r>
          </a:p>
          <a:p>
            <a:pPr lvl="0" fontAlgn="base">
              <a:spcBef>
                <a:spcPct val="0"/>
              </a:spcBef>
              <a:spcAft>
                <a:spcPts val="800"/>
              </a:spcAft>
              <a:buClr>
                <a:schemeClr val="tx1"/>
              </a:buClr>
              <a:defRPr/>
            </a:pPr>
            <a:r>
              <a:rPr lang="en-GB" sz="1600" dirty="0"/>
              <a:t>i.e. put less into the system than they take out. They are charged for the difference </a:t>
            </a:r>
            <a:r>
              <a:rPr lang="en-GB" sz="1600" i="1" dirty="0"/>
              <a:t>at greater than the average price </a:t>
            </a:r>
            <a:r>
              <a:rPr lang="en-GB" sz="1600" dirty="0"/>
              <a:t>of gas for the day. This is the System Marginal Buy Price (</a:t>
            </a:r>
            <a:r>
              <a:rPr lang="en-GB" sz="1600" dirty="0" err="1"/>
              <a:t>SMPb</a:t>
            </a:r>
            <a:r>
              <a:rPr lang="en-GB" sz="1600" dirty="0"/>
              <a:t>) </a:t>
            </a:r>
          </a:p>
        </p:txBody>
      </p:sp>
      <p:pic>
        <p:nvPicPr>
          <p:cNvPr id="14" name="Picture 13">
            <a:extLst>
              <a:ext uri="{FF2B5EF4-FFF2-40B4-BE49-F238E27FC236}">
                <a16:creationId xmlns:a16="http://schemas.microsoft.com/office/drawing/2014/main" id="{5248E913-E7D0-46B0-87E5-FE79F04F50B3}"/>
              </a:ext>
            </a:extLst>
          </p:cNvPr>
          <p:cNvPicPr>
            <a:picLocks noChangeAspect="1"/>
          </p:cNvPicPr>
          <p:nvPr/>
        </p:nvPicPr>
        <p:blipFill>
          <a:blip r:embed="rId5"/>
          <a:stretch>
            <a:fillRect/>
          </a:stretch>
        </p:blipFill>
        <p:spPr>
          <a:xfrm>
            <a:off x="7945496" y="3553280"/>
            <a:ext cx="237765" cy="30483"/>
          </a:xfrm>
          <a:prstGeom prst="rect">
            <a:avLst/>
          </a:prstGeom>
        </p:spPr>
      </p:pic>
      <p:sp>
        <p:nvSpPr>
          <p:cNvPr id="15" name="Text Placeholder 1">
            <a:extLst>
              <a:ext uri="{FF2B5EF4-FFF2-40B4-BE49-F238E27FC236}">
                <a16:creationId xmlns:a16="http://schemas.microsoft.com/office/drawing/2014/main" id="{539BAAE4-0ACF-4F70-AC2B-0E906CBE38B3}"/>
              </a:ext>
            </a:extLst>
          </p:cNvPr>
          <p:cNvSpPr txBox="1">
            <a:spLocks/>
          </p:cNvSpPr>
          <p:nvPr/>
        </p:nvSpPr>
        <p:spPr bwMode="auto">
          <a:xfrm>
            <a:off x="430373" y="5931906"/>
            <a:ext cx="11167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r>
              <a:rPr lang="en-GB" sz="1600" b="0" kern="0" dirty="0">
                <a:solidFill>
                  <a:schemeClr val="tx1"/>
                </a:solidFill>
              </a:rPr>
              <a:t>Please refer to UNC TPD Section E5.1</a:t>
            </a:r>
            <a:r>
              <a:rPr lang="en-GB" sz="1600" b="0" i="1" kern="0" dirty="0">
                <a:solidFill>
                  <a:schemeClr val="tx1"/>
                </a:solidFill>
              </a:rPr>
              <a:t> Imbalance</a:t>
            </a:r>
            <a:r>
              <a:rPr lang="en-GB" sz="1600" b="0" kern="0" dirty="0">
                <a:solidFill>
                  <a:schemeClr val="tx1"/>
                </a:solidFill>
              </a:rPr>
              <a:t> and</a:t>
            </a:r>
            <a:r>
              <a:rPr lang="en-GB" sz="1600" b="0" i="1" kern="0" dirty="0">
                <a:solidFill>
                  <a:schemeClr val="tx1"/>
                </a:solidFill>
              </a:rPr>
              <a:t> </a:t>
            </a:r>
            <a:r>
              <a:rPr lang="en-GB" sz="1600" b="0" kern="0" dirty="0">
                <a:solidFill>
                  <a:schemeClr val="tx1"/>
                </a:solidFill>
              </a:rPr>
              <a:t>Section F2 </a:t>
            </a:r>
            <a:r>
              <a:rPr lang="en-GB" sz="1600" b="0" i="1" kern="0" dirty="0">
                <a:solidFill>
                  <a:schemeClr val="tx1"/>
                </a:solidFill>
              </a:rPr>
              <a:t>Daily Imbalances</a:t>
            </a:r>
            <a:r>
              <a:rPr lang="en-GB" sz="1600" b="0" kern="0" dirty="0">
                <a:solidFill>
                  <a:schemeClr val="tx1"/>
                </a:solidFill>
              </a:rPr>
              <a:t> for full details.</a:t>
            </a:r>
            <a:endParaRPr lang="en-GB" kern="0" dirty="0"/>
          </a:p>
        </p:txBody>
      </p:sp>
    </p:spTree>
    <p:extLst>
      <p:ext uri="{BB962C8B-B14F-4D97-AF65-F5344CB8AC3E}">
        <p14:creationId xmlns:p14="http://schemas.microsoft.com/office/powerpoint/2010/main" val="367826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E387D-7785-414F-9C93-BEBC1CFC379A}"/>
              </a:ext>
            </a:extLst>
          </p:cNvPr>
          <p:cNvSpPr>
            <a:spLocks noGrp="1"/>
          </p:cNvSpPr>
          <p:nvPr>
            <p:ph type="body" sz="quarter" idx="16"/>
          </p:nvPr>
        </p:nvSpPr>
        <p:spPr>
          <a:xfrm>
            <a:off x="432000" y="1302368"/>
            <a:ext cx="11167524" cy="1384995"/>
          </a:xfrm>
        </p:spPr>
        <p:txBody>
          <a:bodyPr/>
          <a:lstStyle/>
          <a:p>
            <a:pPr>
              <a:spcAft>
                <a:spcPts val="1200"/>
              </a:spcAft>
            </a:pPr>
            <a:r>
              <a:rPr lang="en-GB" sz="1600" dirty="0"/>
              <a:t>Scheduling charges encourage shippers to forecast accurately via their nominations</a:t>
            </a:r>
            <a:r>
              <a:rPr lang="en-GB" sz="1600" dirty="0">
                <a:solidFill>
                  <a:schemeClr val="tx1"/>
                </a:solidFill>
              </a:rPr>
              <a:t>. </a:t>
            </a:r>
            <a:r>
              <a:rPr lang="en-GB" sz="1600" b="0" dirty="0">
                <a:solidFill>
                  <a:schemeClr val="tx1"/>
                </a:solidFill>
              </a:rPr>
              <a:t>This ensures National Grid can base balancing decisions on the best available information and helps ensure stable flows on the NTS</a:t>
            </a:r>
            <a:r>
              <a:rPr lang="en-GB" sz="1600" dirty="0">
                <a:solidFill>
                  <a:schemeClr val="tx1"/>
                </a:solidFill>
              </a:rPr>
              <a:t>.   </a:t>
            </a:r>
            <a:endParaRPr lang="en-GB" sz="1600" b="0" dirty="0">
              <a:solidFill>
                <a:schemeClr val="tx1"/>
              </a:solidFill>
            </a:endParaRPr>
          </a:p>
          <a:p>
            <a:pPr>
              <a:spcAft>
                <a:spcPts val="1200"/>
              </a:spcAft>
            </a:pPr>
            <a:r>
              <a:rPr lang="en-GB" sz="1600" b="0" dirty="0">
                <a:solidFill>
                  <a:schemeClr val="tx1"/>
                </a:solidFill>
              </a:rPr>
              <a:t>Scheduling charges are based on comparing nominations (what shippers tell National Grid they will flow) with allocations (the actual quantity flowed). Note that charges are based on nominations which are in scheduled status within Gemini. Input (Entry) and Output (Exit) Scheduling are calculated independently and have different tolerances applied.</a:t>
            </a:r>
            <a:endParaRPr lang="en-GB" b="0" dirty="0">
              <a:solidFill>
                <a:schemeClr val="tx1"/>
              </a:solidFill>
            </a:endParaRPr>
          </a:p>
        </p:txBody>
      </p:sp>
      <p:sp>
        <p:nvSpPr>
          <p:cNvPr id="3" name="Title 2">
            <a:extLst>
              <a:ext uri="{FF2B5EF4-FFF2-40B4-BE49-F238E27FC236}">
                <a16:creationId xmlns:a16="http://schemas.microsoft.com/office/drawing/2014/main" id="{E555CB0E-5B4E-4F15-BB41-C5F08A938B93}"/>
              </a:ext>
            </a:extLst>
          </p:cNvPr>
          <p:cNvSpPr>
            <a:spLocks noGrp="1"/>
          </p:cNvSpPr>
          <p:nvPr>
            <p:ph type="title"/>
          </p:nvPr>
        </p:nvSpPr>
        <p:spPr/>
        <p:txBody>
          <a:bodyPr/>
          <a:lstStyle/>
          <a:p>
            <a:r>
              <a:rPr lang="en-GB" dirty="0"/>
              <a:t>Imbalance Charges (Scheduling)</a:t>
            </a:r>
          </a:p>
        </p:txBody>
      </p:sp>
      <p:sp>
        <p:nvSpPr>
          <p:cNvPr id="15" name="Text Placeholder 1">
            <a:extLst>
              <a:ext uri="{FF2B5EF4-FFF2-40B4-BE49-F238E27FC236}">
                <a16:creationId xmlns:a16="http://schemas.microsoft.com/office/drawing/2014/main" id="{539BAAE4-0ACF-4F70-AC2B-0E906CBE38B3}"/>
              </a:ext>
            </a:extLst>
          </p:cNvPr>
          <p:cNvSpPr txBox="1">
            <a:spLocks/>
          </p:cNvSpPr>
          <p:nvPr/>
        </p:nvSpPr>
        <p:spPr bwMode="auto">
          <a:xfrm>
            <a:off x="430373" y="2900627"/>
            <a:ext cx="111675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r>
              <a:rPr lang="en-GB" sz="1600" b="0" kern="0" dirty="0">
                <a:solidFill>
                  <a:schemeClr val="tx1"/>
                </a:solidFill>
              </a:rPr>
              <a:t>For details please refer to UNC TPD Section F3</a:t>
            </a:r>
            <a:r>
              <a:rPr lang="en-GB" sz="1600" b="0" i="1" kern="0" dirty="0">
                <a:solidFill>
                  <a:schemeClr val="tx1"/>
                </a:solidFill>
              </a:rPr>
              <a:t> Scheduling Charges </a:t>
            </a:r>
            <a:endParaRPr lang="en-GB" i="1" kern="0" dirty="0"/>
          </a:p>
        </p:txBody>
      </p:sp>
      <p:sp>
        <p:nvSpPr>
          <p:cNvPr id="12" name="Text Placeholder 1">
            <a:extLst>
              <a:ext uri="{FF2B5EF4-FFF2-40B4-BE49-F238E27FC236}">
                <a16:creationId xmlns:a16="http://schemas.microsoft.com/office/drawing/2014/main" id="{68A1B31B-BB7E-41F6-A33E-5DF31C3A06FD}"/>
              </a:ext>
            </a:extLst>
          </p:cNvPr>
          <p:cNvSpPr txBox="1">
            <a:spLocks/>
          </p:cNvSpPr>
          <p:nvPr/>
        </p:nvSpPr>
        <p:spPr bwMode="auto">
          <a:xfrm>
            <a:off x="430373" y="3522708"/>
            <a:ext cx="66671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a:spcAft>
                <a:spcPts val="600"/>
              </a:spcAft>
            </a:pPr>
            <a:r>
              <a:rPr lang="en-GB" sz="1600" kern="0" dirty="0"/>
              <a:t>Input Scheduling Quantity </a:t>
            </a:r>
            <a:r>
              <a:rPr lang="en-GB" sz="1600" kern="0" dirty="0">
                <a:solidFill>
                  <a:schemeClr val="tx1"/>
                </a:solidFill>
              </a:rPr>
              <a:t>= Input Nominations - Input Allocations</a:t>
            </a:r>
          </a:p>
          <a:p>
            <a:pPr>
              <a:spcAft>
                <a:spcPts val="600"/>
              </a:spcAft>
            </a:pPr>
            <a:r>
              <a:rPr lang="en-GB" sz="1600" b="0" kern="0" dirty="0">
                <a:solidFill>
                  <a:schemeClr val="tx1"/>
                </a:solidFill>
              </a:rPr>
              <a:t>Note that nominations and allocations at Sub </a:t>
            </a:r>
            <a:r>
              <a:rPr lang="en-GB" sz="1600" b="0" dirty="0">
                <a:solidFill>
                  <a:schemeClr val="tx1"/>
                </a:solidFill>
              </a:rPr>
              <a:t>Terminal level are aggregated up to Terminal level. </a:t>
            </a:r>
          </a:p>
          <a:p>
            <a:r>
              <a:rPr lang="en-GB" sz="1600" b="0" dirty="0">
                <a:solidFill>
                  <a:schemeClr val="tx1"/>
                </a:solidFill>
              </a:rPr>
              <a:t>Tolerances are applied to the nominations when charges are calculated:</a:t>
            </a:r>
            <a:r>
              <a:rPr lang="en-GB" sz="1600" b="0" kern="0" dirty="0">
                <a:solidFill>
                  <a:schemeClr val="tx1"/>
                </a:solidFill>
              </a:rPr>
              <a:t>  </a:t>
            </a:r>
            <a:endParaRPr lang="en-GB" b="0" kern="0" dirty="0">
              <a:solidFill>
                <a:schemeClr val="tx1"/>
              </a:solidFill>
            </a:endParaRPr>
          </a:p>
        </p:txBody>
      </p:sp>
      <p:sp>
        <p:nvSpPr>
          <p:cNvPr id="13" name="Text Placeholder 1">
            <a:extLst>
              <a:ext uri="{FF2B5EF4-FFF2-40B4-BE49-F238E27FC236}">
                <a16:creationId xmlns:a16="http://schemas.microsoft.com/office/drawing/2014/main" id="{949A1727-FC40-4D3C-A2B4-B65723401A6C}"/>
              </a:ext>
            </a:extLst>
          </p:cNvPr>
          <p:cNvSpPr txBox="1">
            <a:spLocks/>
          </p:cNvSpPr>
          <p:nvPr/>
        </p:nvSpPr>
        <p:spPr bwMode="auto">
          <a:xfrm>
            <a:off x="430373" y="4874745"/>
            <a:ext cx="6899341"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a:spcAft>
                <a:spcPts val="600"/>
              </a:spcAft>
            </a:pPr>
            <a:r>
              <a:rPr lang="en-GB" sz="1600" dirty="0"/>
              <a:t>Output Scheduling Quantity </a:t>
            </a:r>
            <a:r>
              <a:rPr lang="en-GB" sz="1600" dirty="0">
                <a:solidFill>
                  <a:schemeClr val="tx1"/>
                </a:solidFill>
              </a:rPr>
              <a:t>= Output Nominations - Output Allocations </a:t>
            </a:r>
          </a:p>
          <a:p>
            <a:r>
              <a:rPr lang="en-GB" sz="1600" b="0" dirty="0">
                <a:solidFill>
                  <a:schemeClr val="tx1"/>
                </a:solidFill>
              </a:rPr>
              <a:t>The tolerances applied vary based upon the Supply Point. Charges will be calculated for any Output Scheduling Quantity in excess of the tolerance and are determined as the quantity multiplied by 1% of the System Average Price for the Gas Flow Day </a:t>
            </a:r>
            <a:endParaRPr lang="en-GB" b="0" kern="0" dirty="0">
              <a:solidFill>
                <a:schemeClr val="tx1"/>
              </a:solidFill>
            </a:endParaRPr>
          </a:p>
        </p:txBody>
      </p:sp>
      <p:graphicFrame>
        <p:nvGraphicFramePr>
          <p:cNvPr id="4" name="Table 3">
            <a:extLst>
              <a:ext uri="{FF2B5EF4-FFF2-40B4-BE49-F238E27FC236}">
                <a16:creationId xmlns:a16="http://schemas.microsoft.com/office/drawing/2014/main" id="{E183FEF0-6430-48BF-9BF1-AD4096908D2B}"/>
              </a:ext>
            </a:extLst>
          </p:cNvPr>
          <p:cNvGraphicFramePr>
            <a:graphicFrameLocks noGrp="1"/>
          </p:cNvGraphicFramePr>
          <p:nvPr>
            <p:extLst>
              <p:ext uri="{D42A27DB-BD31-4B8C-83A1-F6EECF244321}">
                <p14:modId xmlns:p14="http://schemas.microsoft.com/office/powerpoint/2010/main" val="2811122344"/>
              </p:ext>
            </p:extLst>
          </p:nvPr>
        </p:nvGraphicFramePr>
        <p:xfrm>
          <a:off x="7541231" y="2998986"/>
          <a:ext cx="4397340" cy="1645920"/>
        </p:xfrm>
        <a:graphic>
          <a:graphicData uri="http://schemas.openxmlformats.org/drawingml/2006/table">
            <a:tbl>
              <a:tblPr firstRow="1" bandRow="1">
                <a:tableStyleId>{5C22544A-7EE6-4342-B048-85BDC9FD1C3A}</a:tableStyleId>
              </a:tblPr>
              <a:tblGrid>
                <a:gridCol w="996594">
                  <a:extLst>
                    <a:ext uri="{9D8B030D-6E8A-4147-A177-3AD203B41FA5}">
                      <a16:colId xmlns:a16="http://schemas.microsoft.com/office/drawing/2014/main" val="1503826704"/>
                    </a:ext>
                  </a:extLst>
                </a:gridCol>
                <a:gridCol w="1920548">
                  <a:extLst>
                    <a:ext uri="{9D8B030D-6E8A-4147-A177-3AD203B41FA5}">
                      <a16:colId xmlns:a16="http://schemas.microsoft.com/office/drawing/2014/main" val="2926011982"/>
                    </a:ext>
                  </a:extLst>
                </a:gridCol>
                <a:gridCol w="1480198">
                  <a:extLst>
                    <a:ext uri="{9D8B030D-6E8A-4147-A177-3AD203B41FA5}">
                      <a16:colId xmlns:a16="http://schemas.microsoft.com/office/drawing/2014/main" val="2986912128"/>
                    </a:ext>
                  </a:extLst>
                </a:gridCol>
              </a:tblGrid>
              <a:tr h="314428">
                <a:tc>
                  <a:txBody>
                    <a:bodyPr/>
                    <a:lstStyle/>
                    <a:p>
                      <a:r>
                        <a:rPr lang="en-GB" sz="1050" b="1" dirty="0"/>
                        <a:t>Nomination Tolerance</a:t>
                      </a:r>
                    </a:p>
                  </a:txBody>
                  <a:tcPr/>
                </a:tc>
                <a:tc>
                  <a:txBody>
                    <a:bodyPr/>
                    <a:lstStyle/>
                    <a:p>
                      <a:r>
                        <a:rPr lang="en-GB" sz="1050" b="1" dirty="0"/>
                        <a:t>Quantity</a:t>
                      </a:r>
                    </a:p>
                  </a:txBody>
                  <a:tcPr/>
                </a:tc>
                <a:tc>
                  <a:txBody>
                    <a:bodyPr/>
                    <a:lstStyle/>
                    <a:p>
                      <a:r>
                        <a:rPr lang="en-GB" sz="1050" b="1" dirty="0"/>
                        <a:t>Scheduling Charge </a:t>
                      </a:r>
                    </a:p>
                  </a:txBody>
                  <a:tcPr/>
                </a:tc>
                <a:extLst>
                  <a:ext uri="{0D108BD9-81ED-4DB2-BD59-A6C34878D82A}">
                    <a16:rowId xmlns:a16="http://schemas.microsoft.com/office/drawing/2014/main" val="1003681434"/>
                  </a:ext>
                </a:extLst>
              </a:tr>
              <a:tr h="396000">
                <a:tc>
                  <a:txBody>
                    <a:bodyPr/>
                    <a:lstStyle/>
                    <a:p>
                      <a:r>
                        <a:rPr lang="en-GB" sz="1050" b="0" dirty="0"/>
                        <a:t>First 3% of nomination</a:t>
                      </a:r>
                    </a:p>
                  </a:txBody>
                  <a:tcPr/>
                </a:tc>
                <a:tc>
                  <a:txBody>
                    <a:bodyPr/>
                    <a:lstStyle/>
                    <a:p>
                      <a:r>
                        <a:rPr lang="en-GB" sz="1050" b="0" dirty="0" err="1"/>
                        <a:t>Deadband</a:t>
                      </a:r>
                      <a:r>
                        <a:rPr lang="en-GB" sz="1050" b="0" dirty="0"/>
                        <a:t> </a:t>
                      </a:r>
                    </a:p>
                  </a:txBody>
                  <a:tcPr/>
                </a:tc>
                <a:tc>
                  <a:txBody>
                    <a:bodyPr/>
                    <a:lstStyle/>
                    <a:p>
                      <a:r>
                        <a:rPr lang="en-GB" sz="1050" b="0" dirty="0"/>
                        <a:t>No charge</a:t>
                      </a:r>
                    </a:p>
                  </a:txBody>
                  <a:tcPr/>
                </a:tc>
                <a:extLst>
                  <a:ext uri="{0D108BD9-81ED-4DB2-BD59-A6C34878D82A}">
                    <a16:rowId xmlns:a16="http://schemas.microsoft.com/office/drawing/2014/main" val="2162728332"/>
                  </a:ext>
                </a:extLst>
              </a:tr>
              <a:tr h="396000">
                <a:tc>
                  <a:txBody>
                    <a:bodyPr/>
                    <a:lstStyle/>
                    <a:p>
                      <a:r>
                        <a:rPr lang="en-GB" sz="1050" b="0" dirty="0"/>
                        <a:t>3-5% </a:t>
                      </a:r>
                    </a:p>
                  </a:txBody>
                  <a:tcPr/>
                </a:tc>
                <a:tc>
                  <a:txBody>
                    <a:bodyPr/>
                    <a:lstStyle/>
                    <a:p>
                      <a:r>
                        <a:rPr lang="en-GB" sz="1050" b="0" dirty="0"/>
                        <a:t>First Chargeable Input Scheduling Quantity </a:t>
                      </a:r>
                    </a:p>
                  </a:txBody>
                  <a:tcPr/>
                </a:tc>
                <a:tc>
                  <a:txBody>
                    <a:bodyPr/>
                    <a:lstStyle/>
                    <a:p>
                      <a:r>
                        <a:rPr lang="en-GB" sz="1050" b="0" dirty="0"/>
                        <a:t>Quantity multiplied 2% of the SAP</a:t>
                      </a:r>
                    </a:p>
                  </a:txBody>
                  <a:tcPr/>
                </a:tc>
                <a:extLst>
                  <a:ext uri="{0D108BD9-81ED-4DB2-BD59-A6C34878D82A}">
                    <a16:rowId xmlns:a16="http://schemas.microsoft.com/office/drawing/2014/main" val="2360922998"/>
                  </a:ext>
                </a:extLst>
              </a:tr>
              <a:tr h="396000">
                <a:tc>
                  <a:txBody>
                    <a:bodyPr/>
                    <a:lstStyle/>
                    <a:p>
                      <a:r>
                        <a:rPr lang="en-GB" sz="1050" b="0" dirty="0"/>
                        <a:t>5% + </a:t>
                      </a:r>
                    </a:p>
                  </a:txBody>
                  <a:tcPr/>
                </a:tc>
                <a:tc>
                  <a:txBody>
                    <a:bodyPr/>
                    <a:lstStyle/>
                    <a:p>
                      <a:r>
                        <a:rPr lang="en-GB" sz="1050" b="0" dirty="0"/>
                        <a:t>Second Chargeable Input Scheduling Quantity </a:t>
                      </a:r>
                    </a:p>
                  </a:txBody>
                  <a:tcPr/>
                </a:tc>
                <a:tc>
                  <a:txBody>
                    <a:bodyPr/>
                    <a:lstStyle/>
                    <a:p>
                      <a:r>
                        <a:rPr lang="en-GB" sz="1050" b="0" dirty="0"/>
                        <a:t>Quantity multiplied 2% of the SAP</a:t>
                      </a:r>
                    </a:p>
                  </a:txBody>
                  <a:tcPr/>
                </a:tc>
                <a:extLst>
                  <a:ext uri="{0D108BD9-81ED-4DB2-BD59-A6C34878D82A}">
                    <a16:rowId xmlns:a16="http://schemas.microsoft.com/office/drawing/2014/main" val="1598209568"/>
                  </a:ext>
                </a:extLst>
              </a:tr>
            </a:tbl>
          </a:graphicData>
        </a:graphic>
      </p:graphicFrame>
      <p:graphicFrame>
        <p:nvGraphicFramePr>
          <p:cNvPr id="5" name="Table 4">
            <a:extLst>
              <a:ext uri="{FF2B5EF4-FFF2-40B4-BE49-F238E27FC236}">
                <a16:creationId xmlns:a16="http://schemas.microsoft.com/office/drawing/2014/main" id="{D4CE7CB9-BE51-4463-8946-ACFF54397CB1}"/>
              </a:ext>
            </a:extLst>
          </p:cNvPr>
          <p:cNvGraphicFramePr>
            <a:graphicFrameLocks noGrp="1"/>
          </p:cNvGraphicFramePr>
          <p:nvPr>
            <p:extLst>
              <p:ext uri="{D42A27DB-BD31-4B8C-83A1-F6EECF244321}">
                <p14:modId xmlns:p14="http://schemas.microsoft.com/office/powerpoint/2010/main" val="3054726150"/>
              </p:ext>
            </p:extLst>
          </p:nvPr>
        </p:nvGraphicFramePr>
        <p:xfrm>
          <a:off x="7541231" y="4869265"/>
          <a:ext cx="3358998" cy="1620000"/>
        </p:xfrm>
        <a:graphic>
          <a:graphicData uri="http://schemas.openxmlformats.org/drawingml/2006/table">
            <a:tbl>
              <a:tblPr firstRow="1" bandRow="1">
                <a:tableStyleId>{5C22544A-7EE6-4342-B048-85BDC9FD1C3A}</a:tableStyleId>
              </a:tblPr>
              <a:tblGrid>
                <a:gridCol w="2299455">
                  <a:extLst>
                    <a:ext uri="{9D8B030D-6E8A-4147-A177-3AD203B41FA5}">
                      <a16:colId xmlns:a16="http://schemas.microsoft.com/office/drawing/2014/main" val="786713321"/>
                    </a:ext>
                  </a:extLst>
                </a:gridCol>
                <a:gridCol w="1059543">
                  <a:extLst>
                    <a:ext uri="{9D8B030D-6E8A-4147-A177-3AD203B41FA5}">
                      <a16:colId xmlns:a16="http://schemas.microsoft.com/office/drawing/2014/main" val="2982142329"/>
                    </a:ext>
                  </a:extLst>
                </a:gridCol>
              </a:tblGrid>
              <a:tr h="324000">
                <a:tc>
                  <a:txBody>
                    <a:bodyPr/>
                    <a:lstStyle/>
                    <a:p>
                      <a:r>
                        <a:rPr lang="en-GB" sz="1050" dirty="0"/>
                        <a:t>Supply Point / Group</a:t>
                      </a:r>
                    </a:p>
                  </a:txBody>
                  <a:tcPr/>
                </a:tc>
                <a:tc>
                  <a:txBody>
                    <a:bodyPr/>
                    <a:lstStyle/>
                    <a:p>
                      <a:r>
                        <a:rPr lang="en-GB" sz="1050" dirty="0"/>
                        <a:t>Tolerance</a:t>
                      </a:r>
                    </a:p>
                  </a:txBody>
                  <a:tcPr/>
                </a:tc>
                <a:extLst>
                  <a:ext uri="{0D108BD9-81ED-4DB2-BD59-A6C34878D82A}">
                    <a16:rowId xmlns:a16="http://schemas.microsoft.com/office/drawing/2014/main" val="3940120598"/>
                  </a:ext>
                </a:extLst>
              </a:tr>
              <a:tr h="324000">
                <a:tc>
                  <a:txBody>
                    <a:bodyPr/>
                    <a:lstStyle/>
                    <a:p>
                      <a:r>
                        <a:rPr lang="en-GB" sz="1050" b="0" dirty="0"/>
                        <a:t>DMC</a:t>
                      </a:r>
                    </a:p>
                  </a:txBody>
                  <a:tcPr/>
                </a:tc>
                <a:tc>
                  <a:txBody>
                    <a:bodyPr/>
                    <a:lstStyle/>
                    <a:p>
                      <a:pPr algn="ctr"/>
                      <a:r>
                        <a:rPr lang="en-GB" sz="1050" b="0" dirty="0"/>
                        <a:t>25%</a:t>
                      </a:r>
                    </a:p>
                  </a:txBody>
                  <a:tcPr/>
                </a:tc>
                <a:extLst>
                  <a:ext uri="{0D108BD9-81ED-4DB2-BD59-A6C34878D82A}">
                    <a16:rowId xmlns:a16="http://schemas.microsoft.com/office/drawing/2014/main" val="3486629275"/>
                  </a:ext>
                </a:extLst>
              </a:tr>
              <a:tr h="324000">
                <a:tc>
                  <a:txBody>
                    <a:bodyPr/>
                    <a:lstStyle/>
                    <a:p>
                      <a:r>
                        <a:rPr lang="en-GB" sz="1050" b="0" dirty="0"/>
                        <a:t>VLDMC or CSEP</a:t>
                      </a:r>
                    </a:p>
                  </a:txBody>
                  <a:tcPr/>
                </a:tc>
                <a:tc>
                  <a:txBody>
                    <a:bodyPr/>
                    <a:lstStyle/>
                    <a:p>
                      <a:pPr algn="ctr"/>
                      <a:r>
                        <a:rPr lang="en-GB" sz="1050" b="0" dirty="0"/>
                        <a:t>3%</a:t>
                      </a:r>
                    </a:p>
                  </a:txBody>
                  <a:tcPr/>
                </a:tc>
                <a:extLst>
                  <a:ext uri="{0D108BD9-81ED-4DB2-BD59-A6C34878D82A}">
                    <a16:rowId xmlns:a16="http://schemas.microsoft.com/office/drawing/2014/main" val="134993079"/>
                  </a:ext>
                </a:extLst>
              </a:tr>
              <a:tr h="324000">
                <a:tc>
                  <a:txBody>
                    <a:bodyPr/>
                    <a:lstStyle/>
                    <a:p>
                      <a:r>
                        <a:rPr lang="en-GB" sz="1050" b="0" dirty="0"/>
                        <a:t>Firm Supply Point Group </a:t>
                      </a:r>
                    </a:p>
                  </a:txBody>
                  <a:tcPr/>
                </a:tc>
                <a:tc>
                  <a:txBody>
                    <a:bodyPr/>
                    <a:lstStyle/>
                    <a:p>
                      <a:pPr algn="ctr"/>
                      <a:r>
                        <a:rPr lang="en-GB" sz="1050" b="0" dirty="0"/>
                        <a:t>20%</a:t>
                      </a:r>
                    </a:p>
                  </a:txBody>
                  <a:tcPr/>
                </a:tc>
                <a:extLst>
                  <a:ext uri="{0D108BD9-81ED-4DB2-BD59-A6C34878D82A}">
                    <a16:rowId xmlns:a16="http://schemas.microsoft.com/office/drawing/2014/main" val="4188458849"/>
                  </a:ext>
                </a:extLst>
              </a:tr>
              <a:tr h="324000">
                <a:tc>
                  <a:txBody>
                    <a:bodyPr/>
                    <a:lstStyle/>
                    <a:p>
                      <a:r>
                        <a:rPr lang="en-GB" sz="1050" b="0" dirty="0"/>
                        <a:t>Interruptible Supply Point Group </a:t>
                      </a:r>
                    </a:p>
                  </a:txBody>
                  <a:tcPr/>
                </a:tc>
                <a:tc>
                  <a:txBody>
                    <a:bodyPr/>
                    <a:lstStyle/>
                    <a:p>
                      <a:pPr algn="ctr"/>
                      <a:r>
                        <a:rPr lang="en-GB" sz="1050" b="0" dirty="0"/>
                        <a:t>25%</a:t>
                      </a:r>
                    </a:p>
                  </a:txBody>
                  <a:tcPr/>
                </a:tc>
                <a:extLst>
                  <a:ext uri="{0D108BD9-81ED-4DB2-BD59-A6C34878D82A}">
                    <a16:rowId xmlns:a16="http://schemas.microsoft.com/office/drawing/2014/main" val="2142968859"/>
                  </a:ext>
                </a:extLst>
              </a:tr>
            </a:tbl>
          </a:graphicData>
        </a:graphic>
      </p:graphicFrame>
    </p:spTree>
    <p:extLst>
      <p:ext uri="{BB962C8B-B14F-4D97-AF65-F5344CB8AC3E}">
        <p14:creationId xmlns:p14="http://schemas.microsoft.com/office/powerpoint/2010/main" val="22612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910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A9FFD3E4-C493-4510-BAC4-5CC27B28DB25}"/>
              </a:ext>
            </a:extLst>
          </p:cNvPr>
          <p:cNvSpPr txBox="1">
            <a:spLocks/>
          </p:cNvSpPr>
          <p:nvPr/>
        </p:nvSpPr>
        <p:spPr bwMode="auto">
          <a:xfrm>
            <a:off x="430373" y="356765"/>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a:lstStyle>
          <a:p>
            <a:r>
              <a:rPr lang="en-GB" kern="0" dirty="0"/>
              <a:t>After the Day and Invoicing processes simplified</a:t>
            </a:r>
          </a:p>
        </p:txBody>
      </p:sp>
      <p:sp>
        <p:nvSpPr>
          <p:cNvPr id="3" name="Rectangle 2">
            <a:extLst>
              <a:ext uri="{FF2B5EF4-FFF2-40B4-BE49-F238E27FC236}">
                <a16:creationId xmlns:a16="http://schemas.microsoft.com/office/drawing/2014/main" id="{625756F9-D6A3-4C58-AAB6-26C061E45FBB}"/>
              </a:ext>
            </a:extLst>
          </p:cNvPr>
          <p:cNvSpPr/>
          <p:nvPr/>
        </p:nvSpPr>
        <p:spPr bwMode="auto">
          <a:xfrm>
            <a:off x="504801" y="1980510"/>
            <a:ext cx="1940687" cy="1080000"/>
          </a:xfrm>
          <a:prstGeom prst="rect">
            <a:avLst/>
          </a:prstGeom>
          <a:solidFill>
            <a:srgbClr val="500A78"/>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1. </a:t>
            </a:r>
            <a:r>
              <a:rPr lang="en-US" sz="2000" b="1" kern="0" dirty="0">
                <a:solidFill>
                  <a:srgbClr val="FFFFFF"/>
                </a:solidFill>
                <a:cs typeface="Helvetica" panose="020B0604020202020204" pitchFamily="34" charset="0"/>
              </a:rPr>
              <a:t>After the day</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4" name="Rectangle 3">
            <a:extLst>
              <a:ext uri="{FF2B5EF4-FFF2-40B4-BE49-F238E27FC236}">
                <a16:creationId xmlns:a16="http://schemas.microsoft.com/office/drawing/2014/main" id="{6F28469C-C33C-4E51-9392-2531F54660C3}"/>
              </a:ext>
            </a:extLst>
          </p:cNvPr>
          <p:cNvSpPr/>
          <p:nvPr/>
        </p:nvSpPr>
        <p:spPr bwMode="auto">
          <a:xfrm>
            <a:off x="3261908" y="1980510"/>
            <a:ext cx="1940687" cy="1080000"/>
          </a:xfrm>
          <a:prstGeom prst="rect">
            <a:avLst/>
          </a:prstGeom>
          <a:solidFill>
            <a:srgbClr val="00BEB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2. </a:t>
            </a:r>
            <a:r>
              <a:rPr lang="en-US" sz="2000" b="1" kern="0" dirty="0">
                <a:solidFill>
                  <a:srgbClr val="FFFFFF"/>
                </a:solidFill>
                <a:cs typeface="Helvetica" panose="020B0604020202020204" pitchFamily="34" charset="0"/>
              </a:rPr>
              <a:t>Invoice</a:t>
            </a:r>
            <a:endParaRPr kumimoji="0" lang="en-US" sz="2000" b="0" i="0" u="none" strike="noStrike" kern="0" cap="none" spc="0" normalizeH="0" baseline="0" noProof="0" dirty="0">
              <a:ln>
                <a:noFill/>
              </a:ln>
              <a:solidFill>
                <a:srgbClr val="00148C"/>
              </a:solidFill>
              <a:effectLst/>
              <a:uLnTx/>
              <a:uFillTx/>
              <a:cs typeface="Helvetica" panose="020B0604020202020204" pitchFamily="34" charset="0"/>
            </a:endParaRPr>
          </a:p>
        </p:txBody>
      </p:sp>
      <p:sp>
        <p:nvSpPr>
          <p:cNvPr id="5" name="Rectangle 4">
            <a:extLst>
              <a:ext uri="{FF2B5EF4-FFF2-40B4-BE49-F238E27FC236}">
                <a16:creationId xmlns:a16="http://schemas.microsoft.com/office/drawing/2014/main" id="{BF6423D8-8DBF-4B21-9A78-DED25A46EA7E}"/>
              </a:ext>
            </a:extLst>
          </p:cNvPr>
          <p:cNvSpPr/>
          <p:nvPr/>
        </p:nvSpPr>
        <p:spPr bwMode="auto">
          <a:xfrm>
            <a:off x="6191731" y="1980510"/>
            <a:ext cx="2029324" cy="1080000"/>
          </a:xfrm>
          <a:prstGeom prst="rect">
            <a:avLst/>
          </a:prstGeom>
          <a:solidFill>
            <a:srgbClr val="C800A1"/>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3. </a:t>
            </a:r>
            <a:r>
              <a:rPr lang="en-US" sz="2000" b="1" kern="0" dirty="0">
                <a:solidFill>
                  <a:srgbClr val="FFFFFF"/>
                </a:solidFill>
                <a:cs typeface="Helvetica" panose="020B0604020202020204" pitchFamily="34" charset="0"/>
              </a:rPr>
              <a:t>Investigation</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6" name="Rectangle 5">
            <a:extLst>
              <a:ext uri="{FF2B5EF4-FFF2-40B4-BE49-F238E27FC236}">
                <a16:creationId xmlns:a16="http://schemas.microsoft.com/office/drawing/2014/main" id="{5E61D3B0-F057-4A19-82D5-956515321A3D}"/>
              </a:ext>
            </a:extLst>
          </p:cNvPr>
          <p:cNvSpPr/>
          <p:nvPr/>
        </p:nvSpPr>
        <p:spPr bwMode="auto">
          <a:xfrm>
            <a:off x="9099183" y="1980510"/>
            <a:ext cx="1926779" cy="1080000"/>
          </a:xfrm>
          <a:prstGeom prst="rect">
            <a:avLst/>
          </a:prstGeom>
          <a:solidFill>
            <a:srgbClr val="FFB45A"/>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4. </a:t>
            </a:r>
            <a:r>
              <a:rPr lang="en-US" sz="2000" b="1" kern="0" dirty="0">
                <a:solidFill>
                  <a:srgbClr val="FFFFFF"/>
                </a:solidFill>
                <a:cs typeface="Helvetica" panose="020B0604020202020204" pitchFamily="34" charset="0"/>
              </a:rPr>
              <a:t>Adjustment</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7" name="TextBox 6">
            <a:extLst>
              <a:ext uri="{FF2B5EF4-FFF2-40B4-BE49-F238E27FC236}">
                <a16:creationId xmlns:a16="http://schemas.microsoft.com/office/drawing/2014/main" id="{262E6E76-8400-4CD9-8CD6-B1EA0855EC51}"/>
              </a:ext>
            </a:extLst>
          </p:cNvPr>
          <p:cNvSpPr txBox="1"/>
          <p:nvPr/>
        </p:nvSpPr>
        <p:spPr bwMode="auto">
          <a:xfrm>
            <a:off x="3261908" y="3460515"/>
            <a:ext cx="1940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dirty="0"/>
              <a:t>Xoserve issues shippers with an invoice</a:t>
            </a:r>
            <a:endParaRPr lang="en-US" dirty="0"/>
          </a:p>
        </p:txBody>
      </p:sp>
      <p:sp>
        <p:nvSpPr>
          <p:cNvPr id="8" name="TextBox 7">
            <a:extLst>
              <a:ext uri="{FF2B5EF4-FFF2-40B4-BE49-F238E27FC236}">
                <a16:creationId xmlns:a16="http://schemas.microsoft.com/office/drawing/2014/main" id="{571404A3-3407-4F01-98A1-CA6E1D928016}"/>
              </a:ext>
            </a:extLst>
          </p:cNvPr>
          <p:cNvSpPr txBox="1"/>
          <p:nvPr/>
        </p:nvSpPr>
        <p:spPr bwMode="auto">
          <a:xfrm>
            <a:off x="504801" y="3460515"/>
            <a:ext cx="1940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b="0" kern="0" dirty="0">
                <a:solidFill>
                  <a:schemeClr val="tx1"/>
                </a:solidFill>
                <a:latin typeface="+mn-lt"/>
                <a:ea typeface="+mn-ea"/>
              </a:rPr>
              <a:t>National Grid update Gemini with shippers allocations</a:t>
            </a:r>
            <a:endParaRPr lang="en-US" b="0" kern="0" dirty="0">
              <a:solidFill>
                <a:schemeClr val="tx1"/>
              </a:solidFill>
              <a:latin typeface="+mn-lt"/>
              <a:ea typeface="+mn-ea"/>
            </a:endParaRPr>
          </a:p>
        </p:txBody>
      </p:sp>
      <p:sp>
        <p:nvSpPr>
          <p:cNvPr id="9" name="TextBox 8">
            <a:extLst>
              <a:ext uri="{FF2B5EF4-FFF2-40B4-BE49-F238E27FC236}">
                <a16:creationId xmlns:a16="http://schemas.microsoft.com/office/drawing/2014/main" id="{05606D6F-34B6-4B40-8C03-6A1407581D46}"/>
              </a:ext>
            </a:extLst>
          </p:cNvPr>
          <p:cNvSpPr txBox="1"/>
          <p:nvPr/>
        </p:nvSpPr>
        <p:spPr bwMode="auto">
          <a:xfrm>
            <a:off x="6191731" y="3460515"/>
            <a:ext cx="1940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dirty="0"/>
              <a:t>If any error is identified National Grid will carry out an investigation to determine the correct energy values</a:t>
            </a:r>
            <a:endParaRPr lang="en-US" dirty="0"/>
          </a:p>
        </p:txBody>
      </p:sp>
      <p:sp>
        <p:nvSpPr>
          <p:cNvPr id="10" name="TextBox 9">
            <a:extLst>
              <a:ext uri="{FF2B5EF4-FFF2-40B4-BE49-F238E27FC236}">
                <a16:creationId xmlns:a16="http://schemas.microsoft.com/office/drawing/2014/main" id="{86883454-F642-4743-A312-C910A21BAC3A}"/>
              </a:ext>
            </a:extLst>
          </p:cNvPr>
          <p:cNvSpPr txBox="1"/>
          <p:nvPr/>
        </p:nvSpPr>
        <p:spPr bwMode="auto">
          <a:xfrm>
            <a:off x="9121554" y="3460515"/>
            <a:ext cx="19406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defPPr>
              <a:defRPr lang="en-US"/>
            </a:defPPr>
            <a:lvl1pPr algn="ctr">
              <a:spcAft>
                <a:spcPts val="600"/>
              </a:spcAft>
              <a:buClr>
                <a:schemeClr val="tx1"/>
              </a:buClr>
              <a:defRPr b="0" kern="0"/>
            </a:lvl1pPr>
          </a:lstStyle>
          <a:p>
            <a:r>
              <a:rPr lang="en-GB" dirty="0"/>
              <a:t>If step 3 brings about a change, Xoserve will process an adjustment</a:t>
            </a:r>
            <a:endParaRPr lang="en-US" dirty="0"/>
          </a:p>
        </p:txBody>
      </p:sp>
    </p:spTree>
    <p:extLst>
      <p:ext uri="{BB962C8B-B14F-4D97-AF65-F5344CB8AC3E}">
        <p14:creationId xmlns:p14="http://schemas.microsoft.com/office/powerpoint/2010/main" val="41145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The end to end process explained</a:t>
            </a:r>
          </a:p>
        </p:txBody>
      </p:sp>
      <p:sp>
        <p:nvSpPr>
          <p:cNvPr id="11" name="Rectangle 10">
            <a:extLst>
              <a:ext uri="{FF2B5EF4-FFF2-40B4-BE49-F238E27FC236}">
                <a16:creationId xmlns:a16="http://schemas.microsoft.com/office/drawing/2014/main" id="{14018482-BF0B-40F8-B16D-443F700C63BB}"/>
              </a:ext>
            </a:extLst>
          </p:cNvPr>
          <p:cNvSpPr/>
          <p:nvPr/>
        </p:nvSpPr>
        <p:spPr bwMode="auto">
          <a:xfrm>
            <a:off x="8880200" y="252000"/>
            <a:ext cx="2880000" cy="1368000"/>
          </a:xfrm>
          <a:prstGeom prst="rect">
            <a:avLst/>
          </a:prstGeom>
          <a:solidFill>
            <a:srgbClr val="500A78"/>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1. </a:t>
            </a:r>
            <a:r>
              <a:rPr lang="en-US" sz="2000" b="1" kern="0" dirty="0">
                <a:solidFill>
                  <a:srgbClr val="FFFFFF"/>
                </a:solidFill>
                <a:cs typeface="Helvetica" panose="020B0604020202020204" pitchFamily="34" charset="0"/>
              </a:rPr>
              <a:t>After the day</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304799" y="1731023"/>
            <a:ext cx="1132982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b="1" kern="0" dirty="0">
                <a:solidFill>
                  <a:schemeClr val="tx1"/>
                </a:solidFill>
                <a:latin typeface="+mn-lt"/>
                <a:ea typeface="+mn-ea"/>
              </a:rPr>
              <a:t>Responsibility = </a:t>
            </a:r>
            <a:r>
              <a:rPr lang="en-GB" sz="1600" b="0" kern="0" dirty="0">
                <a:solidFill>
                  <a:schemeClr val="tx1"/>
                </a:solidFill>
                <a:latin typeface="+mn-lt"/>
                <a:ea typeface="+mn-ea"/>
              </a:rPr>
              <a:t>National Grid Energy Balancing Team</a:t>
            </a:r>
            <a:br>
              <a:rPr lang="en-GB" sz="1600" b="0" kern="0" dirty="0">
                <a:solidFill>
                  <a:schemeClr val="tx1"/>
                </a:solidFill>
                <a:latin typeface="+mn-lt"/>
                <a:ea typeface="+mn-ea"/>
              </a:rPr>
            </a:br>
            <a:br>
              <a:rPr lang="en-GB" sz="1600" b="0" kern="0" dirty="0">
                <a:solidFill>
                  <a:schemeClr val="tx1"/>
                </a:solidFill>
                <a:latin typeface="+mn-lt"/>
                <a:ea typeface="+mn-ea"/>
              </a:rPr>
            </a:br>
            <a:r>
              <a:rPr lang="en-GB" sz="1600" b="1" kern="0" dirty="0">
                <a:solidFill>
                  <a:schemeClr val="tx1"/>
                </a:solidFill>
                <a:latin typeface="+mn-lt"/>
                <a:ea typeface="+mn-ea"/>
              </a:rPr>
              <a:t>What actually happens = </a:t>
            </a:r>
            <a:r>
              <a:rPr lang="en-GB" sz="1600" dirty="0"/>
              <a:t>National Grid receive measurement data from NTS sites and where required update Gemini with shipper allocations before the window for editing data closes.</a:t>
            </a:r>
          </a:p>
          <a:p>
            <a:pPr>
              <a:spcAft>
                <a:spcPts val="600"/>
              </a:spcAft>
              <a:buClr>
                <a:schemeClr val="tx1"/>
              </a:buClr>
            </a:pPr>
            <a:endParaRPr lang="en-GB" sz="1600" b="0" kern="0" dirty="0">
              <a:solidFill>
                <a:schemeClr val="tx1"/>
              </a:solidFill>
              <a:latin typeface="+mn-lt"/>
              <a:ea typeface="+mn-ea"/>
            </a:endParaRPr>
          </a:p>
          <a:p>
            <a:pPr>
              <a:spcAft>
                <a:spcPts val="600"/>
              </a:spcAft>
              <a:buClr>
                <a:schemeClr val="tx1"/>
              </a:buClr>
            </a:pPr>
            <a:r>
              <a:rPr lang="en-GB" sz="1600" b="1" kern="0" dirty="0"/>
              <a:t>Timings and detail = </a:t>
            </a:r>
            <a:r>
              <a:rPr lang="en-GB" sz="1600" dirty="0"/>
              <a:t>Close out dates are defined in UNC, after the cut off date no further amendments can be made to Gemini. If any details require amendment, these should ideally be notified to National Grid ahead of the time shown below to enable processing before close out:</a:t>
            </a:r>
          </a:p>
          <a:p>
            <a:pPr>
              <a:spcAft>
                <a:spcPts val="600"/>
              </a:spcAft>
              <a:buClr>
                <a:schemeClr val="tx1"/>
              </a:buClr>
            </a:pPr>
            <a:endParaRPr lang="en-GB" sz="1600" dirty="0"/>
          </a:p>
          <a:p>
            <a:pPr marL="285750" indent="-285750">
              <a:spcAft>
                <a:spcPts val="600"/>
              </a:spcAft>
              <a:buClr>
                <a:schemeClr val="tx1"/>
              </a:buClr>
              <a:buFont typeface="Arial" panose="020B0604020202020204" pitchFamily="34" charset="0"/>
              <a:buChar char="•"/>
            </a:pPr>
            <a:r>
              <a:rPr lang="en-GB" sz="1600" b="1" dirty="0">
                <a:solidFill>
                  <a:schemeClr val="tx2"/>
                </a:solidFill>
              </a:rPr>
              <a:t>Exit Points </a:t>
            </a:r>
            <a:r>
              <a:rPr lang="en-GB" sz="1600" dirty="0"/>
              <a:t>D+5 (5 calendar days after the gas day). Notification by 2.30pm on D+5</a:t>
            </a:r>
            <a:r>
              <a:rPr lang="en-GB" sz="1600" dirty="0">
                <a:solidFill>
                  <a:srgbClr val="00B050"/>
                </a:solidFill>
              </a:rPr>
              <a:t>.</a:t>
            </a:r>
            <a:endParaRPr lang="en-GB" sz="1600" dirty="0"/>
          </a:p>
          <a:p>
            <a:pPr marL="285750" indent="-285750">
              <a:spcAft>
                <a:spcPts val="600"/>
              </a:spcAft>
              <a:buClr>
                <a:schemeClr val="tx1"/>
              </a:buClr>
              <a:buFont typeface="Arial" panose="020B0604020202020204" pitchFamily="34" charset="0"/>
              <a:buChar char="•"/>
            </a:pPr>
            <a:r>
              <a:rPr lang="en-GB" sz="1600" b="1" dirty="0">
                <a:solidFill>
                  <a:schemeClr val="tx2"/>
                </a:solidFill>
              </a:rPr>
              <a:t>Entry points </a:t>
            </a:r>
            <a:r>
              <a:rPr lang="en-GB" sz="1600" dirty="0"/>
              <a:t>M+15 (calendar month plus 15 business days) Notification by 2.30pm on M+15</a:t>
            </a:r>
            <a:r>
              <a:rPr lang="en-GB" sz="1600" dirty="0">
                <a:solidFill>
                  <a:srgbClr val="00B050"/>
                </a:solidFill>
              </a:rPr>
              <a:t>.</a:t>
            </a:r>
            <a:endParaRPr lang="en-GB" sz="1600" dirty="0"/>
          </a:p>
          <a:p>
            <a:pPr marL="285750" indent="-285750">
              <a:spcAft>
                <a:spcPts val="600"/>
              </a:spcAft>
              <a:buClr>
                <a:schemeClr val="tx1"/>
              </a:buClr>
              <a:buFont typeface="Arial" panose="020B0604020202020204" pitchFamily="34" charset="0"/>
              <a:buChar char="•"/>
            </a:pPr>
            <a:r>
              <a:rPr lang="en-GB" sz="1600" b="1" dirty="0">
                <a:solidFill>
                  <a:schemeClr val="tx2"/>
                </a:solidFill>
              </a:rPr>
              <a:t>Interconnection Points </a:t>
            </a:r>
            <a:r>
              <a:rPr lang="en-GB" sz="1600" dirty="0"/>
              <a:t>(IPs) follow EU nomination rules (the Gemini nomination is used as the allocation). Close out is D+1. Notification by 12pm on D+1.</a:t>
            </a:r>
          </a:p>
          <a:p>
            <a:pPr marL="285750" indent="-285750">
              <a:spcAft>
                <a:spcPts val="600"/>
              </a:spcAft>
              <a:buClr>
                <a:schemeClr val="tx1"/>
              </a:buClr>
              <a:buFont typeface="Arial" panose="020B0604020202020204" pitchFamily="34" charset="0"/>
              <a:buChar char="•"/>
            </a:pPr>
            <a:endParaRPr lang="en-GB" sz="1600" dirty="0">
              <a:solidFill>
                <a:srgbClr val="00B050"/>
              </a:solidFill>
            </a:endParaRPr>
          </a:p>
          <a:p>
            <a:pPr>
              <a:spcAft>
                <a:spcPts val="600"/>
              </a:spcAft>
              <a:buClr>
                <a:schemeClr val="tx1"/>
              </a:buClr>
            </a:pPr>
            <a:r>
              <a:rPr lang="en-GB" sz="1600" dirty="0"/>
              <a:t>For detail see </a:t>
            </a:r>
            <a:r>
              <a:rPr lang="en-GB" sz="1600" i="1" dirty="0"/>
              <a:t>UNC</a:t>
            </a:r>
            <a:r>
              <a:rPr lang="en-GB" sz="1600" dirty="0"/>
              <a:t> </a:t>
            </a:r>
            <a:r>
              <a:rPr lang="en-GB" sz="1600" i="1" dirty="0"/>
              <a:t>TPD Section E 1.8 Close-out rules</a:t>
            </a:r>
            <a:r>
              <a:rPr lang="en-GB" sz="1600" dirty="0"/>
              <a:t> / or for Interconnectors </a:t>
            </a:r>
            <a:r>
              <a:rPr lang="en-GB" sz="1600" i="1" dirty="0"/>
              <a:t>EID Section C Nominations &amp; Section D Allocations</a:t>
            </a:r>
            <a:endParaRPr lang="en-GB" sz="1600" b="0" i="1" kern="0" dirty="0">
              <a:solidFill>
                <a:schemeClr val="accent3"/>
              </a:solidFill>
            </a:endParaRPr>
          </a:p>
        </p:txBody>
      </p:sp>
    </p:spTree>
    <p:extLst>
      <p:ext uri="{BB962C8B-B14F-4D97-AF65-F5344CB8AC3E}">
        <p14:creationId xmlns:p14="http://schemas.microsoft.com/office/powerpoint/2010/main" val="329223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Who to contact</a:t>
            </a:r>
          </a:p>
        </p:txBody>
      </p:sp>
      <p:sp>
        <p:nvSpPr>
          <p:cNvPr id="11" name="Rectangle 10">
            <a:extLst>
              <a:ext uri="{FF2B5EF4-FFF2-40B4-BE49-F238E27FC236}">
                <a16:creationId xmlns:a16="http://schemas.microsoft.com/office/drawing/2014/main" id="{14018482-BF0B-40F8-B16D-443F700C63BB}"/>
              </a:ext>
            </a:extLst>
          </p:cNvPr>
          <p:cNvSpPr/>
          <p:nvPr/>
        </p:nvSpPr>
        <p:spPr bwMode="auto">
          <a:xfrm>
            <a:off x="8881200" y="252000"/>
            <a:ext cx="2880000" cy="1368000"/>
          </a:xfrm>
          <a:prstGeom prst="rect">
            <a:avLst/>
          </a:prstGeom>
          <a:solidFill>
            <a:srgbClr val="500A78"/>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1. </a:t>
            </a:r>
            <a:r>
              <a:rPr lang="en-US" sz="2000" b="1" kern="0" dirty="0">
                <a:solidFill>
                  <a:srgbClr val="FFFFFF"/>
                </a:solidFill>
                <a:cs typeface="Helvetica" panose="020B0604020202020204" pitchFamily="34" charset="0"/>
              </a:rPr>
              <a:t>After the day</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518055" y="1086623"/>
            <a:ext cx="11329827"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dirty="0"/>
              <a:t>Summary: </a:t>
            </a:r>
            <a:r>
              <a:rPr lang="en-GB" sz="1600" b="1" dirty="0"/>
              <a:t>Pre &amp; Post Close Out Measurement or Allocation Queries</a:t>
            </a:r>
            <a:r>
              <a:rPr lang="en-GB" sz="1600" b="1" dirty="0">
                <a:solidFill>
                  <a:srgbClr val="00B050"/>
                </a:solidFill>
              </a:rPr>
              <a:t>:</a:t>
            </a:r>
          </a:p>
          <a:p>
            <a:pPr>
              <a:spcAft>
                <a:spcPts val="600"/>
              </a:spcAft>
              <a:buClr>
                <a:schemeClr val="tx1"/>
              </a:buClr>
            </a:pPr>
            <a:r>
              <a:rPr lang="en-GB" sz="1600" dirty="0"/>
              <a:t>For Exit Sites email - </a:t>
            </a:r>
            <a:r>
              <a:rPr lang="en-GB" sz="1600" dirty="0">
                <a:hlinkClick r:id="rId3"/>
              </a:rPr>
              <a:t>Box.UniqueSites@nationalgrid.com</a:t>
            </a:r>
            <a:endParaRPr lang="en-GB" sz="1600" dirty="0"/>
          </a:p>
          <a:p>
            <a:pPr>
              <a:spcAft>
                <a:spcPts val="600"/>
              </a:spcAft>
              <a:buClr>
                <a:schemeClr val="tx1"/>
              </a:buClr>
            </a:pPr>
            <a:r>
              <a:rPr lang="en-GB" sz="1600" dirty="0"/>
              <a:t>For Entry Sites email - </a:t>
            </a:r>
            <a:r>
              <a:rPr lang="en-GB" sz="1600" dirty="0">
                <a:hlinkClick r:id="rId4"/>
              </a:rPr>
              <a:t>Box.EnergyTracking@nationalgrid.com</a:t>
            </a:r>
            <a:endParaRPr lang="en-GB" sz="1600" dirty="0"/>
          </a:p>
          <a:p>
            <a:pPr>
              <a:spcAft>
                <a:spcPts val="600"/>
              </a:spcAft>
              <a:buClr>
                <a:schemeClr val="tx1"/>
              </a:buClr>
            </a:pPr>
            <a:r>
              <a:rPr lang="en-GB" sz="1600" dirty="0"/>
              <a:t>Process Owner: Will Gratton - </a:t>
            </a:r>
            <a:r>
              <a:rPr lang="en-GB" sz="1600" dirty="0">
                <a:hlinkClick r:id="rId5"/>
              </a:rPr>
              <a:t>William.Gratton@nationalgrid.com</a:t>
            </a:r>
            <a:r>
              <a:rPr lang="en-GB" sz="1600" dirty="0"/>
              <a:t>  Telephone - 01926 655766 </a:t>
            </a:r>
          </a:p>
          <a:p>
            <a:pPr>
              <a:spcAft>
                <a:spcPts val="600"/>
              </a:spcAft>
              <a:buClr>
                <a:schemeClr val="tx1"/>
              </a:buClr>
            </a:pPr>
            <a:endParaRPr lang="en-GB" sz="1600" dirty="0"/>
          </a:p>
          <a:p>
            <a:pPr>
              <a:spcAft>
                <a:spcPts val="600"/>
              </a:spcAft>
              <a:buClr>
                <a:schemeClr val="tx1"/>
              </a:buClr>
            </a:pPr>
            <a:r>
              <a:rPr lang="en-GB" sz="1600" dirty="0"/>
              <a:t>Summary : </a:t>
            </a:r>
            <a:r>
              <a:rPr lang="en-GB" sz="1600" b="1" dirty="0"/>
              <a:t>Pre &amp; Post Close Out EU Nomination Queries: </a:t>
            </a:r>
          </a:p>
          <a:p>
            <a:pPr>
              <a:spcAft>
                <a:spcPts val="600"/>
              </a:spcAft>
              <a:buClr>
                <a:schemeClr val="tx1"/>
              </a:buClr>
            </a:pPr>
            <a:r>
              <a:rPr lang="en-GB" sz="1600" dirty="0"/>
              <a:t>Email - </a:t>
            </a:r>
            <a:r>
              <a:rPr lang="en-GB" sz="1600" dirty="0">
                <a:hlinkClick r:id="rId6"/>
              </a:rPr>
              <a:t>box.NTS.EnergyBalance@nationalgrid.com</a:t>
            </a:r>
            <a:r>
              <a:rPr lang="en-GB" sz="1600" dirty="0"/>
              <a:t> </a:t>
            </a:r>
            <a:endParaRPr lang="en-GB" sz="1600" dirty="0">
              <a:solidFill>
                <a:srgbClr val="00B050"/>
              </a:solidFill>
            </a:endParaRPr>
          </a:p>
          <a:p>
            <a:pPr>
              <a:spcAft>
                <a:spcPts val="600"/>
              </a:spcAft>
              <a:buClr>
                <a:schemeClr val="tx1"/>
              </a:buClr>
            </a:pPr>
            <a:r>
              <a:rPr lang="en-GB" sz="1600" dirty="0"/>
              <a:t>Process Owner – Tom Lane </a:t>
            </a:r>
            <a:r>
              <a:rPr lang="en-GB" sz="1600" dirty="0">
                <a:hlinkClick r:id="rId7"/>
              </a:rPr>
              <a:t>Tom.Lane@nationalgrid.com</a:t>
            </a:r>
            <a:r>
              <a:rPr lang="en-GB" sz="1600" dirty="0"/>
              <a:t>  Telephone – 07901 008928</a:t>
            </a:r>
          </a:p>
          <a:p>
            <a:pPr>
              <a:spcAft>
                <a:spcPts val="600"/>
              </a:spcAft>
              <a:buClr>
                <a:schemeClr val="tx1"/>
              </a:buClr>
            </a:pPr>
            <a:endParaRPr lang="en-GB" sz="1600" b="0" kern="0" dirty="0">
              <a:solidFill>
                <a:schemeClr val="tx1"/>
              </a:solidFill>
            </a:endParaRPr>
          </a:p>
          <a:p>
            <a:pPr>
              <a:spcAft>
                <a:spcPts val="600"/>
              </a:spcAft>
              <a:buClr>
                <a:schemeClr val="tx1"/>
              </a:buClr>
            </a:pPr>
            <a:r>
              <a:rPr lang="en-GB" sz="1600" kern="0" dirty="0"/>
              <a:t>Summary:</a:t>
            </a:r>
            <a:r>
              <a:rPr lang="en-GB" sz="1600" b="1" dirty="0"/>
              <a:t> Physical Meter Error Queries:</a:t>
            </a:r>
          </a:p>
          <a:p>
            <a:pPr>
              <a:spcAft>
                <a:spcPts val="600"/>
              </a:spcAft>
              <a:buClr>
                <a:schemeClr val="tx1"/>
              </a:buClr>
            </a:pPr>
            <a:r>
              <a:rPr lang="en-GB" sz="1600" dirty="0"/>
              <a:t>Email – </a:t>
            </a:r>
            <a:r>
              <a:rPr lang="en-GB" sz="1600" kern="0" dirty="0">
                <a:hlinkClick r:id="rId8"/>
              </a:rPr>
              <a:t>meterassurance@nationalgrid.com</a:t>
            </a:r>
            <a:r>
              <a:rPr lang="en-GB" sz="1600" kern="0" dirty="0"/>
              <a:t> </a:t>
            </a:r>
            <a:endParaRPr lang="en-GB" sz="1600" dirty="0"/>
          </a:p>
          <a:p>
            <a:pPr>
              <a:spcAft>
                <a:spcPts val="600"/>
              </a:spcAft>
              <a:buClr>
                <a:schemeClr val="tx1"/>
              </a:buClr>
            </a:pPr>
            <a:r>
              <a:rPr lang="en-GB" sz="1600" dirty="0"/>
              <a:t>Process Owner – Zoe Thorpe </a:t>
            </a:r>
            <a:r>
              <a:rPr lang="en-GB" sz="1600" kern="0" dirty="0">
                <a:hlinkClick r:id="rId9"/>
              </a:rPr>
              <a:t>Zoe.Thorpe@nationalgrid.com</a:t>
            </a:r>
            <a:r>
              <a:rPr lang="en-GB" sz="1600" kern="0" dirty="0"/>
              <a:t> </a:t>
            </a:r>
            <a:r>
              <a:rPr lang="en-GB" sz="1600" dirty="0"/>
              <a:t>Telephone – 07812 508635</a:t>
            </a:r>
          </a:p>
        </p:txBody>
      </p:sp>
      <p:sp>
        <p:nvSpPr>
          <p:cNvPr id="4" name="TextBox 3">
            <a:extLst>
              <a:ext uri="{FF2B5EF4-FFF2-40B4-BE49-F238E27FC236}">
                <a16:creationId xmlns:a16="http://schemas.microsoft.com/office/drawing/2014/main" id="{CFE54D6C-4764-410C-B2F9-296554F793CE}"/>
              </a:ext>
            </a:extLst>
          </p:cNvPr>
          <p:cNvSpPr txBox="1"/>
          <p:nvPr/>
        </p:nvSpPr>
        <p:spPr bwMode="auto">
          <a:xfrm>
            <a:off x="2214878" y="5043099"/>
            <a:ext cx="8646161"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600" b="0" i="1" kern="0" dirty="0">
                <a:solidFill>
                  <a:schemeClr val="tx2"/>
                </a:solidFill>
                <a:latin typeface="+mn-lt"/>
                <a:ea typeface="+mn-ea"/>
              </a:rPr>
              <a:t>Get in touch via email or phone. We’re also happy to arrange video calls, just get in touch and we will contact you via Microsoft Teams.   </a:t>
            </a:r>
          </a:p>
          <a:p>
            <a:pPr algn="l">
              <a:spcAft>
                <a:spcPts val="600"/>
              </a:spcAft>
              <a:buClr>
                <a:schemeClr val="tx1"/>
              </a:buClr>
            </a:pPr>
            <a:endParaRPr lang="en-GB" sz="100" i="1" kern="0" dirty="0">
              <a:solidFill>
                <a:schemeClr val="tx2"/>
              </a:solidFill>
            </a:endParaRPr>
          </a:p>
          <a:p>
            <a:pPr algn="l">
              <a:spcAft>
                <a:spcPts val="600"/>
              </a:spcAft>
              <a:buClr>
                <a:schemeClr val="tx1"/>
              </a:buClr>
            </a:pPr>
            <a:r>
              <a:rPr lang="en-GB" sz="1600" b="0" i="1" kern="0" dirty="0">
                <a:solidFill>
                  <a:schemeClr val="tx2"/>
                </a:solidFill>
                <a:latin typeface="+mn-lt"/>
                <a:ea typeface="+mn-ea"/>
              </a:rPr>
              <a:t>Note: if contacting the process owner via email please cc the relevant box account to ensure that your query will be dealt with in the event of absence </a:t>
            </a:r>
          </a:p>
        </p:txBody>
      </p:sp>
      <p:pic>
        <p:nvPicPr>
          <p:cNvPr id="6" name="Graphic 5" descr="Chat">
            <a:extLst>
              <a:ext uri="{FF2B5EF4-FFF2-40B4-BE49-F238E27FC236}">
                <a16:creationId xmlns:a16="http://schemas.microsoft.com/office/drawing/2014/main" id="{695DBE1A-AB57-4DFC-9D80-88B9E26D3D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5925" y="4940107"/>
            <a:ext cx="914400" cy="914400"/>
          </a:xfrm>
          <a:prstGeom prst="rect">
            <a:avLst/>
          </a:prstGeom>
        </p:spPr>
      </p:pic>
    </p:spTree>
    <p:extLst>
      <p:ext uri="{BB962C8B-B14F-4D97-AF65-F5344CB8AC3E}">
        <p14:creationId xmlns:p14="http://schemas.microsoft.com/office/powerpoint/2010/main" val="304096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The end to end process explained</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294639" y="2067088"/>
            <a:ext cx="1132982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b="1" kern="0" dirty="0">
                <a:solidFill>
                  <a:schemeClr val="tx1"/>
                </a:solidFill>
                <a:latin typeface="+mn-lt"/>
                <a:ea typeface="+mn-ea"/>
              </a:rPr>
              <a:t>Responsibility = </a:t>
            </a:r>
            <a:r>
              <a:rPr lang="en-GB" sz="1600" kern="0" dirty="0"/>
              <a:t>Xoserve</a:t>
            </a:r>
            <a:br>
              <a:rPr lang="en-GB" sz="1600" b="0" kern="0" dirty="0">
                <a:solidFill>
                  <a:schemeClr val="tx1"/>
                </a:solidFill>
                <a:latin typeface="+mn-lt"/>
                <a:ea typeface="+mn-ea"/>
              </a:rPr>
            </a:br>
            <a:br>
              <a:rPr lang="en-GB" sz="1600" b="0" kern="0" dirty="0">
                <a:solidFill>
                  <a:schemeClr val="tx1"/>
                </a:solidFill>
                <a:latin typeface="+mn-lt"/>
                <a:ea typeface="+mn-ea"/>
              </a:rPr>
            </a:br>
            <a:r>
              <a:rPr lang="en-GB" sz="1600" b="1" kern="0" dirty="0">
                <a:solidFill>
                  <a:schemeClr val="tx1"/>
                </a:solidFill>
                <a:latin typeface="+mn-lt"/>
                <a:ea typeface="+mn-ea"/>
              </a:rPr>
              <a:t>What actually happens = </a:t>
            </a:r>
            <a:r>
              <a:rPr lang="en-GB" sz="1600" kern="0" dirty="0">
                <a:solidFill>
                  <a:schemeClr val="tx1"/>
                </a:solidFill>
                <a:latin typeface="+mn-lt"/>
                <a:ea typeface="+mn-ea"/>
              </a:rPr>
              <a:t>Shippers are invoiced based on </a:t>
            </a:r>
            <a:r>
              <a:rPr lang="en-GB" sz="1600" kern="0" dirty="0"/>
              <a:t>Gemini allocation data</a:t>
            </a:r>
            <a:r>
              <a:rPr lang="en-GB" sz="1600" b="1" kern="0" dirty="0"/>
              <a:t>. </a:t>
            </a:r>
            <a:r>
              <a:rPr lang="en-GB" sz="1600" dirty="0"/>
              <a:t>Xoserve issue invoice files via the IX system. These are sent in an industry agreed format as csv files, the Energy Balancing invoice file (BAL) is issued as an .</a:t>
            </a:r>
            <a:r>
              <a:rPr lang="en-GB" sz="1600"/>
              <a:t>IDB file.</a:t>
            </a:r>
            <a:endParaRPr lang="en-GB" sz="1600" b="0" kern="0" dirty="0">
              <a:solidFill>
                <a:schemeClr val="tx1"/>
              </a:solidFill>
              <a:latin typeface="+mn-lt"/>
              <a:ea typeface="+mn-ea"/>
            </a:endParaRPr>
          </a:p>
          <a:p>
            <a:pPr>
              <a:spcAft>
                <a:spcPts val="600"/>
              </a:spcAft>
              <a:buClr>
                <a:schemeClr val="tx1"/>
              </a:buClr>
            </a:pPr>
            <a:endParaRPr lang="en-GB" sz="1600" b="1" kern="0" dirty="0"/>
          </a:p>
          <a:p>
            <a:pPr>
              <a:spcAft>
                <a:spcPts val="600"/>
              </a:spcAft>
              <a:buClr>
                <a:schemeClr val="tx1"/>
              </a:buClr>
            </a:pPr>
            <a:r>
              <a:rPr lang="en-GB" sz="1600" b="1" kern="0" dirty="0"/>
              <a:t>Timings and detail = </a:t>
            </a:r>
            <a:r>
              <a:rPr lang="en-GB" sz="1600" dirty="0"/>
              <a:t>Invoicing is carried out at M+23 (23 business days after the calendar month ends. For example, January usage will be invoiced in March)</a:t>
            </a:r>
          </a:p>
          <a:p>
            <a:pPr>
              <a:spcAft>
                <a:spcPts val="600"/>
              </a:spcAft>
              <a:buClr>
                <a:schemeClr val="tx1"/>
              </a:buClr>
            </a:pPr>
            <a:r>
              <a:rPr lang="en-GB" sz="1600" dirty="0"/>
              <a:t> </a:t>
            </a:r>
          </a:p>
          <a:p>
            <a:pPr>
              <a:spcAft>
                <a:spcPts val="600"/>
              </a:spcAft>
              <a:buClr>
                <a:schemeClr val="tx1"/>
              </a:buClr>
            </a:pPr>
            <a:r>
              <a:rPr lang="en-GB" sz="1600" dirty="0"/>
              <a:t>For exact dates, see the </a:t>
            </a:r>
            <a:r>
              <a:rPr lang="en-GB" sz="1600" dirty="0">
                <a:hlinkClick r:id="rId3"/>
              </a:rPr>
              <a:t>Xoserve Annual Billing Calendar</a:t>
            </a:r>
            <a:endParaRPr lang="en-GB" sz="1600" i="1" dirty="0">
              <a:solidFill>
                <a:schemeClr val="accent5"/>
              </a:solidFill>
            </a:endParaRPr>
          </a:p>
          <a:p>
            <a:pPr>
              <a:spcAft>
                <a:spcPts val="600"/>
              </a:spcAft>
              <a:buClr>
                <a:schemeClr val="tx1"/>
              </a:buClr>
            </a:pPr>
            <a:endParaRPr lang="en-GB" sz="1600" i="1" dirty="0"/>
          </a:p>
          <a:p>
            <a:pPr>
              <a:spcAft>
                <a:spcPts val="600"/>
              </a:spcAft>
              <a:buClr>
                <a:schemeClr val="tx1"/>
              </a:buClr>
            </a:pPr>
            <a:r>
              <a:rPr lang="en-GB" sz="1600" dirty="0"/>
              <a:t>A comprehensive list of invoice charges is </a:t>
            </a:r>
            <a:r>
              <a:rPr lang="en-GB" sz="1600" dirty="0">
                <a:hlinkClick r:id="rId4"/>
              </a:rPr>
              <a:t>available online</a:t>
            </a:r>
            <a:r>
              <a:rPr lang="en-GB" sz="1600" dirty="0">
                <a:solidFill>
                  <a:srgbClr val="FF0000"/>
                </a:solidFill>
              </a:rPr>
              <a:t>.</a:t>
            </a:r>
            <a:endParaRPr lang="en-GB" sz="1600" dirty="0">
              <a:solidFill>
                <a:schemeClr val="accent3"/>
              </a:solidFill>
            </a:endParaRPr>
          </a:p>
        </p:txBody>
      </p:sp>
      <p:sp>
        <p:nvSpPr>
          <p:cNvPr id="5" name="Rectangle 4">
            <a:extLst>
              <a:ext uri="{FF2B5EF4-FFF2-40B4-BE49-F238E27FC236}">
                <a16:creationId xmlns:a16="http://schemas.microsoft.com/office/drawing/2014/main" id="{AA1BF48E-185B-407F-9848-B525F2488A88}"/>
              </a:ext>
            </a:extLst>
          </p:cNvPr>
          <p:cNvSpPr/>
          <p:nvPr/>
        </p:nvSpPr>
        <p:spPr bwMode="auto">
          <a:xfrm>
            <a:off x="8881200" y="252000"/>
            <a:ext cx="2880000" cy="1368000"/>
          </a:xfrm>
          <a:prstGeom prst="rect">
            <a:avLst/>
          </a:prstGeom>
          <a:solidFill>
            <a:srgbClr val="00BEB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2. </a:t>
            </a:r>
            <a:r>
              <a:rPr lang="en-US" sz="2000" b="1" kern="0" dirty="0">
                <a:solidFill>
                  <a:srgbClr val="FFFFFF"/>
                </a:solidFill>
                <a:cs typeface="Helvetica" panose="020B0604020202020204" pitchFamily="34" charset="0"/>
              </a:rPr>
              <a:t>Invoice</a:t>
            </a:r>
            <a:endParaRPr kumimoji="0" lang="en-US" sz="2000" b="0" i="0" u="none" strike="noStrike" kern="0" cap="none" spc="0" normalizeH="0" baseline="0" noProof="0" dirty="0">
              <a:ln>
                <a:noFill/>
              </a:ln>
              <a:solidFill>
                <a:srgbClr val="00148C"/>
              </a:solidFill>
              <a:effectLst/>
              <a:uLnTx/>
              <a:uFillTx/>
              <a:cs typeface="Helvetica" panose="020B0604020202020204" pitchFamily="34" charset="0"/>
            </a:endParaRPr>
          </a:p>
        </p:txBody>
      </p:sp>
    </p:spTree>
    <p:extLst>
      <p:ext uri="{BB962C8B-B14F-4D97-AF65-F5344CB8AC3E}">
        <p14:creationId xmlns:p14="http://schemas.microsoft.com/office/powerpoint/2010/main" val="39340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702B0B-9F46-44F1-A689-F0DD12913156}"/>
              </a:ext>
            </a:extLst>
          </p:cNvPr>
          <p:cNvSpPr txBox="1"/>
          <p:nvPr/>
        </p:nvSpPr>
        <p:spPr bwMode="auto">
          <a:xfrm>
            <a:off x="325119" y="931281"/>
            <a:ext cx="1132982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endParaRPr lang="en-GB" sz="1600" dirty="0"/>
          </a:p>
          <a:p>
            <a:pPr>
              <a:spcAft>
                <a:spcPts val="600"/>
              </a:spcAft>
              <a:buClr>
                <a:schemeClr val="tx1"/>
              </a:buClr>
            </a:pPr>
            <a:endParaRPr lang="en-GB" sz="1600" dirty="0"/>
          </a:p>
          <a:p>
            <a:pPr>
              <a:spcAft>
                <a:spcPts val="600"/>
              </a:spcAft>
              <a:buClr>
                <a:schemeClr val="tx1"/>
              </a:buClr>
            </a:pPr>
            <a:endParaRPr lang="en-GB" sz="1600" dirty="0"/>
          </a:p>
          <a:p>
            <a:pPr>
              <a:spcAft>
                <a:spcPts val="600"/>
              </a:spcAft>
              <a:buClr>
                <a:schemeClr val="tx1"/>
              </a:buClr>
            </a:pPr>
            <a:r>
              <a:rPr lang="en-GB" sz="1600" dirty="0"/>
              <a:t>Summary: </a:t>
            </a:r>
            <a:r>
              <a:rPr lang="en-GB" sz="1600" b="1" dirty="0"/>
              <a:t>Energy Balancing Invoices</a:t>
            </a:r>
          </a:p>
          <a:p>
            <a:pPr>
              <a:spcAft>
                <a:spcPts val="600"/>
              </a:spcAft>
              <a:buClr>
                <a:schemeClr val="tx1"/>
              </a:buClr>
            </a:pPr>
            <a:endParaRPr lang="en-GB" sz="1600" b="1" dirty="0"/>
          </a:p>
          <a:p>
            <a:pPr>
              <a:spcAft>
                <a:spcPts val="600"/>
              </a:spcAft>
              <a:buClr>
                <a:schemeClr val="tx1"/>
              </a:buClr>
            </a:pPr>
            <a:r>
              <a:rPr lang="en-GB" sz="1600" dirty="0"/>
              <a:t>Process Owner Contacts:</a:t>
            </a:r>
          </a:p>
          <a:p>
            <a:pPr>
              <a:spcAft>
                <a:spcPts val="600"/>
              </a:spcAft>
              <a:buClr>
                <a:schemeClr val="tx1"/>
              </a:buClr>
            </a:pPr>
            <a:r>
              <a:rPr lang="en-GB" sz="1600" dirty="0"/>
              <a:t>James Sweeney - </a:t>
            </a:r>
            <a:r>
              <a:rPr lang="en-GB" sz="1600" dirty="0">
                <a:hlinkClick r:id="rId3"/>
              </a:rPr>
              <a:t>James.j.sweeney@xoserve.com</a:t>
            </a:r>
            <a:r>
              <a:rPr lang="en-GB" sz="1600" dirty="0"/>
              <a:t> Telephone - 0121 229 2272  </a:t>
            </a:r>
          </a:p>
          <a:p>
            <a:pPr>
              <a:spcAft>
                <a:spcPts val="600"/>
              </a:spcAft>
              <a:buClr>
                <a:schemeClr val="tx1"/>
              </a:buClr>
            </a:pPr>
            <a:r>
              <a:rPr lang="en-GB" sz="1600" dirty="0"/>
              <a:t>Sharon Whitehead - </a:t>
            </a:r>
            <a:r>
              <a:rPr lang="en-GB" sz="1600" dirty="0">
                <a:hlinkClick r:id="rId4"/>
              </a:rPr>
              <a:t>Sharon.d.whitehead@xoserve.com</a:t>
            </a:r>
            <a:r>
              <a:rPr lang="en-GB" sz="1600" dirty="0"/>
              <a:t> Telephone - 0121 229 2623</a:t>
            </a:r>
          </a:p>
          <a:p>
            <a:pPr>
              <a:spcAft>
                <a:spcPts val="600"/>
              </a:spcAft>
              <a:buClr>
                <a:schemeClr val="tx1"/>
              </a:buClr>
            </a:pPr>
            <a:endParaRPr lang="en-GB" sz="1600" b="0" kern="0" dirty="0">
              <a:solidFill>
                <a:schemeClr val="tx1"/>
              </a:solidFill>
              <a:latin typeface="+mn-lt"/>
              <a:ea typeface="+mn-ea"/>
            </a:endParaRPr>
          </a:p>
        </p:txBody>
      </p:sp>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Who to contact</a:t>
            </a:r>
          </a:p>
        </p:txBody>
      </p:sp>
      <p:sp>
        <p:nvSpPr>
          <p:cNvPr id="5" name="Rectangle 4">
            <a:extLst>
              <a:ext uri="{FF2B5EF4-FFF2-40B4-BE49-F238E27FC236}">
                <a16:creationId xmlns:a16="http://schemas.microsoft.com/office/drawing/2014/main" id="{AA1BF48E-185B-407F-9848-B525F2488A88}"/>
              </a:ext>
            </a:extLst>
          </p:cNvPr>
          <p:cNvSpPr/>
          <p:nvPr/>
        </p:nvSpPr>
        <p:spPr bwMode="auto">
          <a:xfrm>
            <a:off x="8881200" y="252000"/>
            <a:ext cx="2880000" cy="1368000"/>
          </a:xfrm>
          <a:prstGeom prst="rect">
            <a:avLst/>
          </a:prstGeom>
          <a:solidFill>
            <a:srgbClr val="00BEB4"/>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2. </a:t>
            </a:r>
            <a:r>
              <a:rPr lang="en-US" sz="2000" b="1" kern="0" dirty="0">
                <a:solidFill>
                  <a:srgbClr val="FFFFFF"/>
                </a:solidFill>
                <a:cs typeface="Helvetica" panose="020B0604020202020204" pitchFamily="34" charset="0"/>
              </a:rPr>
              <a:t>Invoice</a:t>
            </a:r>
            <a:endParaRPr kumimoji="0" lang="en-US" sz="2000" b="0" i="0" u="none" strike="noStrike" kern="0" cap="none" spc="0" normalizeH="0" baseline="0" noProof="0" dirty="0">
              <a:ln>
                <a:noFill/>
              </a:ln>
              <a:solidFill>
                <a:srgbClr val="00148C"/>
              </a:solidFill>
              <a:effectLst/>
              <a:uLnTx/>
              <a:uFillTx/>
              <a:cs typeface="Helvetica" panose="020B0604020202020204" pitchFamily="34" charset="0"/>
            </a:endParaRPr>
          </a:p>
        </p:txBody>
      </p:sp>
    </p:spTree>
    <p:extLst>
      <p:ext uri="{BB962C8B-B14F-4D97-AF65-F5344CB8AC3E}">
        <p14:creationId xmlns:p14="http://schemas.microsoft.com/office/powerpoint/2010/main" val="290228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The end to end process explained</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430373" y="1481477"/>
            <a:ext cx="11329827"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600"/>
              </a:spcAft>
              <a:buClr>
                <a:schemeClr val="tx1"/>
              </a:buClr>
            </a:pPr>
            <a:r>
              <a:rPr lang="en-GB" sz="1600" b="1" kern="0" dirty="0">
                <a:solidFill>
                  <a:schemeClr val="tx1"/>
                </a:solidFill>
                <a:latin typeface="+mn-lt"/>
                <a:ea typeface="+mn-ea"/>
              </a:rPr>
              <a:t>Responsibility = </a:t>
            </a:r>
            <a:r>
              <a:rPr lang="en-GB" sz="1600" kern="0" dirty="0">
                <a:solidFill>
                  <a:schemeClr val="tx1"/>
                </a:solidFill>
                <a:latin typeface="+mn-lt"/>
                <a:ea typeface="+mn-ea"/>
              </a:rPr>
              <a:t>National Grid Energy Balancing Team</a:t>
            </a:r>
            <a:br>
              <a:rPr lang="en-GB" sz="1600" b="0" kern="0" dirty="0">
                <a:solidFill>
                  <a:schemeClr val="tx1"/>
                </a:solidFill>
                <a:latin typeface="+mn-lt"/>
                <a:ea typeface="+mn-ea"/>
              </a:rPr>
            </a:br>
            <a:br>
              <a:rPr lang="en-GB" sz="1600" b="0" kern="0" dirty="0">
                <a:solidFill>
                  <a:schemeClr val="tx1"/>
                </a:solidFill>
                <a:latin typeface="+mn-lt"/>
                <a:ea typeface="+mn-ea"/>
              </a:rPr>
            </a:br>
            <a:r>
              <a:rPr lang="en-GB" sz="1600" b="1" kern="0" dirty="0">
                <a:solidFill>
                  <a:schemeClr val="tx1"/>
                </a:solidFill>
                <a:latin typeface="+mn-lt"/>
                <a:ea typeface="+mn-ea"/>
              </a:rPr>
              <a:t>What actually happens = </a:t>
            </a:r>
            <a:r>
              <a:rPr lang="en-GB" sz="1600" dirty="0"/>
              <a:t>Occasionally there may be circumstances where the allocated quantity in Gemini is incorrect due to a billing or metering error. This will cause the incorrect amount to be billed in the original invoice</a:t>
            </a:r>
          </a:p>
          <a:p>
            <a:pPr>
              <a:spcAft>
                <a:spcPts val="600"/>
              </a:spcAft>
              <a:buClr>
                <a:schemeClr val="tx1"/>
              </a:buClr>
            </a:pPr>
            <a:r>
              <a:rPr lang="en-GB" sz="1600" dirty="0"/>
              <a:t>Depending on the circumstances, a billing adjustment may be required. National Grid will investigate any potential reconciliations and calculate the correct energy which should be allocated to the shipper. Note that the allocated figure within Gemini is not updated post close out.</a:t>
            </a:r>
          </a:p>
          <a:p>
            <a:pPr>
              <a:spcAft>
                <a:spcPts val="600"/>
              </a:spcAft>
              <a:buClr>
                <a:schemeClr val="tx1"/>
              </a:buClr>
            </a:pPr>
            <a:endParaRPr lang="en-GB" sz="800" dirty="0"/>
          </a:p>
          <a:p>
            <a:pPr>
              <a:spcAft>
                <a:spcPts val="600"/>
              </a:spcAft>
              <a:buClr>
                <a:schemeClr val="tx1"/>
              </a:buClr>
            </a:pPr>
            <a:r>
              <a:rPr lang="en-GB" sz="1600" dirty="0"/>
              <a:t>Different rules apply to Entry and Exit sites, which are detailed on the following slide</a:t>
            </a:r>
          </a:p>
          <a:p>
            <a:pPr>
              <a:spcAft>
                <a:spcPts val="600"/>
              </a:spcAft>
              <a:buClr>
                <a:schemeClr val="tx1"/>
              </a:buClr>
            </a:pPr>
            <a:endParaRPr lang="en-GB" sz="800" dirty="0">
              <a:solidFill>
                <a:schemeClr val="accent3"/>
              </a:solidFill>
            </a:endParaRPr>
          </a:p>
          <a:p>
            <a:pPr>
              <a:spcAft>
                <a:spcPts val="600"/>
              </a:spcAft>
              <a:buClr>
                <a:schemeClr val="tx1"/>
              </a:buClr>
            </a:pPr>
            <a:r>
              <a:rPr lang="en-GB" sz="1600" b="1" kern="0" dirty="0"/>
              <a:t>Process = </a:t>
            </a:r>
            <a:r>
              <a:rPr lang="en-GB" sz="1600" kern="0" dirty="0"/>
              <a:t>If an issue is identified by National Grid or a Shipper, the Energy Balancing Team will investigate and keep customers updated. The length of time to investigate will depend on the circumstances and information available, however, customers will be advised as the investigation progresses. As a minimum customers will be notified at the stages shown below:</a:t>
            </a:r>
            <a:endParaRPr lang="en-GB" sz="1600" dirty="0">
              <a:solidFill>
                <a:srgbClr val="00B050"/>
              </a:solidFill>
            </a:endParaRPr>
          </a:p>
        </p:txBody>
      </p:sp>
      <p:cxnSp>
        <p:nvCxnSpPr>
          <p:cNvPr id="7" name="Straight Connector 6">
            <a:extLst>
              <a:ext uri="{FF2B5EF4-FFF2-40B4-BE49-F238E27FC236}">
                <a16:creationId xmlns:a16="http://schemas.microsoft.com/office/drawing/2014/main" id="{836AD09B-1D6F-4F1E-B4AB-FB400E754A6D}"/>
              </a:ext>
            </a:extLst>
          </p:cNvPr>
          <p:cNvCxnSpPr/>
          <p:nvPr/>
        </p:nvCxnSpPr>
        <p:spPr bwMode="auto">
          <a:xfrm>
            <a:off x="3003479" y="5461993"/>
            <a:ext cx="6185043"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a:extLst>
              <a:ext uri="{FF2B5EF4-FFF2-40B4-BE49-F238E27FC236}">
                <a16:creationId xmlns:a16="http://schemas.microsoft.com/office/drawing/2014/main" id="{24BDFBEA-7233-45CF-BAF2-CBCE71625E19}"/>
              </a:ext>
            </a:extLst>
          </p:cNvPr>
          <p:cNvSpPr/>
          <p:nvPr/>
        </p:nvSpPr>
        <p:spPr bwMode="auto">
          <a:xfrm>
            <a:off x="2828575" y="5371993"/>
            <a:ext cx="180000" cy="180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0" name="Oval 9">
            <a:extLst>
              <a:ext uri="{FF2B5EF4-FFF2-40B4-BE49-F238E27FC236}">
                <a16:creationId xmlns:a16="http://schemas.microsoft.com/office/drawing/2014/main" id="{C9C958C1-1D08-451A-82CF-A18840B54341}"/>
              </a:ext>
            </a:extLst>
          </p:cNvPr>
          <p:cNvSpPr/>
          <p:nvPr/>
        </p:nvSpPr>
        <p:spPr bwMode="auto">
          <a:xfrm>
            <a:off x="6046258" y="5371993"/>
            <a:ext cx="180000" cy="180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13" name="Oval 12">
            <a:extLst>
              <a:ext uri="{FF2B5EF4-FFF2-40B4-BE49-F238E27FC236}">
                <a16:creationId xmlns:a16="http://schemas.microsoft.com/office/drawing/2014/main" id="{0337C7FB-D720-4949-A3C2-FFFC4E594903}"/>
              </a:ext>
            </a:extLst>
          </p:cNvPr>
          <p:cNvSpPr/>
          <p:nvPr/>
        </p:nvSpPr>
        <p:spPr bwMode="auto">
          <a:xfrm>
            <a:off x="9137181" y="5371993"/>
            <a:ext cx="180000" cy="180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
        <p:nvSpPr>
          <p:cNvPr id="9" name="TextBox 8">
            <a:extLst>
              <a:ext uri="{FF2B5EF4-FFF2-40B4-BE49-F238E27FC236}">
                <a16:creationId xmlns:a16="http://schemas.microsoft.com/office/drawing/2014/main" id="{FA7D7994-3898-4166-B307-2248440A8163}"/>
              </a:ext>
            </a:extLst>
          </p:cNvPr>
          <p:cNvSpPr txBox="1"/>
          <p:nvPr/>
        </p:nvSpPr>
        <p:spPr bwMode="auto">
          <a:xfrm>
            <a:off x="2376314" y="5641993"/>
            <a:ext cx="1084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GB" sz="1000" b="0" kern="0" dirty="0">
                <a:latin typeface="+mn-lt"/>
                <a:ea typeface="+mn-ea"/>
              </a:rPr>
              <a:t>Acknowledgement &amp; estimation of time to complete</a:t>
            </a:r>
          </a:p>
        </p:txBody>
      </p:sp>
      <p:sp>
        <p:nvSpPr>
          <p:cNvPr id="15" name="TextBox 14">
            <a:extLst>
              <a:ext uri="{FF2B5EF4-FFF2-40B4-BE49-F238E27FC236}">
                <a16:creationId xmlns:a16="http://schemas.microsoft.com/office/drawing/2014/main" id="{761F9B2E-EF7D-4883-A559-B274526C2BEF}"/>
              </a:ext>
            </a:extLst>
          </p:cNvPr>
          <p:cNvSpPr txBox="1"/>
          <p:nvPr/>
        </p:nvSpPr>
        <p:spPr bwMode="auto">
          <a:xfrm>
            <a:off x="5486401" y="5646735"/>
            <a:ext cx="129232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kern="0" dirty="0"/>
              <a:t>Agreement of r</a:t>
            </a:r>
            <a:r>
              <a:rPr lang="en-GB" sz="1000" b="0" kern="0" dirty="0">
                <a:latin typeface="+mn-lt"/>
                <a:ea typeface="+mn-ea"/>
              </a:rPr>
              <a:t>evised energy values &amp; expected time to complete &amp; sign off</a:t>
            </a:r>
          </a:p>
        </p:txBody>
      </p:sp>
      <p:sp>
        <p:nvSpPr>
          <p:cNvPr id="17" name="TextBox 16">
            <a:extLst>
              <a:ext uri="{FF2B5EF4-FFF2-40B4-BE49-F238E27FC236}">
                <a16:creationId xmlns:a16="http://schemas.microsoft.com/office/drawing/2014/main" id="{0DD44E6F-2A92-42D8-95D6-58340269E4D6}"/>
              </a:ext>
            </a:extLst>
          </p:cNvPr>
          <p:cNvSpPr txBox="1"/>
          <p:nvPr/>
        </p:nvSpPr>
        <p:spPr bwMode="auto">
          <a:xfrm>
            <a:off x="8684921" y="5628815"/>
            <a:ext cx="10845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GB" sz="1000" kern="0" dirty="0"/>
              <a:t>Sent to Xoserve for processing (Xo SLA will be notified here once that has been agreed)</a:t>
            </a:r>
            <a:endParaRPr lang="en-GB" sz="1000" b="0" kern="0" dirty="0"/>
          </a:p>
        </p:txBody>
      </p:sp>
      <p:sp>
        <p:nvSpPr>
          <p:cNvPr id="18" name="Rectangle 17">
            <a:extLst>
              <a:ext uri="{FF2B5EF4-FFF2-40B4-BE49-F238E27FC236}">
                <a16:creationId xmlns:a16="http://schemas.microsoft.com/office/drawing/2014/main" id="{03796A4C-BF51-4D71-9A61-7B5B3266F3F0}"/>
              </a:ext>
            </a:extLst>
          </p:cNvPr>
          <p:cNvSpPr/>
          <p:nvPr/>
        </p:nvSpPr>
        <p:spPr bwMode="auto">
          <a:xfrm>
            <a:off x="8881200" y="252000"/>
            <a:ext cx="2880000" cy="136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dirty="0">
                <a:solidFill>
                  <a:srgbClr val="FFFFFF"/>
                </a:solidFill>
                <a:cs typeface="Helvetica" panose="020B0604020202020204" pitchFamily="34" charset="0"/>
              </a:rPr>
              <a:t>3</a:t>
            </a: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 </a:t>
            </a:r>
            <a:r>
              <a:rPr lang="en-US" sz="2000" b="1" kern="0" dirty="0">
                <a:solidFill>
                  <a:srgbClr val="FFFFFF"/>
                </a:solidFill>
                <a:cs typeface="Helvetica" panose="020B0604020202020204" pitchFamily="34" charset="0"/>
              </a:rPr>
              <a:t>Investigation</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109025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15CC14A-6CA1-4454-9C03-7B9BAB74A99F}"/>
              </a:ext>
            </a:extLst>
          </p:cNvPr>
          <p:cNvSpPr>
            <a:spLocks noGrp="1"/>
          </p:cNvSpPr>
          <p:nvPr>
            <p:ph type="title"/>
          </p:nvPr>
        </p:nvSpPr>
        <p:spPr>
          <a:xfrm>
            <a:off x="430373" y="356765"/>
            <a:ext cx="11329827" cy="574516"/>
          </a:xfrm>
        </p:spPr>
        <p:txBody>
          <a:bodyPr/>
          <a:lstStyle/>
          <a:p>
            <a:r>
              <a:rPr lang="en-GB" dirty="0"/>
              <a:t>The end to end process explained:</a:t>
            </a:r>
            <a:br>
              <a:rPr lang="en-GB" dirty="0"/>
            </a:br>
            <a:r>
              <a:rPr lang="en-GB" dirty="0"/>
              <a:t>Reconciliations &amp; Adjustments</a:t>
            </a:r>
          </a:p>
        </p:txBody>
      </p:sp>
      <p:sp>
        <p:nvSpPr>
          <p:cNvPr id="12" name="TextBox 11">
            <a:extLst>
              <a:ext uri="{FF2B5EF4-FFF2-40B4-BE49-F238E27FC236}">
                <a16:creationId xmlns:a16="http://schemas.microsoft.com/office/drawing/2014/main" id="{5DF4F4A3-DE30-4306-9DC4-5B4A4F7ACA7A}"/>
              </a:ext>
            </a:extLst>
          </p:cNvPr>
          <p:cNvSpPr txBox="1"/>
          <p:nvPr/>
        </p:nvSpPr>
        <p:spPr bwMode="auto">
          <a:xfrm>
            <a:off x="293925" y="1886044"/>
            <a:ext cx="1160272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1200"/>
              </a:spcAft>
              <a:buClr>
                <a:schemeClr val="tx1"/>
              </a:buClr>
            </a:pPr>
            <a:r>
              <a:rPr lang="en-GB" sz="1600" kern="0" dirty="0"/>
              <a:t>For full details please refer to the UNC, the information below is for guidance. </a:t>
            </a:r>
          </a:p>
          <a:p>
            <a:pPr>
              <a:spcAft>
                <a:spcPts val="600"/>
              </a:spcAft>
              <a:buClr>
                <a:schemeClr val="tx1"/>
              </a:buClr>
            </a:pPr>
            <a:r>
              <a:rPr lang="en-GB" sz="1600" i="1" dirty="0"/>
              <a:t>UNC TPD Section E (Daily Quantities, Imbalances and Reconciliation): </a:t>
            </a:r>
            <a:r>
              <a:rPr lang="en-GB" sz="1600" dirty="0"/>
              <a:t>Section E defines Reconciliations as applicable only to </a:t>
            </a:r>
            <a:r>
              <a:rPr lang="en-GB" sz="1600" b="1" dirty="0"/>
              <a:t>System Exit Point </a:t>
            </a:r>
            <a:r>
              <a:rPr lang="en-GB" sz="1600" dirty="0"/>
              <a:t>meter readings (adjusting the corrected reading and the previous reading)   </a:t>
            </a:r>
          </a:p>
          <a:p>
            <a:pPr>
              <a:spcAft>
                <a:spcPts val="600"/>
              </a:spcAft>
              <a:buClr>
                <a:schemeClr val="tx1"/>
              </a:buClr>
            </a:pPr>
            <a:r>
              <a:rPr lang="en-GB" sz="1600" i="1" dirty="0"/>
              <a:t>Section S (Invoices &amp; Payment</a:t>
            </a:r>
            <a:r>
              <a:rPr lang="en-GB" sz="1600" dirty="0"/>
              <a:t>) Section 1.4.4 indicates that no value can be reconciled/adjusted after the Code Cut Off Date. This translates to a maximum of 3 years and 364 days </a:t>
            </a:r>
            <a:r>
              <a:rPr lang="en-GB" sz="1600" i="1" dirty="0"/>
              <a:t>(UNC General Terms Section C- Interpretation)</a:t>
            </a:r>
            <a:r>
              <a:rPr lang="en-GB" sz="1600" dirty="0"/>
              <a:t>.</a:t>
            </a:r>
            <a:endParaRPr lang="en-GB" sz="1600" dirty="0">
              <a:solidFill>
                <a:schemeClr val="accent3"/>
              </a:solidFill>
            </a:endParaRPr>
          </a:p>
          <a:p>
            <a:pPr>
              <a:spcAft>
                <a:spcPts val="600"/>
              </a:spcAft>
              <a:buClr>
                <a:schemeClr val="tx1"/>
              </a:buClr>
            </a:pPr>
            <a:endParaRPr lang="en-GB" sz="1600" dirty="0"/>
          </a:p>
        </p:txBody>
      </p:sp>
      <p:pic>
        <p:nvPicPr>
          <p:cNvPr id="5" name="Picture 4">
            <a:extLst>
              <a:ext uri="{FF2B5EF4-FFF2-40B4-BE49-F238E27FC236}">
                <a16:creationId xmlns:a16="http://schemas.microsoft.com/office/drawing/2014/main" id="{AD854E61-5127-428F-A175-ED1234E93E8F}"/>
              </a:ext>
            </a:extLst>
          </p:cNvPr>
          <p:cNvPicPr>
            <a:picLocks noChangeAspect="1"/>
          </p:cNvPicPr>
          <p:nvPr/>
        </p:nvPicPr>
        <p:blipFill rotWithShape="1">
          <a:blip r:embed="rId3"/>
          <a:srcRect b="20032"/>
          <a:stretch/>
        </p:blipFill>
        <p:spPr>
          <a:xfrm>
            <a:off x="293926" y="3407735"/>
            <a:ext cx="5660308" cy="1057940"/>
          </a:xfrm>
          <a:prstGeom prst="rect">
            <a:avLst/>
          </a:prstGeom>
        </p:spPr>
      </p:pic>
      <p:sp>
        <p:nvSpPr>
          <p:cNvPr id="7" name="TextBox 6">
            <a:extLst>
              <a:ext uri="{FF2B5EF4-FFF2-40B4-BE49-F238E27FC236}">
                <a16:creationId xmlns:a16="http://schemas.microsoft.com/office/drawing/2014/main" id="{BD8AF5AA-D760-4145-B626-713FB45EC34A}"/>
              </a:ext>
            </a:extLst>
          </p:cNvPr>
          <p:cNvSpPr txBox="1"/>
          <p:nvPr/>
        </p:nvSpPr>
        <p:spPr bwMode="auto">
          <a:xfrm>
            <a:off x="293925" y="4636546"/>
            <a:ext cx="1160272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r>
              <a:rPr lang="en-GB" sz="1600" i="1" kern="0" dirty="0"/>
              <a:t>UNC TPD Section S 1.8 – (Invoice Adjustment). </a:t>
            </a:r>
            <a:r>
              <a:rPr lang="en-GB" sz="1600" kern="0" dirty="0"/>
              <a:t>This section details the circumstances in which an adjustment can be issued due to an incorrectly stated invoice amount. National Grid will apply the provisions of this section to NTS </a:t>
            </a:r>
            <a:r>
              <a:rPr lang="en-GB" sz="1600" b="1" kern="0" dirty="0"/>
              <a:t>Entry Points</a:t>
            </a:r>
            <a:r>
              <a:rPr lang="en-GB" sz="1600" kern="0" dirty="0"/>
              <a:t>. Section S1.8.2 indicates that the cut off period for adjustments is 18 months from the original invoice. </a:t>
            </a:r>
            <a:r>
              <a:rPr lang="en-GB" sz="1600" dirty="0"/>
              <a:t>This means that National Grid should notify shippers of an incorrect invoice (detailing the invoice number and incorrect allocations) or shippers should </a:t>
            </a:r>
          </a:p>
          <a:p>
            <a:r>
              <a:rPr lang="en-GB" sz="1600" dirty="0"/>
              <a:t>query incorrect allocations within 18 months of receiving the original invoice or else the incorrect invoice cannot be amended.</a:t>
            </a:r>
          </a:p>
          <a:p>
            <a:pPr>
              <a:spcAft>
                <a:spcPts val="600"/>
              </a:spcAft>
              <a:buClr>
                <a:schemeClr val="tx1"/>
              </a:buClr>
            </a:pPr>
            <a:endParaRPr lang="en-GB" sz="300" kern="0" dirty="0"/>
          </a:p>
          <a:p>
            <a:pPr>
              <a:spcAft>
                <a:spcPts val="600"/>
              </a:spcAft>
              <a:buClr>
                <a:schemeClr val="tx1"/>
              </a:buClr>
            </a:pPr>
            <a:r>
              <a:rPr lang="en-GB" sz="1600" kern="0" dirty="0"/>
              <a:t>The</a:t>
            </a:r>
            <a:r>
              <a:rPr lang="en-GB" sz="1600" kern="0" dirty="0">
                <a:solidFill>
                  <a:schemeClr val="accent3"/>
                </a:solidFill>
              </a:rPr>
              <a:t> </a:t>
            </a:r>
            <a:r>
              <a:rPr lang="en-GB" sz="1600" kern="0" dirty="0"/>
              <a:t>applicable rules for different site types are </a:t>
            </a:r>
            <a:r>
              <a:rPr lang="en-GB" sz="1600" kern="0" dirty="0">
                <a:hlinkClick r:id="rId4" action="ppaction://hlinksldjump"/>
              </a:rPr>
              <a:t>listed with the Appendix</a:t>
            </a:r>
            <a:endParaRPr lang="en-GB" sz="1600" kern="0" dirty="0"/>
          </a:p>
        </p:txBody>
      </p:sp>
      <p:sp>
        <p:nvSpPr>
          <p:cNvPr id="9" name="Rectangle 8">
            <a:extLst>
              <a:ext uri="{FF2B5EF4-FFF2-40B4-BE49-F238E27FC236}">
                <a16:creationId xmlns:a16="http://schemas.microsoft.com/office/drawing/2014/main" id="{4AAA1CFB-3458-436B-9C75-00F5A50900F4}"/>
              </a:ext>
            </a:extLst>
          </p:cNvPr>
          <p:cNvSpPr/>
          <p:nvPr/>
        </p:nvSpPr>
        <p:spPr bwMode="auto">
          <a:xfrm>
            <a:off x="8881200" y="252000"/>
            <a:ext cx="2880000" cy="136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ctr" defTabSz="914400" eaLnBrk="1" fontAlgn="base" latinLnBrk="0" hangingPunct="1">
              <a:lnSpc>
                <a:spcPct val="110000"/>
              </a:lnSpc>
              <a:spcBef>
                <a:spcPct val="0"/>
              </a:spcBef>
              <a:spcAft>
                <a:spcPts val="450"/>
              </a:spcAft>
              <a:buClr>
                <a:srgbClr val="55555A"/>
              </a:buClr>
              <a:buSzTx/>
              <a:buFontTx/>
              <a:buNone/>
              <a:tabLst/>
              <a:defRPr/>
            </a:pPr>
            <a:r>
              <a:rPr lang="en-US" sz="2000" b="1" kern="0" dirty="0">
                <a:solidFill>
                  <a:srgbClr val="FFFFFF"/>
                </a:solidFill>
                <a:cs typeface="Helvetica" panose="020B0604020202020204" pitchFamily="34" charset="0"/>
              </a:rPr>
              <a:t>3</a:t>
            </a:r>
            <a:r>
              <a:rPr kumimoji="0" lang="en-US" sz="2000" b="1" i="0" u="none" strike="noStrike" kern="0" cap="none" spc="0" normalizeH="0" baseline="0" noProof="0" dirty="0">
                <a:ln>
                  <a:noFill/>
                </a:ln>
                <a:solidFill>
                  <a:srgbClr val="FFFFFF"/>
                </a:solidFill>
                <a:effectLst/>
                <a:uLnTx/>
                <a:uFillTx/>
                <a:cs typeface="Helvetica" panose="020B0604020202020204" pitchFamily="34" charset="0"/>
              </a:rPr>
              <a:t>. </a:t>
            </a:r>
            <a:r>
              <a:rPr lang="en-US" sz="2000" b="1" kern="0" dirty="0">
                <a:solidFill>
                  <a:srgbClr val="FFFFFF"/>
                </a:solidFill>
                <a:cs typeface="Helvetica" panose="020B0604020202020204" pitchFamily="34" charset="0"/>
              </a:rPr>
              <a:t>Investigation</a:t>
            </a:r>
            <a:endParaRPr kumimoji="0" lang="en-US" sz="2000" b="0" i="0" u="none" strike="noStrike" kern="0" cap="none" spc="0" normalizeH="0" baseline="0" noProof="0" dirty="0">
              <a:ln>
                <a:noFill/>
              </a:ln>
              <a:solidFill>
                <a:srgbClr val="FFFFFF"/>
              </a:solidFill>
              <a:effectLst/>
              <a:uLnTx/>
              <a:uFillTx/>
              <a:cs typeface="Helvetica" panose="020B0604020202020204" pitchFamily="34" charset="0"/>
            </a:endParaRPr>
          </a:p>
        </p:txBody>
      </p:sp>
    </p:spTree>
    <p:extLst>
      <p:ext uri="{BB962C8B-B14F-4D97-AF65-F5344CB8AC3E}">
        <p14:creationId xmlns:p14="http://schemas.microsoft.com/office/powerpoint/2010/main" val="2248669698"/>
      </p:ext>
    </p:extLst>
  </p:cSld>
  <p:clrMapOvr>
    <a:masterClrMapping/>
  </p:clrMapOvr>
</p:sld>
</file>

<file path=ppt/theme/theme1.xml><?xml version="1.0" encoding="utf-8"?>
<a:theme xmlns:a="http://schemas.openxmlformats.org/drawingml/2006/main" name="US NG_2018 PPT__EnergyLines Template 16x9">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563C1"/>
      </a:hlink>
      <a:folHlink>
        <a:srgbClr val="954F72"/>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PT EnergyLines 16x9  -  Read-Only" id="{DAC6A400-520B-4AC3-A033-61EA2BAF3526}" vid="{8B139671-3186-4E3C-8CE0-D73CACA980C7}"/>
    </a:ext>
  </a:extLst>
</a:theme>
</file>

<file path=ppt/theme/theme2.xml><?xml version="1.0" encoding="utf-8"?>
<a:theme xmlns:a="http://schemas.openxmlformats.org/drawingml/2006/main" name="2_NG_PPT_16x9_Generic_template-blue">
  <a:themeElements>
    <a:clrScheme name="Custom 39">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55555A"/>
      </a:hlink>
      <a:folHlink>
        <a:srgbClr val="55555A"/>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191202 Customer and Stakeholder Experience Board v2 [Compatibility Mode]" id="{981504C8-3564-41AA-9E8A-39534A0DE853}" vid="{074CC584-E4FF-42D7-9725-7EBEC4CFE834}"/>
    </a:ext>
  </a:extLst>
</a:theme>
</file>

<file path=ppt/theme/theme3.xml><?xml version="1.0" encoding="utf-8"?>
<a:theme xmlns:a="http://schemas.openxmlformats.org/drawingml/2006/main" name="US NG_2018 PPT_Energy Lines Template 16x9">
  <a:themeElements>
    <a:clrScheme name="Custom 4">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05694B61-54A4-4E95-9753-F44547B9B716}" vid="{66BFABEB-5D5F-4F04-9007-6B2E63E31D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0B3094FB5D641B56D494A05D92B57" ma:contentTypeVersion="13" ma:contentTypeDescription="Create a new document." ma:contentTypeScope="" ma:versionID="08265634a2be3f5e0d6c8bb36c6d252a">
  <xsd:schema xmlns:xsd="http://www.w3.org/2001/XMLSchema" xmlns:xs="http://www.w3.org/2001/XMLSchema" xmlns:p="http://schemas.microsoft.com/office/2006/metadata/properties" xmlns:ns3="60dc66e3-4174-4c40-8d56-f365b8ad99d6" xmlns:ns4="f1fa8675-c72e-472a-b779-9c63fb67096b" targetNamespace="http://schemas.microsoft.com/office/2006/metadata/properties" ma:root="true" ma:fieldsID="fb55d77c2ccdeeb71c70600576ba9746" ns3:_="" ns4:_="">
    <xsd:import namespace="60dc66e3-4174-4c40-8d56-f365b8ad99d6"/>
    <xsd:import namespace="f1fa8675-c72e-472a-b779-9c63fb67096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c66e3-4174-4c40-8d56-f365b8ad9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fa8675-c72e-472a-b779-9c63fb6709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C0447C-6463-4BF1-A0FE-DCF5A091F67A}">
  <ds:schemaRefs>
    <ds:schemaRef ds:uri="http://schemas.microsoft.com/sharepoint/v3/contenttype/forms"/>
  </ds:schemaRefs>
</ds:datastoreItem>
</file>

<file path=customXml/itemProps2.xml><?xml version="1.0" encoding="utf-8"?>
<ds:datastoreItem xmlns:ds="http://schemas.openxmlformats.org/officeDocument/2006/customXml" ds:itemID="{3545D9A1-B31C-4CA8-8CD7-DA785D890E7F}">
  <ds:schemaRefs>
    <ds:schemaRef ds:uri="http://purl.org/dc/terms/"/>
    <ds:schemaRef ds:uri="http://schemas.microsoft.com/office/2006/documentManagement/types"/>
    <ds:schemaRef ds:uri="http://purl.org/dc/elements/1.1/"/>
    <ds:schemaRef ds:uri="http://schemas.microsoft.com/office/2006/metadata/properties"/>
    <ds:schemaRef ds:uri="f1fa8675-c72e-472a-b779-9c63fb67096b"/>
    <ds:schemaRef ds:uri="60dc66e3-4174-4c40-8d56-f365b8ad99d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4FBD763-D7A2-45B8-8255-3C98DDB27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c66e3-4174-4c40-8d56-f365b8ad99d6"/>
    <ds:schemaRef ds:uri="f1fa8675-c72e-472a-b779-9c63fb670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2746</TotalTime>
  <Words>3205</Words>
  <Application>Microsoft Office PowerPoint</Application>
  <PresentationFormat>Widescreen</PresentationFormat>
  <Paragraphs>493</Paragraphs>
  <Slides>22</Slides>
  <Notes>15</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US NG_2018 PPT__EnergyLines Template 16x9</vt:lpstr>
      <vt:lpstr>2_NG_PPT_16x9_Generic_template-blue</vt:lpstr>
      <vt:lpstr>US NG_2018 PPT_Energy Lines Template 16x9</vt:lpstr>
      <vt:lpstr>Worksheet</vt:lpstr>
      <vt:lpstr>Energy Balancing Overview After the Day and Invoicing    </vt:lpstr>
      <vt:lpstr>Context</vt:lpstr>
      <vt:lpstr>PowerPoint Presentation</vt:lpstr>
      <vt:lpstr>The end to end process explained</vt:lpstr>
      <vt:lpstr>Who to contact</vt:lpstr>
      <vt:lpstr>The end to end process explained</vt:lpstr>
      <vt:lpstr>Who to contact</vt:lpstr>
      <vt:lpstr>The end to end process explained</vt:lpstr>
      <vt:lpstr>The end to end process explained: Reconciliations &amp; Adjustments</vt:lpstr>
      <vt:lpstr>Who to contact</vt:lpstr>
      <vt:lpstr>The end to end process explained </vt:lpstr>
      <vt:lpstr>Who to contact</vt:lpstr>
      <vt:lpstr>PowerPoint Presentation</vt:lpstr>
      <vt:lpstr>Balancing Invoice Charge Codes</vt:lpstr>
      <vt:lpstr>Reconciliation Examples </vt:lpstr>
      <vt:lpstr>UNC reconciliation obligations table </vt:lpstr>
      <vt:lpstr>Reconciliation Check List</vt:lpstr>
      <vt:lpstr>PowerPoint Presentation</vt:lpstr>
      <vt:lpstr>Financial incentive to balance</vt:lpstr>
      <vt:lpstr>Imbalance Charges (Cashout)  </vt:lpstr>
      <vt:lpstr>Imbalance Charges (Scheduling)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Boreham1, Alex</dc:creator>
  <cp:lastModifiedBy>Cahill, Martin</cp:lastModifiedBy>
  <cp:revision>39</cp:revision>
  <dcterms:created xsi:type="dcterms:W3CDTF">2020-05-26T10:48:17Z</dcterms:created>
  <dcterms:modified xsi:type="dcterms:W3CDTF">2021-02-23T11:39:36Z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0x0101004620B3094FB5D641B56D494A05D92B57</vt:lpwstr>
  </property>
</Properties>
</file>