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handoutMasterIdLst>
    <p:handoutMasterId r:id="rId20"/>
  </p:handoutMasterIdLst>
  <p:sldIdLst>
    <p:sldId id="257" r:id="rId3"/>
    <p:sldId id="259" r:id="rId4"/>
    <p:sldId id="282" r:id="rId5"/>
    <p:sldId id="283" r:id="rId6"/>
    <p:sldId id="260" r:id="rId7"/>
    <p:sldId id="258" r:id="rId8"/>
    <p:sldId id="274" r:id="rId9"/>
    <p:sldId id="272" r:id="rId10"/>
    <p:sldId id="271" r:id="rId11"/>
    <p:sldId id="273" r:id="rId12"/>
    <p:sldId id="278" r:id="rId13"/>
    <p:sldId id="270" r:id="rId14"/>
    <p:sldId id="277" r:id="rId15"/>
    <p:sldId id="276" r:id="rId16"/>
    <p:sldId id="279" r:id="rId17"/>
    <p:sldId id="280" r:id="rId18"/>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ca Harris" initials="JH" lastIdx="8"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8" autoAdjust="0"/>
    <p:restoredTop sz="94660"/>
  </p:normalViewPr>
  <p:slideViewPr>
    <p:cSldViewPr showGuides="1">
      <p:cViewPr varScale="1">
        <p:scale>
          <a:sx n="69" d="100"/>
          <a:sy n="69" d="100"/>
        </p:scale>
        <p:origin x="-1428" y="-96"/>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7739" cy="511651"/>
          </a:xfrm>
          <a:prstGeom prst="rect">
            <a:avLst/>
          </a:prstGeom>
        </p:spPr>
        <p:txBody>
          <a:bodyPr vert="horz" lIns="91435" tIns="45719" rIns="91435" bIns="45719" rtlCol="0"/>
          <a:lstStyle>
            <a:lvl1pPr algn="l">
              <a:defRPr sz="1100"/>
            </a:lvl1pPr>
          </a:lstStyle>
          <a:p>
            <a:endParaRPr lang="en-GB"/>
          </a:p>
        </p:txBody>
      </p:sp>
      <p:sp>
        <p:nvSpPr>
          <p:cNvPr id="3" name="Date Placeholder 2"/>
          <p:cNvSpPr>
            <a:spLocks noGrp="1"/>
          </p:cNvSpPr>
          <p:nvPr>
            <p:ph type="dt" sz="quarter" idx="1"/>
          </p:nvPr>
        </p:nvSpPr>
        <p:spPr>
          <a:xfrm>
            <a:off x="4023094" y="2"/>
            <a:ext cx="3077739" cy="511651"/>
          </a:xfrm>
          <a:prstGeom prst="rect">
            <a:avLst/>
          </a:prstGeom>
        </p:spPr>
        <p:txBody>
          <a:bodyPr vert="horz" lIns="91435" tIns="45719" rIns="91435" bIns="45719" rtlCol="0"/>
          <a:lstStyle>
            <a:lvl1pPr algn="r">
              <a:defRPr sz="1100"/>
            </a:lvl1pPr>
          </a:lstStyle>
          <a:p>
            <a:fld id="{0E2A8014-85CA-43AA-8749-63BC093C287B}" type="datetimeFigureOut">
              <a:rPr lang="en-GB" smtClean="0"/>
              <a:t>07/04/2016</a:t>
            </a:fld>
            <a:endParaRPr lang="en-GB"/>
          </a:p>
        </p:txBody>
      </p:sp>
      <p:sp>
        <p:nvSpPr>
          <p:cNvPr id="4" name="Footer Placeholder 3"/>
          <p:cNvSpPr>
            <a:spLocks noGrp="1"/>
          </p:cNvSpPr>
          <p:nvPr>
            <p:ph type="ftr" sz="quarter" idx="2"/>
          </p:nvPr>
        </p:nvSpPr>
        <p:spPr>
          <a:xfrm>
            <a:off x="1" y="9719600"/>
            <a:ext cx="3077739" cy="511651"/>
          </a:xfrm>
          <a:prstGeom prst="rect">
            <a:avLst/>
          </a:prstGeom>
        </p:spPr>
        <p:txBody>
          <a:bodyPr vert="horz" lIns="91435" tIns="45719" rIns="91435" bIns="45719" rtlCol="0" anchor="b"/>
          <a:lstStyle>
            <a:lvl1pPr algn="l">
              <a:defRPr sz="1100"/>
            </a:lvl1pPr>
          </a:lstStyle>
          <a:p>
            <a:endParaRPr lang="en-GB"/>
          </a:p>
        </p:txBody>
      </p:sp>
      <p:sp>
        <p:nvSpPr>
          <p:cNvPr id="5" name="Slide Number Placeholder 4"/>
          <p:cNvSpPr>
            <a:spLocks noGrp="1"/>
          </p:cNvSpPr>
          <p:nvPr>
            <p:ph type="sldNum" sz="quarter" idx="3"/>
          </p:nvPr>
        </p:nvSpPr>
        <p:spPr>
          <a:xfrm>
            <a:off x="4023094" y="9719600"/>
            <a:ext cx="3077739" cy="511651"/>
          </a:xfrm>
          <a:prstGeom prst="rect">
            <a:avLst/>
          </a:prstGeom>
        </p:spPr>
        <p:txBody>
          <a:bodyPr vert="horz" lIns="91435" tIns="45719" rIns="91435" bIns="45719" rtlCol="0" anchor="b"/>
          <a:lstStyle>
            <a:lvl1pPr algn="r">
              <a:defRPr sz="1100"/>
            </a:lvl1pPr>
          </a:lstStyle>
          <a:p>
            <a:fld id="{4FC5F348-7EA7-4721-BC1A-7C96A1D06622}" type="slidenum">
              <a:rPr lang="en-GB" smtClean="0"/>
              <a:t>‹#›</a:t>
            </a:fld>
            <a:endParaRPr lang="en-GB"/>
          </a:p>
        </p:txBody>
      </p:sp>
    </p:spTree>
    <p:extLst>
      <p:ext uri="{BB962C8B-B14F-4D97-AF65-F5344CB8AC3E}">
        <p14:creationId xmlns:p14="http://schemas.microsoft.com/office/powerpoint/2010/main" val="10855266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7739" cy="511651"/>
          </a:xfrm>
          <a:prstGeom prst="rect">
            <a:avLst/>
          </a:prstGeom>
        </p:spPr>
        <p:txBody>
          <a:bodyPr vert="horz" lIns="91435" tIns="45719" rIns="91435" bIns="45719" rtlCol="0"/>
          <a:lstStyle>
            <a:lvl1pPr algn="l">
              <a:defRPr sz="1100"/>
            </a:lvl1pPr>
          </a:lstStyle>
          <a:p>
            <a:endParaRPr lang="en-GB"/>
          </a:p>
        </p:txBody>
      </p:sp>
      <p:sp>
        <p:nvSpPr>
          <p:cNvPr id="3" name="Date Placeholder 2"/>
          <p:cNvSpPr>
            <a:spLocks noGrp="1"/>
          </p:cNvSpPr>
          <p:nvPr>
            <p:ph type="dt" idx="1"/>
          </p:nvPr>
        </p:nvSpPr>
        <p:spPr>
          <a:xfrm>
            <a:off x="4023094" y="2"/>
            <a:ext cx="3077739" cy="511651"/>
          </a:xfrm>
          <a:prstGeom prst="rect">
            <a:avLst/>
          </a:prstGeom>
        </p:spPr>
        <p:txBody>
          <a:bodyPr vert="horz" lIns="91435" tIns="45719" rIns="91435" bIns="45719" rtlCol="0"/>
          <a:lstStyle>
            <a:lvl1pPr algn="r">
              <a:defRPr sz="1100"/>
            </a:lvl1pPr>
          </a:lstStyle>
          <a:p>
            <a:fld id="{8E67F0CA-704F-43C6-83BB-7A51AA9E3BD2}" type="datetimeFigureOut">
              <a:rPr lang="en-GB" smtClean="0"/>
              <a:t>07/04/2016</a:t>
            </a:fld>
            <a:endParaRPr lang="en-GB"/>
          </a:p>
        </p:txBody>
      </p:sp>
      <p:sp>
        <p:nvSpPr>
          <p:cNvPr id="4" name="Slide Image Placeholder 3"/>
          <p:cNvSpPr>
            <a:spLocks noGrp="1" noRot="1" noChangeAspect="1"/>
          </p:cNvSpPr>
          <p:nvPr>
            <p:ph type="sldImg" idx="2"/>
          </p:nvPr>
        </p:nvSpPr>
        <p:spPr>
          <a:xfrm>
            <a:off x="993775" y="768350"/>
            <a:ext cx="5114925" cy="3835400"/>
          </a:xfrm>
          <a:prstGeom prst="rect">
            <a:avLst/>
          </a:prstGeom>
          <a:noFill/>
          <a:ln w="12700">
            <a:solidFill>
              <a:prstClr val="black"/>
            </a:solidFill>
          </a:ln>
        </p:spPr>
        <p:txBody>
          <a:bodyPr vert="horz" lIns="91435" tIns="45719" rIns="91435" bIns="45719" rtlCol="0" anchor="ctr"/>
          <a:lstStyle/>
          <a:p>
            <a:endParaRPr lang="en-GB"/>
          </a:p>
        </p:txBody>
      </p:sp>
      <p:sp>
        <p:nvSpPr>
          <p:cNvPr id="5" name="Notes Placeholder 4"/>
          <p:cNvSpPr>
            <a:spLocks noGrp="1"/>
          </p:cNvSpPr>
          <p:nvPr>
            <p:ph type="body" sz="quarter" idx="3"/>
          </p:nvPr>
        </p:nvSpPr>
        <p:spPr>
          <a:xfrm>
            <a:off x="710249" y="4860688"/>
            <a:ext cx="5681980" cy="4604861"/>
          </a:xfrm>
          <a:prstGeom prst="rect">
            <a:avLst/>
          </a:prstGeom>
        </p:spPr>
        <p:txBody>
          <a:bodyPr vert="horz" lIns="91435" tIns="45719" rIns="91435" bIns="457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19600"/>
            <a:ext cx="3077739" cy="511651"/>
          </a:xfrm>
          <a:prstGeom prst="rect">
            <a:avLst/>
          </a:prstGeom>
        </p:spPr>
        <p:txBody>
          <a:bodyPr vert="horz" lIns="91435" tIns="45719" rIns="91435" bIns="45719" rtlCol="0" anchor="b"/>
          <a:lstStyle>
            <a:lvl1pPr algn="l">
              <a:defRPr sz="1100"/>
            </a:lvl1pPr>
          </a:lstStyle>
          <a:p>
            <a:endParaRPr lang="en-GB"/>
          </a:p>
        </p:txBody>
      </p:sp>
      <p:sp>
        <p:nvSpPr>
          <p:cNvPr id="7" name="Slide Number Placeholder 6"/>
          <p:cNvSpPr>
            <a:spLocks noGrp="1"/>
          </p:cNvSpPr>
          <p:nvPr>
            <p:ph type="sldNum" sz="quarter" idx="5"/>
          </p:nvPr>
        </p:nvSpPr>
        <p:spPr>
          <a:xfrm>
            <a:off x="4023094" y="9719600"/>
            <a:ext cx="3077739" cy="511651"/>
          </a:xfrm>
          <a:prstGeom prst="rect">
            <a:avLst/>
          </a:prstGeom>
        </p:spPr>
        <p:txBody>
          <a:bodyPr vert="horz" lIns="91435" tIns="45719" rIns="91435" bIns="45719" rtlCol="0" anchor="b"/>
          <a:lstStyle>
            <a:lvl1pPr algn="r">
              <a:defRPr sz="1100"/>
            </a:lvl1pPr>
          </a:lstStyle>
          <a:p>
            <a:fld id="{F839D1EC-6F70-478B-B3ED-7EB07B1AF062}" type="slidenum">
              <a:rPr lang="en-GB" smtClean="0"/>
              <a:t>‹#›</a:t>
            </a:fld>
            <a:endParaRPr lang="en-GB"/>
          </a:p>
        </p:txBody>
      </p:sp>
    </p:spTree>
    <p:extLst>
      <p:ext uri="{BB962C8B-B14F-4D97-AF65-F5344CB8AC3E}">
        <p14:creationId xmlns:p14="http://schemas.microsoft.com/office/powerpoint/2010/main" val="25759505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ur-lex.europa.eu/LexUriServ/LexUriServ.do?uri=OJ:L:2009:211:0036:0054:en:PDF"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ur-lex.europa.eu/legal-content/EN/TXT/?uri=uriserv:OJ.L_.2014.091.01.0015.01.ENG" TargetMode="External"/><Relationship Id="rId5" Type="http://schemas.openxmlformats.org/officeDocument/2006/relationships/hyperlink" Target="http://eur-lex.europa.eu/LexUriServ/LexUriServ.do?uri=OJ:L:2013:273:0005:0017:EN:PDF" TargetMode="External"/><Relationship Id="rId4" Type="http://schemas.openxmlformats.org/officeDocument/2006/relationships/hyperlink" Target="http://www.gasgovernance.co.uk/eurodevt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European Network Codes</a:t>
            </a:r>
          </a:p>
          <a:p>
            <a:r>
              <a:rPr lang="en-US" dirty="0" smtClean="0"/>
              <a:t> </a:t>
            </a:r>
          </a:p>
          <a:p>
            <a:r>
              <a:rPr lang="en-US" dirty="0" smtClean="0"/>
              <a:t>The </a:t>
            </a:r>
            <a:r>
              <a:rPr lang="en-US" b="1" dirty="0" smtClean="0"/>
              <a:t>European Third Energy Package </a:t>
            </a:r>
            <a:r>
              <a:rPr lang="en-US" dirty="0" smtClean="0"/>
              <a:t>came into law on 03 March 2011, with the aim of developing a more </a:t>
            </a:r>
            <a:r>
              <a:rPr lang="en-US" dirty="0" err="1" smtClean="0"/>
              <a:t>harmonised</a:t>
            </a:r>
            <a:r>
              <a:rPr lang="en-US" dirty="0" smtClean="0"/>
              <a:t> European internal energy market.</a:t>
            </a:r>
          </a:p>
          <a:p>
            <a:r>
              <a:rPr lang="en-US" dirty="0" smtClean="0"/>
              <a:t> </a:t>
            </a:r>
          </a:p>
          <a:p>
            <a:r>
              <a:rPr lang="en-US" dirty="0" smtClean="0"/>
              <a:t>The Third Energy Package consists of two Directives and three Regulations.  The main Regulation that prescribes conditions for access to the gas transmission network is </a:t>
            </a:r>
            <a:r>
              <a:rPr lang="en-US" dirty="0" smtClean="0">
                <a:hlinkClick r:id="rId3"/>
              </a:rPr>
              <a:t>Regulation EC No 715/2009</a:t>
            </a:r>
            <a:r>
              <a:rPr lang="en-US" dirty="0" smtClean="0"/>
              <a:t>.</a:t>
            </a:r>
          </a:p>
          <a:p>
            <a:r>
              <a:rPr lang="en-US" dirty="0" smtClean="0"/>
              <a:t> </a:t>
            </a:r>
          </a:p>
          <a:p>
            <a:r>
              <a:rPr lang="en-US" b="1" dirty="0" smtClean="0"/>
              <a:t>To meet the conditions set out within Regulation EC No 715/2009, a number of European Network Codes have been developed. </a:t>
            </a:r>
            <a:r>
              <a:rPr lang="en-US" dirty="0" smtClean="0"/>
              <a:t> </a:t>
            </a:r>
            <a:r>
              <a:rPr lang="en-US" b="1" dirty="0" smtClean="0"/>
              <a:t>Once passed into EU law, the European Codes supersede Great Britain's (GB) law and therefore the Uniform Network Code (UNC). </a:t>
            </a:r>
          </a:p>
          <a:p>
            <a:r>
              <a:rPr lang="en-US" dirty="0" smtClean="0"/>
              <a:t> </a:t>
            </a:r>
          </a:p>
          <a:p>
            <a:r>
              <a:rPr lang="en-US" dirty="0" smtClean="0"/>
              <a:t>Where the GB gas regulatory framework is considered non-compliant with the European Codes, </a:t>
            </a:r>
            <a:r>
              <a:rPr lang="en-US" b="1" dirty="0" smtClean="0"/>
              <a:t>National Grid NTS (as the Transmission System Operator), has raised a series of EU related UNC Modifications,</a:t>
            </a:r>
            <a:r>
              <a:rPr lang="en-US" dirty="0" smtClean="0"/>
              <a:t> in order to achieve legal compliance with the Codes.</a:t>
            </a:r>
          </a:p>
          <a:p>
            <a:r>
              <a:rPr lang="en-US" dirty="0" smtClean="0"/>
              <a:t> </a:t>
            </a:r>
          </a:p>
          <a:p>
            <a:r>
              <a:rPr lang="en-US" dirty="0" smtClean="0"/>
              <a:t>Copies of the various EU related UNC Modifications currently in progress can be found on the Joint Office web site at: </a:t>
            </a:r>
            <a:r>
              <a:rPr lang="en-US" dirty="0" smtClean="0">
                <a:hlinkClick r:id="rId4"/>
              </a:rPr>
              <a:t>http://www.gasgovernance.co.uk/eurodevts</a:t>
            </a:r>
            <a:endParaRPr lang="en-US" dirty="0" smtClean="0"/>
          </a:p>
          <a:p>
            <a:r>
              <a:rPr lang="en-US" dirty="0" smtClean="0"/>
              <a:t>A roadmap is published below, which is intended to serve as a reminder and summary for stakeholders of the various UNC and other contractual changes that are needed to implement the EU Codes</a:t>
            </a:r>
          </a:p>
          <a:p>
            <a:r>
              <a:rPr lang="en-US" dirty="0" smtClean="0"/>
              <a:t> </a:t>
            </a:r>
          </a:p>
          <a:p>
            <a:r>
              <a:rPr lang="en-US" dirty="0" smtClean="0"/>
              <a:t>The European Network Codes approved by the European Commission to date are </a:t>
            </a:r>
            <a:r>
              <a:rPr lang="en-US" dirty="0" err="1" smtClean="0"/>
              <a:t>summarised</a:t>
            </a:r>
            <a:r>
              <a:rPr lang="en-US" dirty="0" smtClean="0"/>
              <a:t> below, with attached links to the official Regulations:</a:t>
            </a:r>
          </a:p>
          <a:p>
            <a:r>
              <a:rPr lang="en-US" dirty="0" smtClean="0"/>
              <a:t> </a:t>
            </a:r>
          </a:p>
          <a:p>
            <a:r>
              <a:rPr lang="en-US" b="1" dirty="0" smtClean="0"/>
              <a:t>Congestion Management Procedures (CMP)</a:t>
            </a:r>
          </a:p>
          <a:p>
            <a:r>
              <a:rPr lang="en-US" dirty="0" smtClean="0"/>
              <a:t> </a:t>
            </a:r>
          </a:p>
          <a:p>
            <a:r>
              <a:rPr lang="en-US" dirty="0" smtClean="0"/>
              <a:t>This specifies rules to ensure booked capacity at Interconnection Points is used efficiently to address issues of contractual congestion in transmission pipelines.  The rules amend Annex I of Regulation (EC) No 715/2009 on conditions for access to the natural gas transmission networks.  A two phased implementation in October 2013 and October 2014. </a:t>
            </a:r>
            <a:r>
              <a:rPr lang="en-US" dirty="0" smtClean="0">
                <a:hlinkClick r:id="rId3"/>
              </a:rPr>
              <a:t>Congestion Management Procedures</a:t>
            </a:r>
            <a:endParaRPr lang="en-US" dirty="0" smtClean="0"/>
          </a:p>
          <a:p>
            <a:r>
              <a:rPr lang="en-US" dirty="0" smtClean="0"/>
              <a:t> </a:t>
            </a:r>
          </a:p>
          <a:p>
            <a:r>
              <a:rPr lang="en-US" b="1" dirty="0" smtClean="0"/>
              <a:t>Capacity Allocation Mechanisms (CAM)</a:t>
            </a:r>
          </a:p>
          <a:p>
            <a:r>
              <a:rPr lang="en-US" dirty="0" smtClean="0"/>
              <a:t> </a:t>
            </a:r>
          </a:p>
          <a:p>
            <a:r>
              <a:rPr lang="en-US" dirty="0" smtClean="0"/>
              <a:t>Commission Regulation (EU) No 984/2013 CAM (Capacity Allocation Mechanisms) seeks to create more efficient allocation of capacity at the Interconnection Points between adjacent Transmission System Operators.  CAM introduces the revised 05:00-05:00 gas Day arrangements at Interconnection Points.  It applies in Great Britain from 01 November 2015. </a:t>
            </a:r>
            <a:r>
              <a:rPr lang="en-US" dirty="0" smtClean="0">
                <a:hlinkClick r:id="rId5"/>
              </a:rPr>
              <a:t>Capacity Allocation Mechanisms</a:t>
            </a:r>
            <a:endParaRPr lang="en-US" dirty="0" smtClean="0"/>
          </a:p>
          <a:p>
            <a:r>
              <a:rPr lang="en-US" dirty="0" smtClean="0"/>
              <a:t> </a:t>
            </a:r>
          </a:p>
          <a:p>
            <a:r>
              <a:rPr lang="en-US" b="1" dirty="0" smtClean="0"/>
              <a:t>Network Code on Gas Balancing of Transmission Networks (Balancing Code)</a:t>
            </a:r>
          </a:p>
          <a:p>
            <a:r>
              <a:rPr lang="en-US" dirty="0" smtClean="0"/>
              <a:t> </a:t>
            </a:r>
          </a:p>
          <a:p>
            <a:r>
              <a:rPr lang="en-US" dirty="0" smtClean="0"/>
              <a:t>Commission Regulation (EU) No 312/2014 creates balancing rules, including network-related rules on nominations procedures at Interconnection Points, rules for imbalance charges and rules for operational balancing between Transmission System Operators.  The new gas Day arrangements are applicable across the GB balancing zone via this code.  It applies in Great Britain from 01 October 2015.  </a:t>
            </a:r>
            <a:r>
              <a:rPr lang="en-US" dirty="0" smtClean="0">
                <a:hlinkClick r:id="rId6"/>
              </a:rPr>
              <a:t>Balancing Code</a:t>
            </a:r>
            <a:endParaRPr lang="en-US" dirty="0" smtClean="0"/>
          </a:p>
          <a:p>
            <a:r>
              <a:rPr lang="en-US" dirty="0" smtClean="0"/>
              <a:t> </a:t>
            </a:r>
          </a:p>
          <a:p>
            <a:r>
              <a:rPr lang="en-US" sz="1000" b="1" dirty="0">
                <a:solidFill>
                  <a:schemeClr val="accent1"/>
                </a:solidFill>
              </a:rPr>
              <a:t>Network Code on Interoperability and Data Exchange Rules</a:t>
            </a:r>
          </a:p>
          <a:p>
            <a:r>
              <a:rPr lang="en-US" sz="1000" dirty="0">
                <a:solidFill>
                  <a:schemeClr val="accent1"/>
                </a:solidFill>
              </a:rPr>
              <a:t> </a:t>
            </a:r>
          </a:p>
          <a:p>
            <a:r>
              <a:rPr lang="en-US" sz="1000" dirty="0">
                <a:solidFill>
                  <a:schemeClr val="accent1"/>
                </a:solidFill>
              </a:rPr>
              <a:t>This obliges Transmission System Operators to implement </a:t>
            </a:r>
            <a:r>
              <a:rPr lang="en-US" sz="1000" dirty="0" err="1">
                <a:solidFill>
                  <a:schemeClr val="accent1"/>
                </a:solidFill>
              </a:rPr>
              <a:t>harmonised</a:t>
            </a:r>
            <a:r>
              <a:rPr lang="en-US" sz="1000" dirty="0">
                <a:solidFill>
                  <a:schemeClr val="accent1"/>
                </a:solidFill>
              </a:rPr>
              <a:t> operational and technical arrangements in order to remove perceived barriers to cross-border gas flows and thus facilitate EU market integration.  Implementation is required by 01 May 2016.</a:t>
            </a:r>
          </a:p>
          <a:p>
            <a:endParaRPr lang="en-GB" dirty="0" smtClean="0"/>
          </a:p>
          <a:p>
            <a:endParaRPr lang="en-GB" dirty="0" smtClean="0"/>
          </a:p>
          <a:p>
            <a:r>
              <a:rPr lang="en-GB" sz="800" b="1" dirty="0"/>
              <a:t>Uniform Network Code </a:t>
            </a:r>
            <a:r>
              <a:rPr lang="en-GB" sz="800" dirty="0"/>
              <a:t>is the Commercial rules related to the GB regime, which were implemented in the 1990s. The UNC is available on the Gas Joint Office website. Changes to the UNC are called Mods (Modifications) and are given a number. The EU Network Code are essentially primary EU legislation, it was agreed by the industry that NG would transpose the obligations of each EU Network Code into the GB Regime through the Mod route. If you go on to the Joint Office webpage, you’ll see ‘European Modifications’ these are the Mods related to the EU Network Codes. So the Mods relate to the UNC but can also be linked to an individual requirement from an EU Network Code.</a:t>
            </a:r>
          </a:p>
          <a:p>
            <a:endParaRPr lang="en-GB" sz="800" dirty="0"/>
          </a:p>
          <a:p>
            <a:r>
              <a:rPr lang="en-GB" sz="800" b="1" dirty="0"/>
              <a:t>UNC Modifications</a:t>
            </a:r>
          </a:p>
          <a:p>
            <a:endParaRPr lang="en-GB" sz="800" dirty="0"/>
          </a:p>
          <a:p>
            <a:r>
              <a:rPr lang="en-GB" sz="800" dirty="0"/>
              <a:t>The Modifications created to meet the EU Network Code obligations are:</a:t>
            </a:r>
          </a:p>
          <a:p>
            <a:endParaRPr lang="en-GB" sz="800" dirty="0"/>
          </a:p>
          <a:p>
            <a:r>
              <a:rPr lang="en-GB" sz="800" dirty="0"/>
              <a:t>0510V: Reform of Gas Allocation Regime at GB Interconnection Points</a:t>
            </a:r>
          </a:p>
          <a:p>
            <a:endParaRPr lang="en-GB" sz="800" dirty="0"/>
          </a:p>
          <a:p>
            <a:r>
              <a:rPr lang="en-GB" sz="800" dirty="0"/>
              <a:t>0519: Harmonisation of Reference Conditions at Interconnection Points</a:t>
            </a:r>
          </a:p>
          <a:p>
            <a:r>
              <a:rPr lang="en-GB" sz="800" dirty="0"/>
              <a:t> </a:t>
            </a:r>
          </a:p>
          <a:p>
            <a:endParaRPr lang="en-GB" dirty="0"/>
          </a:p>
        </p:txBody>
      </p:sp>
      <p:sp>
        <p:nvSpPr>
          <p:cNvPr id="4" name="Slide Number Placeholder 3"/>
          <p:cNvSpPr>
            <a:spLocks noGrp="1"/>
          </p:cNvSpPr>
          <p:nvPr>
            <p:ph type="sldNum" sz="quarter" idx="10"/>
          </p:nvPr>
        </p:nvSpPr>
        <p:spPr/>
        <p:txBody>
          <a:bodyPr/>
          <a:lstStyle/>
          <a:p>
            <a:fld id="{429C49A4-AF89-49AE-B8CF-B68DC38C3075}" type="slidenum">
              <a:rPr lang="en-GB" smtClean="0"/>
              <a:t>4</a:t>
            </a:fld>
            <a:endParaRPr lang="en-GB"/>
          </a:p>
        </p:txBody>
      </p:sp>
    </p:spTree>
    <p:extLst>
      <p:ext uri="{BB962C8B-B14F-4D97-AF65-F5344CB8AC3E}">
        <p14:creationId xmlns:p14="http://schemas.microsoft.com/office/powerpoint/2010/main" val="168959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88280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8924"/>
            <a:ext cx="4866908" cy="2742289"/>
          </a:xfrm>
        </p:spPr>
        <p:txBody>
          <a:bodyPr/>
          <a:lstStyle>
            <a:lvl1pPr>
              <a:lnSpc>
                <a:spcPct val="90000"/>
              </a:lnSpc>
              <a:defRPr sz="6600" kern="100" cap="all" spc="-200" baseline="0">
                <a:solidFill>
                  <a:schemeClr val="bg1"/>
                </a:solidFill>
              </a:defRPr>
            </a:lvl1pPr>
          </a:lstStyle>
          <a:p>
            <a:r>
              <a:rPr lang="en-US" dirty="0" smtClean="0"/>
              <a:t>add </a:t>
            </a:r>
            <a:r>
              <a:rPr lang="en-US" dirty="0" err="1" smtClean="0"/>
              <a:t>slidedoc</a:t>
            </a:r>
            <a:r>
              <a:rPr lang="en-US" dirty="0" smtClean="0"/>
              <a:t> title</a:t>
            </a:r>
            <a:endParaRPr lang="en-US" dirty="0"/>
          </a:p>
        </p:txBody>
      </p:sp>
      <p:sp>
        <p:nvSpPr>
          <p:cNvPr id="60" name="Text Placeholder 59"/>
          <p:cNvSpPr>
            <a:spLocks noGrp="1"/>
          </p:cNvSpPr>
          <p:nvPr>
            <p:ph type="body" sz="quarter" idx="10"/>
          </p:nvPr>
        </p:nvSpPr>
        <p:spPr>
          <a:xfrm>
            <a:off x="457200" y="3496727"/>
            <a:ext cx="1497013" cy="2512484"/>
          </a:xfrm>
        </p:spPr>
        <p:txBody>
          <a:bodyPr anchor="b"/>
          <a:lstStyle>
            <a:lvl1pPr>
              <a:lnSpc>
                <a:spcPct val="100000"/>
              </a:lnSpc>
              <a:defRPr sz="1300">
                <a:solidFill>
                  <a:schemeClr val="tx2"/>
                </a:solidFill>
              </a:defRPr>
            </a:lvl1pPr>
            <a:lvl2pPr>
              <a:defRPr b="1"/>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2" name="Straight Connector 61"/>
          <p:cNvCxnSpPr/>
          <p:nvPr userDrawn="1"/>
        </p:nvCxnSpPr>
        <p:spPr>
          <a:xfrm>
            <a:off x="457200" y="6178550"/>
            <a:ext cx="149719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4" y="5181598"/>
            <a:ext cx="1497013" cy="1022351"/>
          </a:xfrm>
        </p:spPr>
        <p:txBody>
          <a:bodyPr anchor="b"/>
          <a:lstStyle>
            <a:lvl1pPr algn="r">
              <a:lnSpc>
                <a:spcPct val="100000"/>
              </a:lnSpc>
              <a:defRPr sz="1300" b="1">
                <a:solidFill>
                  <a:schemeClr val="bg1"/>
                </a:solidFill>
              </a:defRPr>
            </a:lvl1pPr>
            <a:lvl2pPr>
              <a:defRPr b="1"/>
            </a:lvl2pPr>
          </a:lstStyle>
          <a:p>
            <a:pPr lvl="0"/>
            <a:r>
              <a:rPr lang="en-US" dirty="0" smtClean="0"/>
              <a:t>Click to edit Master text styles</a:t>
            </a:r>
            <a:endParaRPr lang="en-US" dirty="0"/>
          </a:p>
        </p:txBody>
      </p:sp>
      <p:sp>
        <p:nvSpPr>
          <p:cNvPr id="64" name="Text Placeholder 59"/>
          <p:cNvSpPr>
            <a:spLocks noGrp="1"/>
          </p:cNvSpPr>
          <p:nvPr>
            <p:ph type="body" sz="quarter" idx="12"/>
          </p:nvPr>
        </p:nvSpPr>
        <p:spPr>
          <a:xfrm>
            <a:off x="7189787" y="5181598"/>
            <a:ext cx="1497013" cy="1022351"/>
          </a:xfrm>
        </p:spPr>
        <p:txBody>
          <a:bodyPr anchor="b"/>
          <a:lstStyle>
            <a:lvl1pPr algn="r">
              <a:lnSpc>
                <a:spcPct val="100000"/>
              </a:lnSpc>
              <a:defRPr sz="1300" b="1">
                <a:solidFill>
                  <a:schemeClr val="bg1"/>
                </a:solidFill>
              </a:defRPr>
            </a:lvl1pPr>
            <a:lvl2pPr>
              <a:defRPr b="1"/>
            </a:lvl2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06293" y="332656"/>
            <a:ext cx="1794549" cy="418728"/>
          </a:xfrm>
          <a:prstGeom prst="rect">
            <a:avLst/>
          </a:prstGeom>
        </p:spPr>
      </p:pic>
    </p:spTree>
    <p:extLst>
      <p:ext uri="{BB962C8B-B14F-4D97-AF65-F5344CB8AC3E}">
        <p14:creationId xmlns:p14="http://schemas.microsoft.com/office/powerpoint/2010/main" val="19682699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1228028"/>
          </a:xfrm>
        </p:spPr>
        <p:txBody>
          <a:bodyPr/>
          <a:lstStyle/>
          <a:p>
            <a:r>
              <a:rPr lang="en-US" smtClean="0"/>
              <a:t>Click to edit Master title style</a:t>
            </a:r>
            <a:endParaRPr lang="en-US"/>
          </a:p>
        </p:txBody>
      </p:sp>
      <p:sp>
        <p:nvSpPr>
          <p:cNvPr id="34" name="Text Placeholder 33"/>
          <p:cNvSpPr>
            <a:spLocks noGrp="1"/>
          </p:cNvSpPr>
          <p:nvPr>
            <p:ph type="body" sz="quarter" idx="10" hasCustomPrompt="1"/>
          </p:nvPr>
        </p:nvSpPr>
        <p:spPr>
          <a:xfrm>
            <a:off x="457200"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37" name="Text Placeholder 36"/>
          <p:cNvSpPr>
            <a:spLocks noGrp="1"/>
          </p:cNvSpPr>
          <p:nvPr>
            <p:ph type="body" sz="quarter" idx="11"/>
          </p:nvPr>
        </p:nvSpPr>
        <p:spPr>
          <a:xfrm>
            <a:off x="3829050" y="685800"/>
            <a:ext cx="4857750" cy="12280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8" name="Text Placeholder 33"/>
          <p:cNvSpPr>
            <a:spLocks noGrp="1"/>
          </p:cNvSpPr>
          <p:nvPr>
            <p:ph type="body" sz="quarter" idx="12" hasCustomPrompt="1"/>
          </p:nvPr>
        </p:nvSpPr>
        <p:spPr>
          <a:xfrm>
            <a:off x="214034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0" name="Text Placeholder 33"/>
          <p:cNvSpPr>
            <a:spLocks noGrp="1"/>
          </p:cNvSpPr>
          <p:nvPr>
            <p:ph type="body" sz="quarter" idx="13" hasCustomPrompt="1"/>
          </p:nvPr>
        </p:nvSpPr>
        <p:spPr>
          <a:xfrm>
            <a:off x="3823494"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2" name="Text Placeholder 33"/>
          <p:cNvSpPr>
            <a:spLocks noGrp="1"/>
          </p:cNvSpPr>
          <p:nvPr>
            <p:ph type="body" sz="quarter" idx="14" hasCustomPrompt="1"/>
          </p:nvPr>
        </p:nvSpPr>
        <p:spPr>
          <a:xfrm>
            <a:off x="5506641"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44" name="Text Placeholder 33"/>
          <p:cNvSpPr>
            <a:spLocks noGrp="1"/>
          </p:cNvSpPr>
          <p:nvPr>
            <p:ph type="body" sz="quarter" idx="15" hasCustomPrompt="1"/>
          </p:nvPr>
        </p:nvSpPr>
        <p:spPr>
          <a:xfrm>
            <a:off x="718978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25" name="Text Placeholder 33"/>
          <p:cNvSpPr>
            <a:spLocks noGrp="1"/>
          </p:cNvSpPr>
          <p:nvPr>
            <p:ph type="body" sz="quarter" idx="21" hasCustomPrompt="1"/>
          </p:nvPr>
        </p:nvSpPr>
        <p:spPr>
          <a:xfrm>
            <a:off x="457200"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6" name="Text Placeholder 33"/>
          <p:cNvSpPr>
            <a:spLocks noGrp="1"/>
          </p:cNvSpPr>
          <p:nvPr>
            <p:ph type="body" sz="quarter" idx="22" hasCustomPrompt="1"/>
          </p:nvPr>
        </p:nvSpPr>
        <p:spPr>
          <a:xfrm>
            <a:off x="214034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7" name="Text Placeholder 33"/>
          <p:cNvSpPr>
            <a:spLocks noGrp="1"/>
          </p:cNvSpPr>
          <p:nvPr>
            <p:ph type="body" sz="quarter" idx="23" hasCustomPrompt="1"/>
          </p:nvPr>
        </p:nvSpPr>
        <p:spPr>
          <a:xfrm>
            <a:off x="3823494"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8" name="Text Placeholder 33"/>
          <p:cNvSpPr>
            <a:spLocks noGrp="1"/>
          </p:cNvSpPr>
          <p:nvPr>
            <p:ph type="body" sz="quarter" idx="24" hasCustomPrompt="1"/>
          </p:nvPr>
        </p:nvSpPr>
        <p:spPr>
          <a:xfrm>
            <a:off x="5506641"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29" name="Text Placeholder 33"/>
          <p:cNvSpPr>
            <a:spLocks noGrp="1"/>
          </p:cNvSpPr>
          <p:nvPr>
            <p:ph type="body" sz="quarter" idx="25" hasCustomPrompt="1"/>
          </p:nvPr>
        </p:nvSpPr>
        <p:spPr>
          <a:xfrm>
            <a:off x="718978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1" name="Text Placeholder 33"/>
          <p:cNvSpPr>
            <a:spLocks noGrp="1"/>
          </p:cNvSpPr>
          <p:nvPr>
            <p:ph type="body" sz="quarter" idx="31" hasCustomPrompt="1"/>
          </p:nvPr>
        </p:nvSpPr>
        <p:spPr>
          <a:xfrm>
            <a:off x="457200"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2" name="Text Placeholder 33"/>
          <p:cNvSpPr>
            <a:spLocks noGrp="1"/>
          </p:cNvSpPr>
          <p:nvPr>
            <p:ph type="body" sz="quarter" idx="32" hasCustomPrompt="1"/>
          </p:nvPr>
        </p:nvSpPr>
        <p:spPr>
          <a:xfrm>
            <a:off x="214034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3" name="Text Placeholder 33"/>
          <p:cNvSpPr>
            <a:spLocks noGrp="1"/>
          </p:cNvSpPr>
          <p:nvPr>
            <p:ph type="body" sz="quarter" idx="33" hasCustomPrompt="1"/>
          </p:nvPr>
        </p:nvSpPr>
        <p:spPr>
          <a:xfrm>
            <a:off x="3823494"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4" name="Text Placeholder 33"/>
          <p:cNvSpPr>
            <a:spLocks noGrp="1"/>
          </p:cNvSpPr>
          <p:nvPr>
            <p:ph type="body" sz="quarter" idx="34" hasCustomPrompt="1"/>
          </p:nvPr>
        </p:nvSpPr>
        <p:spPr>
          <a:xfrm>
            <a:off x="5506641"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5" name="Text Placeholder 33"/>
          <p:cNvSpPr>
            <a:spLocks noGrp="1"/>
          </p:cNvSpPr>
          <p:nvPr>
            <p:ph type="body" sz="quarter" idx="35" hasCustomPrompt="1"/>
          </p:nvPr>
        </p:nvSpPr>
        <p:spPr>
          <a:xfrm>
            <a:off x="718978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smtClean="0"/>
              <a:t>##</a:t>
            </a:r>
          </a:p>
        </p:txBody>
      </p:sp>
      <p:sp>
        <p:nvSpPr>
          <p:cNvPr id="76" name="Text Placeholder 33"/>
          <p:cNvSpPr>
            <a:spLocks noGrp="1"/>
          </p:cNvSpPr>
          <p:nvPr>
            <p:ph type="body" sz="quarter" idx="36" hasCustomPrompt="1"/>
          </p:nvPr>
        </p:nvSpPr>
        <p:spPr>
          <a:xfrm>
            <a:off x="457200"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7" name="Text Placeholder 33"/>
          <p:cNvSpPr>
            <a:spLocks noGrp="1"/>
          </p:cNvSpPr>
          <p:nvPr>
            <p:ph type="body" sz="quarter" idx="37" hasCustomPrompt="1"/>
          </p:nvPr>
        </p:nvSpPr>
        <p:spPr>
          <a:xfrm>
            <a:off x="214034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8" name="Text Placeholder 33"/>
          <p:cNvSpPr>
            <a:spLocks noGrp="1"/>
          </p:cNvSpPr>
          <p:nvPr>
            <p:ph type="body" sz="quarter" idx="38" hasCustomPrompt="1"/>
          </p:nvPr>
        </p:nvSpPr>
        <p:spPr>
          <a:xfrm>
            <a:off x="3823494"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79" name="Text Placeholder 33"/>
          <p:cNvSpPr>
            <a:spLocks noGrp="1"/>
          </p:cNvSpPr>
          <p:nvPr>
            <p:ph type="body" sz="quarter" idx="39" hasCustomPrompt="1"/>
          </p:nvPr>
        </p:nvSpPr>
        <p:spPr>
          <a:xfrm>
            <a:off x="5506641"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80" name="Text Placeholder 33"/>
          <p:cNvSpPr>
            <a:spLocks noGrp="1"/>
          </p:cNvSpPr>
          <p:nvPr>
            <p:ph type="body" sz="quarter" idx="40" hasCustomPrompt="1"/>
          </p:nvPr>
        </p:nvSpPr>
        <p:spPr>
          <a:xfrm>
            <a:off x="718978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smtClean="0"/>
              <a:t>Insert</a:t>
            </a:r>
          </a:p>
        </p:txBody>
      </p:sp>
      <p:sp>
        <p:nvSpPr>
          <p:cNvPr id="3" name="Slide Number Placeholder 2"/>
          <p:cNvSpPr>
            <a:spLocks noGrp="1"/>
          </p:cNvSpPr>
          <p:nvPr>
            <p:ph type="sldNum" sz="quarter" idx="41"/>
          </p:nvPr>
        </p:nvSpPr>
        <p:spPr/>
        <p:txBody>
          <a:bodyPr/>
          <a:lstStyle/>
          <a:p>
            <a:fld id="{723DB75E-B749-4D6E-B199-1C655E8E9455}" type="slidenum">
              <a:rPr lang="en-GB" smtClean="0"/>
              <a:t>‹#›</a:t>
            </a:fld>
            <a:endParaRPr lang="en-GB"/>
          </a:p>
        </p:txBody>
      </p:sp>
    </p:spTree>
    <p:extLst>
      <p:ext uri="{BB962C8B-B14F-4D97-AF65-F5344CB8AC3E}">
        <p14:creationId xmlns:p14="http://schemas.microsoft.com/office/powerpoint/2010/main" val="16412483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 hal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3"/>
          </p:nvPr>
        </p:nvSpPr>
        <p:spPr>
          <a:xfrm>
            <a:off x="1301262"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3925" y="6093296"/>
            <a:ext cx="1944217" cy="453651"/>
          </a:xfrm>
          <a:prstGeom prst="rect">
            <a:avLst/>
          </a:prstGeom>
        </p:spPr>
      </p:pic>
      <p:sp>
        <p:nvSpPr>
          <p:cNvPr id="4" name="Slide Number Placeholder 3"/>
          <p:cNvSpPr>
            <a:spLocks noGrp="1"/>
          </p:cNvSpPr>
          <p:nvPr>
            <p:ph type="sldNum" sz="quarter" idx="14"/>
          </p:nvPr>
        </p:nvSpPr>
        <p:spPr/>
        <p:txBody>
          <a:bodyPr/>
          <a:lstStyle/>
          <a:p>
            <a:fld id="{723DB75E-B749-4D6E-B199-1C655E8E9455}" type="slidenum">
              <a:rPr lang="en-GB" smtClean="0"/>
              <a:t>‹#›</a:t>
            </a:fld>
            <a:endParaRPr lang="en-GB"/>
          </a:p>
        </p:txBody>
      </p:sp>
    </p:spTree>
    <p:extLst>
      <p:ext uri="{BB962C8B-B14F-4D97-AF65-F5344CB8AC3E}">
        <p14:creationId xmlns:p14="http://schemas.microsoft.com/office/powerpoint/2010/main" val="23446550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27585" y="685800"/>
            <a:ext cx="2321755" cy="5492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2"/>
          <p:cNvSpPr>
            <a:spLocks noGrp="1"/>
          </p:cNvSpPr>
          <p:nvPr>
            <p:ph idx="10"/>
          </p:nvPr>
        </p:nvSpPr>
        <p:spPr>
          <a:xfrm>
            <a:off x="6353908" y="685800"/>
            <a:ext cx="2332892" cy="5492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3925" y="6093296"/>
            <a:ext cx="1944217" cy="453651"/>
          </a:xfrm>
          <a:prstGeom prst="rect">
            <a:avLst/>
          </a:prstGeom>
        </p:spPr>
      </p:pic>
      <p:sp>
        <p:nvSpPr>
          <p:cNvPr id="4" name="Slide Number Placeholder 3"/>
          <p:cNvSpPr>
            <a:spLocks noGrp="1"/>
          </p:cNvSpPr>
          <p:nvPr>
            <p:ph type="sldNum" sz="quarter" idx="12"/>
          </p:nvPr>
        </p:nvSpPr>
        <p:spPr/>
        <p:txBody>
          <a:bodyPr/>
          <a:lstStyle/>
          <a:p>
            <a:fld id="{723DB75E-B749-4D6E-B199-1C655E8E9455}" type="slidenum">
              <a:rPr lang="en-GB" smtClean="0"/>
              <a:t>‹#›</a:t>
            </a:fld>
            <a:endParaRPr lang="en-GB"/>
          </a:p>
        </p:txBody>
      </p:sp>
    </p:spTree>
    <p:extLst>
      <p:ext uri="{BB962C8B-B14F-4D97-AF65-F5344CB8AC3E}">
        <p14:creationId xmlns:p14="http://schemas.microsoft.com/office/powerpoint/2010/main" val="22922730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Hal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
          </p:nvPr>
        </p:nvSpPr>
        <p:spPr>
          <a:xfrm>
            <a:off x="3827585"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0"/>
          </p:nvPr>
        </p:nvSpPr>
        <p:spPr>
          <a:xfrm>
            <a:off x="6353908" y="3429000"/>
            <a:ext cx="2332892"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3925" y="6093296"/>
            <a:ext cx="1944217" cy="453651"/>
          </a:xfrm>
          <a:prstGeom prst="rect">
            <a:avLst/>
          </a:prstGeom>
        </p:spPr>
      </p:pic>
      <p:sp>
        <p:nvSpPr>
          <p:cNvPr id="3" name="Slide Number Placeholder 2"/>
          <p:cNvSpPr>
            <a:spLocks noGrp="1"/>
          </p:cNvSpPr>
          <p:nvPr>
            <p:ph type="sldNum" sz="quarter" idx="12"/>
          </p:nvPr>
        </p:nvSpPr>
        <p:spPr/>
        <p:txBody>
          <a:bodyPr/>
          <a:lstStyle/>
          <a:p>
            <a:fld id="{723DB75E-B749-4D6E-B199-1C655E8E9455}" type="slidenum">
              <a:rPr lang="en-GB" smtClean="0"/>
              <a:t>‹#›</a:t>
            </a:fld>
            <a:endParaRPr lang="en-GB"/>
          </a:p>
        </p:txBody>
      </p:sp>
    </p:spTree>
    <p:extLst>
      <p:ext uri="{BB962C8B-B14F-4D97-AF65-F5344CB8AC3E}">
        <p14:creationId xmlns:p14="http://schemas.microsoft.com/office/powerpoint/2010/main" val="19559861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2543773"/>
          </a:xfrm>
        </p:spPr>
        <p:txBody>
          <a:bodyPr>
            <a:spAutoFit/>
          </a:bodyPr>
          <a:lstStyle>
            <a:lvl1pPr>
              <a:defRPr sz="5800" kern="100" spc="-200" baseline="0">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06293" y="332656"/>
            <a:ext cx="1794549" cy="418728"/>
          </a:xfrm>
          <a:prstGeom prst="rect">
            <a:avLst/>
          </a:prstGeom>
        </p:spPr>
      </p:pic>
      <p:sp>
        <p:nvSpPr>
          <p:cNvPr id="3" name="Slide Number Placeholder 2"/>
          <p:cNvSpPr>
            <a:spLocks noGrp="1"/>
          </p:cNvSpPr>
          <p:nvPr>
            <p:ph type="sldNum" sz="quarter" idx="10"/>
          </p:nvPr>
        </p:nvSpPr>
        <p:spPr/>
        <p:txBody>
          <a:bodyPr/>
          <a:lstStyle/>
          <a:p>
            <a:fld id="{723DB75E-B749-4D6E-B199-1C655E8E9455}" type="slidenum">
              <a:rPr lang="en-GB" smtClean="0"/>
              <a:t>‹#›</a:t>
            </a:fld>
            <a:endParaRPr lang="en-GB"/>
          </a:p>
        </p:txBody>
      </p:sp>
    </p:spTree>
    <p:extLst>
      <p:ext uri="{BB962C8B-B14F-4D97-AF65-F5344CB8AC3E}">
        <p14:creationId xmlns:p14="http://schemas.microsoft.com/office/powerpoint/2010/main" val="24069188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cxnSp>
          <p:nvCxnSpPr>
            <p:cNvPr id="49" name="Straight Connector 48"/>
            <p:cNvCxnSpPr/>
            <p:nvPr userDrawn="1"/>
          </p:nvCxnSpPr>
          <p:spPr>
            <a:xfrm>
              <a:off x="4572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86868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11372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30062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95439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214305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279682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2990753"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363925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382907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4787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67033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32410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551276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653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35519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00896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19761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85139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80400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572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0" y="6858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0" y="61785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0" y="64071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H="1">
              <a:off x="0" y="34290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gr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6293" y="332656"/>
            <a:ext cx="1794549" cy="418728"/>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3925" y="6093296"/>
            <a:ext cx="1944217" cy="453651"/>
          </a:xfrm>
          <a:prstGeom prst="rect">
            <a:avLst/>
          </a:prstGeom>
        </p:spPr>
      </p:pic>
      <p:sp>
        <p:nvSpPr>
          <p:cNvPr id="2" name="Slide Number Placeholder 1"/>
          <p:cNvSpPr>
            <a:spLocks noGrp="1"/>
          </p:cNvSpPr>
          <p:nvPr>
            <p:ph type="sldNum" sz="quarter" idx="10"/>
          </p:nvPr>
        </p:nvSpPr>
        <p:spPr/>
        <p:txBody>
          <a:bodyPr/>
          <a:lstStyle/>
          <a:p>
            <a:fld id="{723DB75E-B749-4D6E-B199-1C655E8E9455}" type="slidenum">
              <a:rPr lang="en-GB" smtClean="0"/>
              <a:t>‹#›</a:t>
            </a:fld>
            <a:endParaRPr lang="en-GB"/>
          </a:p>
        </p:txBody>
      </p:sp>
    </p:spTree>
    <p:extLst>
      <p:ext uri="{BB962C8B-B14F-4D97-AF65-F5344CB8AC3E}">
        <p14:creationId xmlns:p14="http://schemas.microsoft.com/office/powerpoint/2010/main" val="41135227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2"/>
          <p:cNvSpPr>
            <a:spLocks noGrp="1"/>
          </p:cNvSpPr>
          <p:nvPr>
            <p:ph idx="1"/>
          </p:nvPr>
        </p:nvSpPr>
        <p:spPr>
          <a:xfrm>
            <a:off x="3827585"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0"/>
          </p:nvPr>
        </p:nvSpPr>
        <p:spPr>
          <a:xfrm>
            <a:off x="6353908" y="3429000"/>
            <a:ext cx="2332892"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1"/>
          </p:nvPr>
        </p:nvSpPr>
        <p:spPr>
          <a:xfrm>
            <a:off x="1301262" y="3429000"/>
            <a:ext cx="2321755" cy="27495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sz="quarter" idx="12"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
        <p:nvSpPr>
          <p:cNvPr id="3" name="Slide Number Placeholder 2"/>
          <p:cNvSpPr>
            <a:spLocks noGrp="1"/>
          </p:cNvSpPr>
          <p:nvPr>
            <p:ph type="sldNum" sz="quarter" idx="13"/>
          </p:nvPr>
        </p:nvSpPr>
        <p:spPr/>
        <p:txBody>
          <a:bodyPr/>
          <a:lstStyle/>
          <a:p>
            <a:fld id="{723DB75E-B749-4D6E-B199-1C655E8E9455}" type="slidenum">
              <a:rPr lang="en-GB" smtClean="0"/>
              <a:t>‹#›</a:t>
            </a:fld>
            <a:endParaRPr lang="en-GB"/>
          </a:p>
        </p:txBody>
      </p:sp>
    </p:spTree>
    <p:extLst>
      <p:ext uri="{BB962C8B-B14F-4D97-AF65-F5344CB8AC3E}">
        <p14:creationId xmlns:p14="http://schemas.microsoft.com/office/powerpoint/2010/main" val="12770742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2543773"/>
          </a:xfrm>
        </p:spPr>
        <p:txBody>
          <a:bodyPr>
            <a:spAutoFit/>
          </a:bodyPr>
          <a:lstStyle>
            <a:lvl1pPr>
              <a:defRPr sz="5800" kern="100" spc="-200" baseline="0">
                <a:solidFill>
                  <a:schemeClr val="bg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2280" y="260648"/>
            <a:ext cx="1763688" cy="411527"/>
          </a:xfrm>
          <a:prstGeom prst="rect">
            <a:avLst/>
          </a:prstGeom>
        </p:spPr>
      </p:pic>
    </p:spTree>
    <p:extLst>
      <p:ext uri="{BB962C8B-B14F-4D97-AF65-F5344CB8AC3E}">
        <p14:creationId xmlns:p14="http://schemas.microsoft.com/office/powerpoint/2010/main" val="42571203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3182052" cy="1228028"/>
          </a:xfrm>
          <a:prstGeom prst="rect">
            <a:avLst/>
          </a:prstGeom>
        </p:spPr>
        <p:txBody>
          <a:bodyPr vert="horz" wrap="square" lIns="0" tIns="0" rIns="0" bIns="0" rtlCol="0" anchor="t">
            <a:noAutofit/>
          </a:bodyPr>
          <a:lstStyle/>
          <a:p>
            <a:r>
              <a:rPr lang="en-US" dirty="0" smtClean="0"/>
              <a:t>All Click To Edit Master Title </a:t>
            </a:r>
            <a:br>
              <a:rPr lang="en-US" dirty="0" smtClean="0"/>
            </a:br>
            <a:r>
              <a:rPr lang="en-US" dirty="0" smtClean="0"/>
              <a:t>Style</a:t>
            </a:r>
            <a:endParaRPr lang="en-US" dirty="0"/>
          </a:p>
        </p:txBody>
      </p:sp>
      <p:sp>
        <p:nvSpPr>
          <p:cNvPr id="3" name="Text Placeholder 2"/>
          <p:cNvSpPr>
            <a:spLocks noGrp="1"/>
          </p:cNvSpPr>
          <p:nvPr>
            <p:ph type="body" idx="1"/>
          </p:nvPr>
        </p:nvSpPr>
        <p:spPr>
          <a:xfrm>
            <a:off x="3829078" y="685800"/>
            <a:ext cx="4857722" cy="54927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5"/>
            <a:r>
              <a:rPr lang="en-US" dirty="0" smtClean="0"/>
              <a:t>Sixth level</a:t>
            </a:r>
          </a:p>
          <a:p>
            <a:pPr lvl="6"/>
            <a:r>
              <a:rPr lang="en-US" dirty="0" smtClean="0"/>
              <a:t>Seventh level</a:t>
            </a:r>
          </a:p>
          <a:p>
            <a:pPr lvl="7"/>
            <a:r>
              <a:rPr lang="en-US" dirty="0" smtClean="0"/>
              <a:t>More</a:t>
            </a:r>
          </a:p>
          <a:p>
            <a:pPr lvl="8"/>
            <a:r>
              <a:rPr lang="en-US" dirty="0" smtClean="0"/>
              <a:t>More</a:t>
            </a:r>
          </a:p>
        </p:txBody>
      </p:sp>
      <p:cxnSp>
        <p:nvCxnSpPr>
          <p:cNvPr id="69" name="Straight Connector 68"/>
          <p:cNvCxnSpPr/>
          <p:nvPr userDrawn="1"/>
        </p:nvCxnSpPr>
        <p:spPr>
          <a:xfrm>
            <a:off x="457200" y="460057"/>
            <a:ext cx="318205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829078" y="460057"/>
            <a:ext cx="485772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76" name="TextBox 75"/>
          <p:cNvSpPr txBox="1"/>
          <p:nvPr userDrawn="1"/>
        </p:nvSpPr>
        <p:spPr>
          <a:xfrm>
            <a:off x="8561766" y="6397715"/>
            <a:ext cx="125034" cy="123111"/>
          </a:xfrm>
          <a:prstGeom prst="rect">
            <a:avLst/>
          </a:prstGeom>
          <a:noFill/>
        </p:spPr>
        <p:txBody>
          <a:bodyPr wrap="none" lIns="0" tIns="0" rIns="0" bIns="0" rtlCol="0">
            <a:spAutoFit/>
          </a:bodyPr>
          <a:lstStyle/>
          <a:p>
            <a:pPr algn="r"/>
            <a:fld id="{2385CB4A-7E96-44CA-B116-B71B544B697D}" type="slidenum">
              <a:rPr lang="en-US" sz="800">
                <a:solidFill>
                  <a:srgbClr val="999683"/>
                </a:solidFill>
              </a:rPr>
              <a:pPr algn="r"/>
              <a:t>‹#›</a:t>
            </a:fld>
            <a:endParaRPr lang="en-US" sz="800" dirty="0">
              <a:solidFill>
                <a:srgbClr val="999683"/>
              </a:solidFill>
            </a:endParaRPr>
          </a:p>
        </p:txBody>
      </p:sp>
      <p:sp>
        <p:nvSpPr>
          <p:cNvPr id="117" name="TextBox 116"/>
          <p:cNvSpPr txBox="1"/>
          <p:nvPr userDrawn="1"/>
        </p:nvSpPr>
        <p:spPr>
          <a:xfrm>
            <a:off x="8331889" y="6397715"/>
            <a:ext cx="24045" cy="123111"/>
          </a:xfrm>
          <a:prstGeom prst="rect">
            <a:avLst/>
          </a:prstGeom>
          <a:noFill/>
        </p:spPr>
        <p:txBody>
          <a:bodyPr wrap="none" lIns="0" tIns="0" rIns="0" bIns="0" rtlCol="0">
            <a:spAutoFit/>
          </a:bodyPr>
          <a:lstStyle/>
          <a:p>
            <a:pPr algn="r"/>
            <a:r>
              <a:rPr lang="en-US" sz="800" dirty="0">
                <a:solidFill>
                  <a:srgbClr val="999683"/>
                </a:solidFill>
              </a:rPr>
              <a:t>|</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DB75E-B749-4D6E-B199-1C655E8E9455}" type="slidenum">
              <a:rPr lang="en-GB" smtClean="0"/>
              <a:t>‹#›</a:t>
            </a:fld>
            <a:endParaRPr lang="en-GB"/>
          </a:p>
        </p:txBody>
      </p:sp>
    </p:spTree>
    <p:extLst>
      <p:ext uri="{BB962C8B-B14F-4D97-AF65-F5344CB8AC3E}">
        <p14:creationId xmlns:p14="http://schemas.microsoft.com/office/powerpoint/2010/main" val="355986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70" r:id="rId6"/>
    <p:sldLayoutId id="2147483671" r:id="rId7"/>
    <p:sldLayoutId id="2147483683" r:id="rId8"/>
  </p:sldLayoutIdLst>
  <p:timing>
    <p:tnLst>
      <p:par>
        <p:cTn id="1" dur="indefinite" restart="never" nodeType="tmRoot"/>
      </p:par>
    </p:tnLst>
  </p:timing>
  <p:txStyles>
    <p:title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3182052" cy="1228028"/>
          </a:xfrm>
          <a:prstGeom prst="rect">
            <a:avLst/>
          </a:prstGeom>
        </p:spPr>
        <p:txBody>
          <a:bodyPr vert="horz" wrap="square" lIns="0" tIns="0" rIns="0" bIns="0" rtlCol="0" anchor="t">
            <a:noAutofit/>
          </a:bodyPr>
          <a:lstStyle/>
          <a:p>
            <a:r>
              <a:rPr lang="en-US" dirty="0" smtClean="0"/>
              <a:t>All Click To Edit Master Title </a:t>
            </a:r>
            <a:br>
              <a:rPr lang="en-US" dirty="0" smtClean="0"/>
            </a:br>
            <a:r>
              <a:rPr lang="en-US" dirty="0" smtClean="0"/>
              <a:t>Style</a:t>
            </a:r>
            <a:endParaRPr lang="en-US" dirty="0"/>
          </a:p>
        </p:txBody>
      </p:sp>
      <p:sp>
        <p:nvSpPr>
          <p:cNvPr id="3" name="Text Placeholder 2"/>
          <p:cNvSpPr>
            <a:spLocks noGrp="1"/>
          </p:cNvSpPr>
          <p:nvPr>
            <p:ph type="body" idx="1"/>
          </p:nvPr>
        </p:nvSpPr>
        <p:spPr>
          <a:xfrm>
            <a:off x="3829078" y="685800"/>
            <a:ext cx="4857722" cy="549275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a:p>
            <a:pPr lvl="5"/>
            <a:r>
              <a:rPr lang="en-US" dirty="0" smtClean="0"/>
              <a:t>Sixth level</a:t>
            </a:r>
          </a:p>
          <a:p>
            <a:pPr lvl="6"/>
            <a:r>
              <a:rPr lang="en-US" dirty="0" smtClean="0"/>
              <a:t>Seventh level</a:t>
            </a:r>
          </a:p>
          <a:p>
            <a:pPr lvl="7"/>
            <a:r>
              <a:rPr lang="en-US" dirty="0" smtClean="0"/>
              <a:t>More</a:t>
            </a:r>
          </a:p>
          <a:p>
            <a:pPr lvl="8"/>
            <a:r>
              <a:rPr lang="en-US" dirty="0" smtClean="0"/>
              <a:t>More</a:t>
            </a:r>
          </a:p>
        </p:txBody>
      </p:sp>
      <p:cxnSp>
        <p:nvCxnSpPr>
          <p:cNvPr id="69" name="Straight Connector 68"/>
          <p:cNvCxnSpPr/>
          <p:nvPr userDrawn="1"/>
        </p:nvCxnSpPr>
        <p:spPr>
          <a:xfrm>
            <a:off x="457200" y="460057"/>
            <a:ext cx="318205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829078" y="460057"/>
            <a:ext cx="485772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76" name="TextBox 75"/>
          <p:cNvSpPr txBox="1"/>
          <p:nvPr userDrawn="1"/>
        </p:nvSpPr>
        <p:spPr>
          <a:xfrm>
            <a:off x="8561766" y="6397715"/>
            <a:ext cx="125034" cy="123111"/>
          </a:xfrm>
          <a:prstGeom prst="rect">
            <a:avLst/>
          </a:prstGeom>
          <a:noFill/>
        </p:spPr>
        <p:txBody>
          <a:bodyPr wrap="none" lIns="0" tIns="0" rIns="0" bIns="0" rtlCol="0">
            <a:spAutoFit/>
          </a:bodyPr>
          <a:lstStyle/>
          <a:p>
            <a:pPr algn="r"/>
            <a:fld id="{2385CB4A-7E96-44CA-B116-B71B544B697D}" type="slidenum">
              <a:rPr lang="en-US" sz="800">
                <a:solidFill>
                  <a:srgbClr val="999683"/>
                </a:solidFill>
              </a:rPr>
              <a:pPr algn="r"/>
              <a:t>‹#›</a:t>
            </a:fld>
            <a:endParaRPr lang="en-US" sz="800" dirty="0">
              <a:solidFill>
                <a:srgbClr val="999683"/>
              </a:solidFill>
            </a:endParaRPr>
          </a:p>
        </p:txBody>
      </p:sp>
      <p:sp>
        <p:nvSpPr>
          <p:cNvPr id="117" name="TextBox 116"/>
          <p:cNvSpPr txBox="1"/>
          <p:nvPr userDrawn="1"/>
        </p:nvSpPr>
        <p:spPr>
          <a:xfrm>
            <a:off x="8331889" y="6397715"/>
            <a:ext cx="24045" cy="123111"/>
          </a:xfrm>
          <a:prstGeom prst="rect">
            <a:avLst/>
          </a:prstGeom>
          <a:noFill/>
        </p:spPr>
        <p:txBody>
          <a:bodyPr wrap="none" lIns="0" tIns="0" rIns="0" bIns="0" rtlCol="0">
            <a:spAutoFit/>
          </a:bodyPr>
          <a:lstStyle/>
          <a:p>
            <a:pPr algn="r"/>
            <a:r>
              <a:rPr lang="en-US" sz="800" dirty="0">
                <a:solidFill>
                  <a:srgbClr val="999683"/>
                </a:solidFill>
              </a:rPr>
              <a:t>|</a:t>
            </a:r>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0BCEE-C411-48EF-8671-54355FA929B4}" type="slidenum">
              <a:rPr lang="en-GB" smtClean="0"/>
              <a:t>‹#›</a:t>
            </a:fld>
            <a:endParaRPr lang="en-GB"/>
          </a:p>
        </p:txBody>
      </p:sp>
    </p:spTree>
    <p:extLst>
      <p:ext uri="{BB962C8B-B14F-4D97-AF65-F5344CB8AC3E}">
        <p14:creationId xmlns:p14="http://schemas.microsoft.com/office/powerpoint/2010/main" val="266264081"/>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txStyles>
    <p:title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Box.GasOps.BusinessC@nationalgrid.com" TargetMode="Externa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eur-lex.europa.eu/LexUriServ/LexUriServ.do?uri=OJ:L:2009:211:0036:0054:en:PDF"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mailto:.box.xoserve.geminichange@xoserve.com"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358924"/>
            <a:ext cx="6851104" cy="2742289"/>
          </a:xfrm>
        </p:spPr>
        <p:txBody>
          <a:bodyPr/>
          <a:lstStyle/>
          <a:p>
            <a:r>
              <a:rPr lang="en-US" sz="6000" dirty="0" smtClean="0"/>
              <a:t>EU Phase 3</a:t>
            </a:r>
            <a:br>
              <a:rPr lang="en-US" sz="6000" dirty="0" smtClean="0"/>
            </a:br>
            <a:r>
              <a:rPr lang="en-US" sz="6000" dirty="0" smtClean="0"/>
              <a:t>Customer communications</a:t>
            </a:r>
            <a:endParaRPr lang="en-US" sz="6000" dirty="0"/>
          </a:p>
        </p:txBody>
      </p:sp>
      <p:sp>
        <p:nvSpPr>
          <p:cNvPr id="3" name="Text Placeholder 2"/>
          <p:cNvSpPr>
            <a:spLocks noGrp="1"/>
          </p:cNvSpPr>
          <p:nvPr>
            <p:ph type="body" sz="quarter" idx="10"/>
          </p:nvPr>
        </p:nvSpPr>
        <p:spPr>
          <a:xfrm>
            <a:off x="457200" y="4293095"/>
            <a:ext cx="1497013" cy="1800201"/>
          </a:xfrm>
        </p:spPr>
        <p:txBody>
          <a:bodyPr/>
          <a:lstStyle/>
          <a:p>
            <a:r>
              <a:rPr lang="en-US" dirty="0" smtClean="0"/>
              <a:t>Messages for shippers relating to the impacts of the EU Phase 3 Project</a:t>
            </a:r>
          </a:p>
        </p:txBody>
      </p:sp>
      <p:sp>
        <p:nvSpPr>
          <p:cNvPr id="4" name="Text Placeholder 3"/>
          <p:cNvSpPr>
            <a:spLocks noGrp="1"/>
          </p:cNvSpPr>
          <p:nvPr>
            <p:ph type="body" sz="quarter" idx="11"/>
          </p:nvPr>
        </p:nvSpPr>
        <p:spPr>
          <a:xfrm>
            <a:off x="5509344" y="5181598"/>
            <a:ext cx="1497013" cy="1022351"/>
          </a:xfrm>
        </p:spPr>
        <p:txBody>
          <a:bodyPr/>
          <a:lstStyle/>
          <a:p>
            <a:pPr>
              <a:spcBef>
                <a:spcPts val="0"/>
              </a:spcBef>
              <a:spcAft>
                <a:spcPts val="0"/>
              </a:spcAft>
            </a:pPr>
            <a:r>
              <a:rPr lang="en-US" dirty="0" smtClean="0"/>
              <a:t>March 2015</a:t>
            </a:r>
          </a:p>
          <a:p>
            <a:pPr>
              <a:spcBef>
                <a:spcPts val="0"/>
              </a:spcBef>
              <a:spcAft>
                <a:spcPts val="0"/>
              </a:spcAft>
            </a:pPr>
            <a:r>
              <a:rPr lang="en-US" dirty="0" smtClean="0"/>
              <a:t>Version FINAL 1_1</a:t>
            </a:r>
            <a:endParaRPr lang="en-US" dirty="0"/>
          </a:p>
        </p:txBody>
      </p:sp>
      <p:sp>
        <p:nvSpPr>
          <p:cNvPr id="6" name="Text Placeholder 5"/>
          <p:cNvSpPr>
            <a:spLocks noGrp="1"/>
          </p:cNvSpPr>
          <p:nvPr>
            <p:ph type="body" sz="quarter" idx="12"/>
          </p:nvPr>
        </p:nvSpPr>
        <p:spPr>
          <a:xfrm>
            <a:off x="7189787" y="5181598"/>
            <a:ext cx="1497013" cy="1022351"/>
          </a:xfrm>
        </p:spPr>
        <p:txBody>
          <a:bodyPr/>
          <a:lstStyle/>
          <a:p>
            <a:r>
              <a:rPr lang="en-US" dirty="0" smtClean="0"/>
              <a:t>Prepared by:</a:t>
            </a:r>
            <a:br>
              <a:rPr lang="en-US" dirty="0" smtClean="0"/>
            </a:br>
            <a:r>
              <a:rPr lang="en-US" dirty="0" smtClean="0"/>
              <a:t>Sarah Carrington</a:t>
            </a:r>
            <a:endParaRPr lang="en-US" dirty="0"/>
          </a:p>
        </p:txBody>
      </p:sp>
    </p:spTree>
    <p:extLst>
      <p:ext uri="{BB962C8B-B14F-4D97-AF65-F5344CB8AC3E}">
        <p14:creationId xmlns:p14="http://schemas.microsoft.com/office/powerpoint/2010/main" val="1643752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noAutofit/>
          </a:bodyPr>
          <a:lstStyle/>
          <a:p>
            <a:pPr>
              <a:lnSpc>
                <a:spcPct val="100000"/>
              </a:lnSpc>
            </a:pPr>
            <a:r>
              <a:rPr lang="en-GB" dirty="0">
                <a:solidFill>
                  <a:schemeClr val="accent1"/>
                </a:solidFill>
              </a:rPr>
              <a:t>Disapplication of scheduling charges at </a:t>
            </a:r>
            <a:r>
              <a:rPr lang="en-GB" dirty="0" smtClean="0">
                <a:solidFill>
                  <a:schemeClr val="accent1"/>
                </a:solidFill>
              </a:rPr>
              <a:t>IPs </a:t>
            </a:r>
            <a:r>
              <a:rPr lang="en-GB" dirty="0">
                <a:solidFill>
                  <a:schemeClr val="accent1"/>
                </a:solidFill>
              </a:rPr>
              <a:t>- </a:t>
            </a:r>
            <a:r>
              <a:rPr lang="en-GB" dirty="0" smtClean="0">
                <a:solidFill>
                  <a:schemeClr val="accent1"/>
                </a:solidFill>
              </a:rPr>
              <a:t>what </a:t>
            </a:r>
            <a:r>
              <a:rPr lang="en-GB" dirty="0">
                <a:solidFill>
                  <a:schemeClr val="accent1"/>
                </a:solidFill>
              </a:rPr>
              <a:t>are the impacts?</a:t>
            </a:r>
          </a:p>
        </p:txBody>
      </p:sp>
      <p:sp>
        <p:nvSpPr>
          <p:cNvPr id="4" name="Content Placeholder 3"/>
          <p:cNvSpPr>
            <a:spLocks noGrp="1"/>
          </p:cNvSpPr>
          <p:nvPr>
            <p:ph idx="1"/>
          </p:nvPr>
        </p:nvSpPr>
        <p:spPr>
          <a:xfrm>
            <a:off x="3827585" y="685800"/>
            <a:ext cx="4848871" cy="2599184"/>
          </a:xfrm>
        </p:spPr>
        <p:txBody>
          <a:bodyPr vert="horz" lIns="0" tIns="0" rIns="0" bIns="0" rtlCol="0">
            <a:noAutofit/>
          </a:bodyPr>
          <a:lstStyle/>
          <a:p>
            <a:pPr marL="171450" indent="-171450">
              <a:spcBef>
                <a:spcPts val="1200"/>
              </a:spcBef>
              <a:spcAft>
                <a:spcPts val="0"/>
              </a:spcAft>
              <a:buFont typeface="Wingdings" panose="05000000000000000000" pitchFamily="2" charset="2"/>
              <a:buChar char="Ø"/>
            </a:pPr>
            <a:r>
              <a:rPr lang="en-GB" sz="1600" dirty="0" smtClean="0">
                <a:solidFill>
                  <a:schemeClr val="bg2">
                    <a:lumMod val="50000"/>
                  </a:schemeClr>
                </a:solidFill>
              </a:rPr>
              <a:t>There will be a system solution to ensure that Scheduling Charges </a:t>
            </a:r>
            <a:r>
              <a:rPr lang="en-GB" sz="1600" dirty="0">
                <a:solidFill>
                  <a:schemeClr val="bg2">
                    <a:lumMod val="50000"/>
                  </a:schemeClr>
                </a:solidFill>
              </a:rPr>
              <a:t>will no longer be applied at </a:t>
            </a:r>
            <a:r>
              <a:rPr lang="en-GB" sz="1600" dirty="0" smtClean="0">
                <a:solidFill>
                  <a:schemeClr val="bg2">
                    <a:lumMod val="50000"/>
                  </a:schemeClr>
                </a:solidFill>
              </a:rPr>
              <a:t>Interconnection </a:t>
            </a:r>
            <a:r>
              <a:rPr lang="en-GB" sz="1600" dirty="0">
                <a:solidFill>
                  <a:schemeClr val="bg2">
                    <a:lumMod val="50000"/>
                  </a:schemeClr>
                </a:solidFill>
              </a:rPr>
              <a:t>Points</a:t>
            </a:r>
          </a:p>
          <a:p>
            <a:pPr marL="171450" indent="-171450">
              <a:spcBef>
                <a:spcPts val="1200"/>
              </a:spcBef>
              <a:spcAft>
                <a:spcPts val="0"/>
              </a:spcAft>
              <a:buFont typeface="Wingdings" panose="05000000000000000000" pitchFamily="2" charset="2"/>
              <a:buChar char="Ø"/>
            </a:pPr>
            <a:r>
              <a:rPr lang="en-GB" sz="1600" dirty="0">
                <a:solidFill>
                  <a:schemeClr val="bg2">
                    <a:lumMod val="50000"/>
                  </a:schemeClr>
                </a:solidFill>
              </a:rPr>
              <a:t>Removal of potential charges to the shipping community regardless of whether it is </a:t>
            </a:r>
            <a:r>
              <a:rPr lang="en-GB" sz="1600" dirty="0" smtClean="0">
                <a:solidFill>
                  <a:schemeClr val="bg2">
                    <a:lumMod val="50000"/>
                  </a:schemeClr>
                </a:solidFill>
              </a:rPr>
              <a:t>an ‘Allocate by Nominate Day or an </a:t>
            </a:r>
            <a:r>
              <a:rPr lang="en-GB" sz="1600" dirty="0">
                <a:solidFill>
                  <a:schemeClr val="bg2">
                    <a:lumMod val="50000"/>
                  </a:schemeClr>
                </a:solidFill>
              </a:rPr>
              <a:t>‘Allocate by Measure Day’.</a:t>
            </a:r>
          </a:p>
          <a:p>
            <a:pPr marL="171450" indent="-171450">
              <a:spcBef>
                <a:spcPts val="1200"/>
              </a:spcBef>
              <a:spcAft>
                <a:spcPts val="0"/>
              </a:spcAft>
              <a:buFont typeface="Wingdings" panose="05000000000000000000" pitchFamily="2" charset="2"/>
              <a:buChar char="Ø"/>
            </a:pPr>
            <a:endParaRPr lang="en-GB" sz="1600" dirty="0">
              <a:solidFill>
                <a:schemeClr val="bg2">
                  <a:lumMod val="50000"/>
                </a:schemeClr>
              </a:solidFill>
            </a:endParaRPr>
          </a:p>
          <a:p>
            <a:pPr lvl="3"/>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507770883"/>
              </p:ext>
            </p:extLst>
          </p:nvPr>
        </p:nvGraphicFramePr>
        <p:xfrm>
          <a:off x="467544" y="4329648"/>
          <a:ext cx="3154680" cy="1676527"/>
        </p:xfrm>
        <a:graphic>
          <a:graphicData uri="http://schemas.openxmlformats.org/drawingml/2006/table">
            <a:tbl>
              <a:tblPr>
                <a:tableStyleId>{5C22544A-7EE6-4342-B048-85BDC9FD1C3A}</a:tableStyleId>
              </a:tblPr>
              <a:tblGrid>
                <a:gridCol w="3154680"/>
              </a:tblGrid>
              <a:tr h="0">
                <a:tc>
                  <a:txBody>
                    <a:bodyPr/>
                    <a:lstStyle/>
                    <a:p>
                      <a:pPr marL="0" algn="l" defTabSz="914400" rtl="0" eaLnBrk="1" latinLnBrk="0" hangingPunct="1">
                        <a:lnSpc>
                          <a:spcPct val="110000"/>
                        </a:lnSpc>
                      </a:pPr>
                      <a:r>
                        <a:rPr lang="en-US" sz="1800" b="1" i="0" kern="100" spc="-50" baseline="0" dirty="0" smtClean="0">
                          <a:solidFill>
                            <a:srgbClr val="0070C0"/>
                          </a:solidFill>
                          <a:latin typeface="Corbel" panose="020B0503020204020204" pitchFamily="34" charset="0"/>
                          <a:ea typeface="+mn-ea"/>
                          <a:cs typeface="+mn-cs"/>
                        </a:rPr>
                        <a:t>This is being implemented to comply with UNC Mod 510 which is linked to the Interoperability and Data Exchange Network Code</a:t>
                      </a:r>
                      <a:endParaRPr lang="en-US" sz="1800" b="1" i="0" kern="100" spc="-50" baseline="0" dirty="0">
                        <a:solidFill>
                          <a:srgbClr val="0070C0"/>
                        </a:solidFill>
                        <a:latin typeface="Corbel" panose="020B0503020204020204" pitchFamily="34" charset="0"/>
                        <a:ea typeface="+mn-ea"/>
                        <a:cs typeface="+mn-cs"/>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50988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72816"/>
            <a:ext cx="4229100" cy="4912114"/>
          </a:xfrm>
        </p:spPr>
        <p:txBody>
          <a:bodyPr vert="horz" wrap="square" lIns="0" tIns="0" rIns="0" bIns="0" rtlCol="0" anchor="t">
            <a:spAutoFit/>
          </a:bodyPr>
          <a:lstStyle/>
          <a:p>
            <a:r>
              <a:rPr lang="en-US" sz="4800" b="0" dirty="0"/>
              <a:t>What parts of the scope have no direct impact but the shipper community should be aware of?</a:t>
            </a:r>
          </a:p>
        </p:txBody>
      </p:sp>
    </p:spTree>
    <p:extLst>
      <p:ext uri="{BB962C8B-B14F-4D97-AF65-F5344CB8AC3E}">
        <p14:creationId xmlns:p14="http://schemas.microsoft.com/office/powerpoint/2010/main" val="2065180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2311152"/>
          </a:xfrm>
        </p:spPr>
        <p:txBody>
          <a:bodyPr vert="horz" wrap="square" lIns="0" tIns="0" rIns="0" bIns="0" rtlCol="0" anchor="t">
            <a:noAutofit/>
          </a:bodyPr>
          <a:lstStyle/>
          <a:p>
            <a:pPr>
              <a:lnSpc>
                <a:spcPct val="100000"/>
              </a:lnSpc>
            </a:pPr>
            <a:r>
              <a:rPr lang="en-US" dirty="0">
                <a:solidFill>
                  <a:srgbClr val="0070C0"/>
                </a:solidFill>
              </a:rPr>
              <a:t>What parts of the scope have no direct impact but the shipper community should be aware of?</a:t>
            </a:r>
          </a:p>
        </p:txBody>
      </p:sp>
      <p:sp>
        <p:nvSpPr>
          <p:cNvPr id="4" name="Content Placeholder 3"/>
          <p:cNvSpPr>
            <a:spLocks noGrp="1"/>
          </p:cNvSpPr>
          <p:nvPr>
            <p:ph idx="1"/>
          </p:nvPr>
        </p:nvSpPr>
        <p:spPr>
          <a:xfrm>
            <a:off x="3827585" y="685800"/>
            <a:ext cx="4848871" cy="5911552"/>
          </a:xfrm>
        </p:spPr>
        <p:txBody>
          <a:bodyPr/>
          <a:lstStyle/>
          <a:p>
            <a:pPr fontAlgn="t"/>
            <a:r>
              <a:rPr lang="en-GB" sz="1800" b="1" dirty="0" smtClean="0"/>
              <a:t>Publication </a:t>
            </a:r>
            <a:r>
              <a:rPr lang="en-GB" sz="1800" b="1" dirty="0"/>
              <a:t>of 10 years worth of future capacity data on </a:t>
            </a:r>
            <a:r>
              <a:rPr lang="en-GB" sz="1800" b="1" dirty="0" smtClean="0"/>
              <a:t>ENTSOG Transparency Platform : </a:t>
            </a:r>
            <a:r>
              <a:rPr lang="en-GB" sz="1600" dirty="0">
                <a:solidFill>
                  <a:schemeClr val="dk1"/>
                </a:solidFill>
              </a:rPr>
              <a:t>driven by Annex 1 Regulation </a:t>
            </a:r>
            <a:r>
              <a:rPr lang="en-GB" sz="1600" dirty="0" smtClean="0">
                <a:solidFill>
                  <a:schemeClr val="dk1"/>
                </a:solidFill>
              </a:rPr>
              <a:t>715/2009 -  future  Entry and </a:t>
            </a:r>
            <a:r>
              <a:rPr lang="en-GB" sz="1600" dirty="0">
                <a:solidFill>
                  <a:schemeClr val="dk1"/>
                </a:solidFill>
              </a:rPr>
              <a:t>Exit capacity </a:t>
            </a:r>
            <a:r>
              <a:rPr lang="en-GB" sz="1600" dirty="0" smtClean="0">
                <a:solidFill>
                  <a:schemeClr val="dk1"/>
                </a:solidFill>
              </a:rPr>
              <a:t>data for all Relevant Points published </a:t>
            </a:r>
            <a:r>
              <a:rPr lang="en-GB" sz="1600" dirty="0">
                <a:solidFill>
                  <a:schemeClr val="dk1"/>
                </a:solidFill>
              </a:rPr>
              <a:t>annually 10 years </a:t>
            </a:r>
            <a:r>
              <a:rPr lang="en-GB" sz="1600" dirty="0" smtClean="0">
                <a:solidFill>
                  <a:schemeClr val="dk1"/>
                </a:solidFill>
              </a:rPr>
              <a:t>ahead on the ENTSOG Transparency Platform.  This information is currently available on the National Grid Website.</a:t>
            </a:r>
            <a:endParaRPr lang="en-GB" sz="1600" dirty="0">
              <a:solidFill>
                <a:schemeClr val="dk1"/>
              </a:solidFill>
            </a:endParaRPr>
          </a:p>
          <a:p>
            <a:pPr fontAlgn="t"/>
            <a:r>
              <a:rPr lang="en-GB" sz="1800" b="1" dirty="0"/>
              <a:t>Publication of hourly </a:t>
            </a:r>
            <a:r>
              <a:rPr lang="en-GB" sz="1800" b="1" dirty="0" smtClean="0"/>
              <a:t>IP physical </a:t>
            </a:r>
            <a:r>
              <a:rPr lang="en-GB" sz="1800" b="1" dirty="0"/>
              <a:t>flow data: </a:t>
            </a:r>
            <a:r>
              <a:rPr lang="en-GB" sz="1600" dirty="0" smtClean="0">
                <a:solidFill>
                  <a:schemeClr val="dk1"/>
                </a:solidFill>
              </a:rPr>
              <a:t>on </a:t>
            </a:r>
            <a:r>
              <a:rPr lang="en-GB" sz="1600" dirty="0">
                <a:solidFill>
                  <a:schemeClr val="dk1"/>
                </a:solidFill>
              </a:rPr>
              <a:t>the ENTSOG </a:t>
            </a:r>
            <a:r>
              <a:rPr lang="en-GB" sz="1600" dirty="0" smtClean="0">
                <a:solidFill>
                  <a:schemeClr val="dk1"/>
                </a:solidFill>
              </a:rPr>
              <a:t>– not requested by regulatory change but agreed by ENTSOG.</a:t>
            </a:r>
            <a:endParaRPr lang="en-GB" sz="1600" dirty="0">
              <a:solidFill>
                <a:schemeClr val="dk1"/>
              </a:solidFill>
            </a:endParaRPr>
          </a:p>
          <a:p>
            <a:pPr lvl="3"/>
            <a:endParaRPr lang="en-GB" sz="1600" i="1" dirty="0">
              <a:solidFill>
                <a:schemeClr val="dk1"/>
              </a:solidFill>
              <a:latin typeface="Corbel" panose="020B0503020204020204" pitchFamily="34" charset="0"/>
              <a:cs typeface="+mn-cs"/>
            </a:endParaRPr>
          </a:p>
          <a:p>
            <a:pPr lvl="3"/>
            <a:endParaRPr lang="en-GB" dirty="0"/>
          </a:p>
        </p:txBody>
      </p:sp>
    </p:spTree>
    <p:extLst>
      <p:ext uri="{BB962C8B-B14F-4D97-AF65-F5344CB8AC3E}">
        <p14:creationId xmlns:p14="http://schemas.microsoft.com/office/powerpoint/2010/main" val="2507704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356992"/>
            <a:ext cx="4229100" cy="2368341"/>
          </a:xfrm>
        </p:spPr>
        <p:txBody>
          <a:bodyPr vert="horz" wrap="square" lIns="0" tIns="0" rIns="0" bIns="0" rtlCol="0" anchor="t">
            <a:spAutoFit/>
          </a:bodyPr>
          <a:lstStyle/>
          <a:p>
            <a:r>
              <a:rPr lang="en-US" sz="5400" b="0" dirty="0" smtClean="0"/>
              <a:t>EU Phase 3 Milestones and Status</a:t>
            </a:r>
            <a:endParaRPr lang="en-US" sz="5400" b="0" dirty="0"/>
          </a:p>
        </p:txBody>
      </p:sp>
    </p:spTree>
    <p:extLst>
      <p:ext uri="{BB962C8B-B14F-4D97-AF65-F5344CB8AC3E}">
        <p14:creationId xmlns:p14="http://schemas.microsoft.com/office/powerpoint/2010/main" val="3421739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vert="horz" wrap="square" lIns="0" tIns="0" rIns="0" bIns="0" rtlCol="0" anchor="t">
            <a:noAutofit/>
          </a:bodyPr>
          <a:lstStyle/>
          <a:p>
            <a:pPr>
              <a:lnSpc>
                <a:spcPct val="100000"/>
              </a:lnSpc>
            </a:pPr>
            <a:r>
              <a:rPr lang="en-GB" dirty="0">
                <a:solidFill>
                  <a:srgbClr val="0070C0"/>
                </a:solidFill>
              </a:rPr>
              <a:t>EU Phase 3 Project Milestones and Status</a:t>
            </a:r>
          </a:p>
        </p:txBody>
      </p:sp>
      <p:sp>
        <p:nvSpPr>
          <p:cNvPr id="11" name="Content Placeholder 2"/>
          <p:cNvSpPr txBox="1">
            <a:spLocks noGrp="1"/>
          </p:cNvSpPr>
          <p:nvPr>
            <p:ph idx="1"/>
          </p:nvPr>
        </p:nvSpPr>
        <p:spPr bwMode="auto">
          <a:xfrm>
            <a:off x="3397030" y="548680"/>
            <a:ext cx="5351434"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lvl="1">
              <a:spcAft>
                <a:spcPts val="900"/>
              </a:spcAft>
              <a:buFont typeface="Wingdings" pitchFamily="2" charset="2"/>
              <a:buChar char="§"/>
            </a:pPr>
            <a:r>
              <a:rPr lang="en-GB" altLang="en-US" sz="1600" b="1" dirty="0">
                <a:solidFill>
                  <a:schemeClr val="accent1"/>
                </a:solidFill>
                <a:latin typeface="Calibri" pitchFamily="34" charset="0"/>
              </a:rPr>
              <a:t>System Testing (ST)</a:t>
            </a:r>
            <a:r>
              <a:rPr lang="en-GB" altLang="en-US" sz="1600" dirty="0">
                <a:latin typeface="Calibri" pitchFamily="34" charset="0"/>
              </a:rPr>
              <a:t>: 23</a:t>
            </a:r>
            <a:r>
              <a:rPr lang="en-GB" altLang="en-US" sz="1600" baseline="30000" dirty="0">
                <a:latin typeface="Calibri" pitchFamily="34" charset="0"/>
              </a:rPr>
              <a:t>rd</a:t>
            </a:r>
            <a:r>
              <a:rPr lang="en-GB" altLang="en-US" sz="1600" dirty="0">
                <a:latin typeface="Calibri" pitchFamily="34" charset="0"/>
              </a:rPr>
              <a:t> November to 29</a:t>
            </a:r>
            <a:r>
              <a:rPr lang="en-GB" altLang="en-US" sz="1600" baseline="30000" dirty="0">
                <a:latin typeface="Calibri" pitchFamily="34" charset="0"/>
              </a:rPr>
              <a:t>th</a:t>
            </a:r>
            <a:r>
              <a:rPr lang="en-GB" altLang="en-US" sz="1600" dirty="0">
                <a:latin typeface="Calibri" pitchFamily="34" charset="0"/>
              </a:rPr>
              <a:t> January</a:t>
            </a:r>
            <a:r>
              <a:rPr lang="en-GB" altLang="en-US" sz="1600" b="1" dirty="0">
                <a:latin typeface="Calibri" pitchFamily="34" charset="0"/>
              </a:rPr>
              <a:t/>
            </a:r>
            <a:br>
              <a:rPr lang="en-GB" altLang="en-US" sz="1600" b="1" dirty="0">
                <a:latin typeface="Calibri" pitchFamily="34" charset="0"/>
              </a:rPr>
            </a:br>
            <a:r>
              <a:rPr lang="en-GB" altLang="en-US" sz="1600" dirty="0" smtClean="0">
                <a:solidFill>
                  <a:srgbClr val="0070C0"/>
                </a:solidFill>
                <a:latin typeface="Calibri" pitchFamily="34" charset="0"/>
              </a:rPr>
              <a:t>Complete</a:t>
            </a:r>
            <a:endParaRPr lang="en-GB" altLang="en-US" sz="1600" dirty="0">
              <a:solidFill>
                <a:srgbClr val="0070C0"/>
              </a:solidFill>
              <a:latin typeface="Calibri" pitchFamily="34" charset="0"/>
            </a:endParaRPr>
          </a:p>
          <a:p>
            <a:pPr lvl="1">
              <a:spcAft>
                <a:spcPts val="900"/>
              </a:spcAft>
              <a:buFont typeface="Wingdings" pitchFamily="2" charset="2"/>
              <a:buChar char="§"/>
            </a:pPr>
            <a:r>
              <a:rPr lang="en-GB" altLang="en-US" sz="1600" b="1" dirty="0">
                <a:solidFill>
                  <a:schemeClr val="accent1"/>
                </a:solidFill>
                <a:latin typeface="Calibri" pitchFamily="34" charset="0"/>
              </a:rPr>
              <a:t>System Integration Testing (SIT): </a:t>
            </a:r>
            <a:r>
              <a:rPr lang="en-GB" altLang="en-US" sz="1600" dirty="0">
                <a:latin typeface="Calibri" pitchFamily="34" charset="0"/>
              </a:rPr>
              <a:t>1</a:t>
            </a:r>
            <a:r>
              <a:rPr lang="en-GB" altLang="en-US" sz="1600" baseline="30000" dirty="0">
                <a:latin typeface="Calibri" pitchFamily="34" charset="0"/>
              </a:rPr>
              <a:t>st</a:t>
            </a:r>
            <a:r>
              <a:rPr lang="en-GB" altLang="en-US" sz="1600" dirty="0">
                <a:latin typeface="Calibri" pitchFamily="34" charset="0"/>
              </a:rPr>
              <a:t> January to 4</a:t>
            </a:r>
            <a:r>
              <a:rPr lang="en-GB" altLang="en-US" sz="1600" baseline="30000" dirty="0">
                <a:latin typeface="Calibri" pitchFamily="34" charset="0"/>
              </a:rPr>
              <a:t>th</a:t>
            </a:r>
            <a:r>
              <a:rPr lang="en-GB" altLang="en-US" sz="1600" dirty="0">
                <a:latin typeface="Calibri" pitchFamily="34" charset="0"/>
              </a:rPr>
              <a:t> February</a:t>
            </a:r>
            <a:r>
              <a:rPr lang="en-GB" altLang="en-US" sz="1600" b="1" dirty="0">
                <a:latin typeface="Calibri" pitchFamily="34" charset="0"/>
              </a:rPr>
              <a:t> </a:t>
            </a:r>
            <a:br>
              <a:rPr lang="en-GB" altLang="en-US" sz="1600" b="1" dirty="0">
                <a:latin typeface="Calibri" pitchFamily="34" charset="0"/>
              </a:rPr>
            </a:br>
            <a:r>
              <a:rPr lang="en-GB" altLang="en-US" sz="1600" dirty="0">
                <a:solidFill>
                  <a:srgbClr val="0070C0"/>
                </a:solidFill>
                <a:latin typeface="Calibri" pitchFamily="34" charset="0"/>
              </a:rPr>
              <a:t>Complete.  There has been really positive engagement with the adjacent TSOs for SIT and </a:t>
            </a:r>
            <a:r>
              <a:rPr lang="en-GB" altLang="en-US" sz="1600" dirty="0" smtClean="0">
                <a:solidFill>
                  <a:srgbClr val="0070C0"/>
                </a:solidFill>
                <a:latin typeface="Calibri" pitchFamily="34" charset="0"/>
              </a:rPr>
              <a:t>UAT. </a:t>
            </a:r>
            <a:endParaRPr lang="en-GB" altLang="en-US" sz="1600" dirty="0">
              <a:solidFill>
                <a:srgbClr val="0070C0"/>
              </a:solidFill>
              <a:latin typeface="Calibri" pitchFamily="34" charset="0"/>
            </a:endParaRPr>
          </a:p>
          <a:p>
            <a:pPr lvl="1">
              <a:spcAft>
                <a:spcPts val="900"/>
              </a:spcAft>
              <a:buFont typeface="Wingdings" pitchFamily="2" charset="2"/>
              <a:buChar char="§"/>
            </a:pPr>
            <a:r>
              <a:rPr lang="en-GB" altLang="en-US" sz="1600" b="1" dirty="0">
                <a:solidFill>
                  <a:schemeClr val="accent1"/>
                </a:solidFill>
                <a:latin typeface="Calibri" pitchFamily="34" charset="0"/>
              </a:rPr>
              <a:t>User Acceptance Testing: </a:t>
            </a:r>
            <a:r>
              <a:rPr lang="en-GB" altLang="en-US" sz="1600" dirty="0">
                <a:latin typeface="Calibri" pitchFamily="34" charset="0"/>
              </a:rPr>
              <a:t>1</a:t>
            </a:r>
            <a:r>
              <a:rPr lang="en-GB" altLang="en-US" sz="1600" baseline="30000" dirty="0">
                <a:latin typeface="Calibri" pitchFamily="34" charset="0"/>
              </a:rPr>
              <a:t>st</a:t>
            </a:r>
            <a:r>
              <a:rPr lang="en-GB" altLang="en-US" sz="1600" dirty="0">
                <a:latin typeface="Calibri" pitchFamily="34" charset="0"/>
              </a:rPr>
              <a:t> February to 11</a:t>
            </a:r>
            <a:r>
              <a:rPr lang="en-GB" altLang="en-US" sz="1600" baseline="30000" dirty="0">
                <a:latin typeface="Calibri" pitchFamily="34" charset="0"/>
              </a:rPr>
              <a:t>th</a:t>
            </a:r>
            <a:r>
              <a:rPr lang="en-GB" altLang="en-US" sz="1600" dirty="0">
                <a:latin typeface="Calibri" pitchFamily="34" charset="0"/>
              </a:rPr>
              <a:t> </a:t>
            </a:r>
            <a:r>
              <a:rPr lang="en-GB" altLang="en-US" sz="1600" dirty="0" smtClean="0">
                <a:latin typeface="Calibri" pitchFamily="34" charset="0"/>
              </a:rPr>
              <a:t>March</a:t>
            </a:r>
            <a:br>
              <a:rPr lang="en-GB" altLang="en-US" sz="1600" dirty="0" smtClean="0">
                <a:latin typeface="Calibri" pitchFamily="34" charset="0"/>
              </a:rPr>
            </a:br>
            <a:r>
              <a:rPr lang="en-GB" altLang="en-US" sz="1600" dirty="0">
                <a:solidFill>
                  <a:srgbClr val="0070C0"/>
                </a:solidFill>
                <a:latin typeface="Calibri" pitchFamily="34" charset="0"/>
              </a:rPr>
              <a:t>NG </a:t>
            </a:r>
            <a:r>
              <a:rPr lang="en-GB" altLang="en-US" sz="1600" dirty="0" smtClean="0">
                <a:solidFill>
                  <a:srgbClr val="0070C0"/>
                </a:solidFill>
                <a:latin typeface="Calibri" pitchFamily="34" charset="0"/>
              </a:rPr>
              <a:t>completing the testing of the new Shipper to TSO data exchange functionality on behalf of the community as well as system functionality change including Gemini.</a:t>
            </a:r>
            <a:endParaRPr lang="en-GB" altLang="en-US" sz="1600" dirty="0" smtClean="0">
              <a:latin typeface="Calibri" pitchFamily="34" charset="0"/>
            </a:endParaRPr>
          </a:p>
          <a:p>
            <a:pPr lvl="1">
              <a:spcAft>
                <a:spcPts val="900"/>
              </a:spcAft>
              <a:buFont typeface="Wingdings" pitchFamily="2" charset="2"/>
              <a:buChar char="§"/>
            </a:pPr>
            <a:r>
              <a:rPr lang="en-GB" altLang="en-US" sz="1600" b="1" dirty="0" smtClean="0">
                <a:solidFill>
                  <a:schemeClr val="accent1"/>
                </a:solidFill>
                <a:latin typeface="Calibri" pitchFamily="34" charset="0"/>
              </a:rPr>
              <a:t>User </a:t>
            </a:r>
            <a:r>
              <a:rPr lang="en-GB" altLang="en-US" sz="1600" b="1" dirty="0">
                <a:solidFill>
                  <a:schemeClr val="accent1"/>
                </a:solidFill>
                <a:latin typeface="Calibri" pitchFamily="34" charset="0"/>
              </a:rPr>
              <a:t>Trials: </a:t>
            </a:r>
            <a:r>
              <a:rPr lang="en-GB" altLang="en-US" sz="1600" dirty="0">
                <a:latin typeface="Calibri" pitchFamily="34" charset="0"/>
              </a:rPr>
              <a:t>14</a:t>
            </a:r>
            <a:r>
              <a:rPr lang="en-GB" altLang="en-US" sz="1600" baseline="30000" dirty="0">
                <a:latin typeface="Calibri" pitchFamily="34" charset="0"/>
              </a:rPr>
              <a:t>th</a:t>
            </a:r>
            <a:r>
              <a:rPr lang="en-GB" altLang="en-US" sz="1600" dirty="0">
                <a:latin typeface="Calibri" pitchFamily="34" charset="0"/>
              </a:rPr>
              <a:t> March to 8</a:t>
            </a:r>
            <a:r>
              <a:rPr lang="en-GB" altLang="en-US" sz="1600" baseline="30000" dirty="0">
                <a:latin typeface="Calibri" pitchFamily="34" charset="0"/>
              </a:rPr>
              <a:t>th</a:t>
            </a:r>
            <a:r>
              <a:rPr lang="en-GB" altLang="en-US" sz="1600" dirty="0">
                <a:latin typeface="Calibri" pitchFamily="34" charset="0"/>
              </a:rPr>
              <a:t> </a:t>
            </a:r>
            <a:r>
              <a:rPr lang="en-GB" altLang="en-US" sz="1600" dirty="0" smtClean="0">
                <a:latin typeface="Calibri" pitchFamily="34" charset="0"/>
              </a:rPr>
              <a:t>April</a:t>
            </a:r>
            <a:br>
              <a:rPr lang="en-GB" altLang="en-US" sz="1600" dirty="0" smtClean="0">
                <a:latin typeface="Calibri" pitchFamily="34" charset="0"/>
              </a:rPr>
            </a:br>
            <a:r>
              <a:rPr lang="en-GB" altLang="en-US" sz="1600" dirty="0">
                <a:solidFill>
                  <a:srgbClr val="0070C0"/>
                </a:solidFill>
                <a:latin typeface="Calibri" pitchFamily="34" charset="0"/>
              </a:rPr>
              <a:t>An email inviting Shippers to take part was issued on the 29th </a:t>
            </a:r>
            <a:r>
              <a:rPr lang="en-GB" altLang="en-US" sz="1600" dirty="0" smtClean="0">
                <a:solidFill>
                  <a:srgbClr val="0070C0"/>
                </a:solidFill>
                <a:latin typeface="Calibri" pitchFamily="34" charset="0"/>
              </a:rPr>
              <a:t>January. </a:t>
            </a:r>
          </a:p>
          <a:p>
            <a:pPr lvl="1">
              <a:spcAft>
                <a:spcPts val="900"/>
              </a:spcAft>
              <a:buFont typeface="Wingdings" pitchFamily="2" charset="2"/>
              <a:buChar char="§"/>
            </a:pPr>
            <a:r>
              <a:rPr lang="en-GB" altLang="en-US" sz="1600" b="1" dirty="0" smtClean="0">
                <a:solidFill>
                  <a:schemeClr val="accent1"/>
                </a:solidFill>
                <a:latin typeface="Calibri" pitchFamily="34" charset="0"/>
              </a:rPr>
              <a:t>Code </a:t>
            </a:r>
            <a:r>
              <a:rPr lang="en-GB" altLang="en-US" sz="1600" b="1" dirty="0">
                <a:solidFill>
                  <a:schemeClr val="accent1"/>
                </a:solidFill>
                <a:latin typeface="Calibri" pitchFamily="34" charset="0"/>
              </a:rPr>
              <a:t>Deployment: </a:t>
            </a:r>
            <a:r>
              <a:rPr lang="en-GB" altLang="en-US" sz="1600" dirty="0">
                <a:latin typeface="Calibri" pitchFamily="34" charset="0"/>
              </a:rPr>
              <a:t>10</a:t>
            </a:r>
            <a:r>
              <a:rPr lang="en-GB" altLang="en-US" sz="1600" baseline="30000" dirty="0">
                <a:latin typeface="Calibri" pitchFamily="34" charset="0"/>
              </a:rPr>
              <a:t>th</a:t>
            </a:r>
            <a:r>
              <a:rPr lang="en-GB" altLang="en-US" sz="1600" dirty="0">
                <a:latin typeface="Calibri" pitchFamily="34" charset="0"/>
              </a:rPr>
              <a:t> </a:t>
            </a:r>
            <a:r>
              <a:rPr lang="en-GB" altLang="en-US" sz="1600" dirty="0" smtClean="0">
                <a:latin typeface="Calibri" pitchFamily="34" charset="0"/>
              </a:rPr>
              <a:t>April</a:t>
            </a:r>
            <a:br>
              <a:rPr lang="en-GB" altLang="en-US" sz="1600" dirty="0" smtClean="0">
                <a:latin typeface="Calibri" pitchFamily="34" charset="0"/>
              </a:rPr>
            </a:br>
            <a:r>
              <a:rPr lang="en-GB" altLang="en-US" sz="1600" dirty="0">
                <a:solidFill>
                  <a:srgbClr val="0070C0"/>
                </a:solidFill>
                <a:latin typeface="Calibri" pitchFamily="34" charset="0"/>
              </a:rPr>
              <a:t>All scope items identified will be implemented on this date. A contingency date of the 24th April is also </a:t>
            </a:r>
            <a:r>
              <a:rPr lang="en-GB" altLang="en-US" sz="1600" dirty="0" smtClean="0">
                <a:solidFill>
                  <a:srgbClr val="0070C0"/>
                </a:solidFill>
                <a:latin typeface="Calibri" pitchFamily="34" charset="0"/>
              </a:rPr>
              <a:t>planned.  This will take place during an extended Gemini outage which has been communicated via UK Link Committee.  </a:t>
            </a:r>
            <a:r>
              <a:rPr lang="en-GB" altLang="en-US" sz="1600" dirty="0">
                <a:solidFill>
                  <a:srgbClr val="0070C0"/>
                </a:solidFill>
                <a:latin typeface="Calibri" pitchFamily="34" charset="0"/>
              </a:rPr>
              <a:t>T</a:t>
            </a:r>
            <a:r>
              <a:rPr lang="en-GB" altLang="en-US" sz="1600" dirty="0" smtClean="0">
                <a:solidFill>
                  <a:srgbClr val="0070C0"/>
                </a:solidFill>
                <a:latin typeface="Calibri" pitchFamily="34" charset="0"/>
              </a:rPr>
              <a:t>here will be a further communication in the event that the contingency date is used.</a:t>
            </a:r>
            <a:endParaRPr lang="en-GB" altLang="en-US" sz="1600" dirty="0">
              <a:solidFill>
                <a:srgbClr val="0070C0"/>
              </a:solidFill>
              <a:latin typeface="Calibri" pitchFamily="34" charset="0"/>
            </a:endParaRPr>
          </a:p>
          <a:p>
            <a:pPr lvl="1">
              <a:spcAft>
                <a:spcPts val="900"/>
              </a:spcAft>
              <a:buFont typeface="Wingdings" pitchFamily="2" charset="2"/>
              <a:buChar char="§"/>
            </a:pPr>
            <a:r>
              <a:rPr lang="en-GB" altLang="en-US" sz="1600" b="1" dirty="0">
                <a:solidFill>
                  <a:schemeClr val="accent1"/>
                </a:solidFill>
                <a:latin typeface="Calibri" pitchFamily="34" charset="0"/>
              </a:rPr>
              <a:t>Go Live: </a:t>
            </a:r>
            <a:r>
              <a:rPr lang="en-GB" altLang="en-US" sz="1600" dirty="0">
                <a:latin typeface="Calibri" pitchFamily="34" charset="0"/>
              </a:rPr>
              <a:t>1</a:t>
            </a:r>
            <a:r>
              <a:rPr lang="en-GB" altLang="en-US" sz="1600" baseline="30000" dirty="0">
                <a:latin typeface="Calibri" pitchFamily="34" charset="0"/>
              </a:rPr>
              <a:t>st</a:t>
            </a:r>
            <a:r>
              <a:rPr lang="en-GB" altLang="en-US" sz="1600" dirty="0">
                <a:latin typeface="Calibri" pitchFamily="34" charset="0"/>
              </a:rPr>
              <a:t> May</a:t>
            </a:r>
          </a:p>
        </p:txBody>
      </p:sp>
    </p:spTree>
    <p:extLst>
      <p:ext uri="{BB962C8B-B14F-4D97-AF65-F5344CB8AC3E}">
        <p14:creationId xmlns:p14="http://schemas.microsoft.com/office/powerpoint/2010/main" val="529748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012987"/>
            <a:ext cx="4229100" cy="2368341"/>
          </a:xfrm>
        </p:spPr>
        <p:txBody>
          <a:bodyPr vert="horz" wrap="square" lIns="0" tIns="0" rIns="0" bIns="0" rtlCol="0" anchor="t">
            <a:spAutoFit/>
          </a:bodyPr>
          <a:lstStyle/>
          <a:p>
            <a:r>
              <a:rPr lang="en-US" sz="5400" b="0" dirty="0" smtClean="0"/>
              <a:t>Where to go for further information</a:t>
            </a:r>
            <a:endParaRPr lang="en-US" sz="5400" b="0" dirty="0"/>
          </a:p>
        </p:txBody>
      </p:sp>
    </p:spTree>
    <p:extLst>
      <p:ext uri="{BB962C8B-B14F-4D97-AF65-F5344CB8AC3E}">
        <p14:creationId xmlns:p14="http://schemas.microsoft.com/office/powerpoint/2010/main" val="4021723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0070C0"/>
                </a:solidFill>
              </a:rPr>
              <a:t>Where to go for further information</a:t>
            </a:r>
          </a:p>
        </p:txBody>
      </p:sp>
      <p:sp>
        <p:nvSpPr>
          <p:cNvPr id="15" name="Content Placeholder 14"/>
          <p:cNvSpPr>
            <a:spLocks noGrp="1"/>
          </p:cNvSpPr>
          <p:nvPr>
            <p:ph idx="1"/>
          </p:nvPr>
        </p:nvSpPr>
        <p:spPr>
          <a:xfrm>
            <a:off x="3827585" y="3212976"/>
            <a:ext cx="2321755" cy="2749550"/>
          </a:xfrm>
        </p:spPr>
        <p:txBody>
          <a:bodyPr/>
          <a:lstStyle/>
          <a:p>
            <a:pPr lvl="3"/>
            <a:r>
              <a:rPr lang="en-US" sz="1600" b="1" dirty="0" smtClean="0"/>
              <a:t>Please email your questions to :</a:t>
            </a:r>
          </a:p>
          <a:p>
            <a:pPr lvl="3"/>
            <a:r>
              <a:rPr lang="en-GB" sz="1600" u="sng" dirty="0" smtClean="0">
                <a:solidFill>
                  <a:srgbClr val="0070C0"/>
                </a:solidFill>
                <a:hlinkClick r:id="rId2"/>
              </a:rPr>
              <a:t>Box.GasOps.BusinessC@nationalgrid.com</a:t>
            </a:r>
            <a:endParaRPr lang="en-GB" sz="1600" u="sng" dirty="0" smtClean="0">
              <a:solidFill>
                <a:srgbClr val="0070C0"/>
              </a:solidFill>
            </a:endParaRPr>
          </a:p>
        </p:txBody>
      </p:sp>
      <p:sp>
        <p:nvSpPr>
          <p:cNvPr id="16" name="Content Placeholder 15"/>
          <p:cNvSpPr>
            <a:spLocks noGrp="1"/>
          </p:cNvSpPr>
          <p:nvPr>
            <p:ph idx="10"/>
          </p:nvPr>
        </p:nvSpPr>
        <p:spPr>
          <a:xfrm>
            <a:off x="6353908" y="3271738"/>
            <a:ext cx="2332892" cy="2749550"/>
          </a:xfrm>
        </p:spPr>
        <p:txBody>
          <a:bodyPr/>
          <a:lstStyle/>
          <a:p>
            <a:pPr lvl="3">
              <a:lnSpc>
                <a:spcPct val="100000"/>
              </a:lnSpc>
            </a:pPr>
            <a:r>
              <a:rPr lang="en-US" sz="1600" b="1" dirty="0" smtClean="0"/>
              <a:t>Please call:</a:t>
            </a:r>
          </a:p>
          <a:p>
            <a:pPr lvl="3">
              <a:lnSpc>
                <a:spcPct val="100000"/>
              </a:lnSpc>
              <a:buNone/>
            </a:pPr>
            <a:endParaRPr lang="en-US" sz="1600" dirty="0" smtClean="0"/>
          </a:p>
          <a:p>
            <a:pPr lvl="3">
              <a:lnSpc>
                <a:spcPct val="100000"/>
              </a:lnSpc>
              <a:spcBef>
                <a:spcPts val="0"/>
              </a:spcBef>
              <a:buNone/>
            </a:pPr>
            <a:r>
              <a:rPr lang="en-US" sz="1600" dirty="0" smtClean="0"/>
              <a:t>Sarah Carrington</a:t>
            </a:r>
          </a:p>
          <a:p>
            <a:pPr lvl="3">
              <a:lnSpc>
                <a:spcPct val="100000"/>
              </a:lnSpc>
            </a:pPr>
            <a:r>
              <a:rPr lang="en-US" sz="1600" dirty="0" smtClean="0"/>
              <a:t>EU </a:t>
            </a:r>
            <a:r>
              <a:rPr lang="en-US" sz="1600" dirty="0" err="1" smtClean="0"/>
              <a:t>Comms</a:t>
            </a:r>
            <a:r>
              <a:rPr lang="en-US" sz="1600" dirty="0" smtClean="0"/>
              <a:t> and Engagement Lead </a:t>
            </a:r>
          </a:p>
          <a:p>
            <a:pPr lvl="3">
              <a:lnSpc>
                <a:spcPct val="100000"/>
              </a:lnSpc>
            </a:pPr>
            <a:r>
              <a:rPr lang="en-US" sz="1600" dirty="0" smtClean="0"/>
              <a:t>on 01926 655560</a:t>
            </a:r>
            <a:endParaRPr lang="en-US" sz="1600" dirty="0"/>
          </a:p>
        </p:txBody>
      </p:sp>
      <p:sp>
        <p:nvSpPr>
          <p:cNvPr id="12" name="Content Placeholder 11"/>
          <p:cNvSpPr>
            <a:spLocks noGrp="1"/>
          </p:cNvSpPr>
          <p:nvPr>
            <p:ph idx="11"/>
          </p:nvPr>
        </p:nvSpPr>
        <p:spPr>
          <a:xfrm>
            <a:off x="1301262" y="3212976"/>
            <a:ext cx="2321755" cy="2749550"/>
          </a:xfrm>
        </p:spPr>
        <p:txBody>
          <a:bodyPr/>
          <a:lstStyle/>
          <a:p>
            <a:pPr lvl="3"/>
            <a:r>
              <a:rPr lang="en-US" sz="1600" b="1" dirty="0" smtClean="0"/>
              <a:t>Visit </a:t>
            </a:r>
            <a:r>
              <a:rPr lang="en-US" sz="1600" b="1" dirty="0" err="1" smtClean="0"/>
              <a:t>Xoserve</a:t>
            </a:r>
            <a:r>
              <a:rPr lang="en-US" sz="1600" b="1" dirty="0" smtClean="0"/>
              <a:t> for information on Gemini changes at:</a:t>
            </a:r>
          </a:p>
          <a:p>
            <a:pPr lvl="3">
              <a:buNone/>
            </a:pPr>
            <a:r>
              <a:rPr lang="en-US" sz="1400" dirty="0" smtClean="0">
                <a:solidFill>
                  <a:srgbClr val="0070C0"/>
                </a:solidFill>
              </a:rPr>
              <a:t>www.xoserve.com</a:t>
            </a:r>
          </a:p>
          <a:p>
            <a:pPr lvl="3"/>
            <a:endParaRPr lang="en-US" sz="1400" dirty="0"/>
          </a:p>
        </p:txBody>
      </p:sp>
      <p:grpSp>
        <p:nvGrpSpPr>
          <p:cNvPr id="11" name="Group 44"/>
          <p:cNvGrpSpPr>
            <a:grpSpLocks noChangeAspect="1"/>
          </p:cNvGrpSpPr>
          <p:nvPr/>
        </p:nvGrpSpPr>
        <p:grpSpPr bwMode="gray">
          <a:xfrm>
            <a:off x="3818549" y="2044895"/>
            <a:ext cx="1287984" cy="880049"/>
            <a:chOff x="2146" y="1658"/>
            <a:chExt cx="1465" cy="1001"/>
          </a:xfrm>
          <a:solidFill>
            <a:schemeClr val="accent4"/>
          </a:solidFill>
        </p:grpSpPr>
        <p:sp>
          <p:nvSpPr>
            <p:cNvPr id="13" name="Freeform 45"/>
            <p:cNvSpPr>
              <a:spLocks/>
            </p:cNvSpPr>
            <p:nvPr/>
          </p:nvSpPr>
          <p:spPr bwMode="gray">
            <a:xfrm>
              <a:off x="2189" y="2194"/>
              <a:ext cx="1377" cy="465"/>
            </a:xfrm>
            <a:custGeom>
              <a:avLst/>
              <a:gdLst>
                <a:gd name="T0" fmla="*/ 297 w 583"/>
                <a:gd name="T1" fmla="*/ 90 h 197"/>
                <a:gd name="T2" fmla="*/ 291 w 583"/>
                <a:gd name="T3" fmla="*/ 93 h 197"/>
                <a:gd name="T4" fmla="*/ 285 w 583"/>
                <a:gd name="T5" fmla="*/ 90 h 197"/>
                <a:gd name="T6" fmla="*/ 195 w 583"/>
                <a:gd name="T7" fmla="*/ 0 h 197"/>
                <a:gd name="T8" fmla="*/ 0 w 583"/>
                <a:gd name="T9" fmla="*/ 196 h 197"/>
                <a:gd name="T10" fmla="*/ 6 w 583"/>
                <a:gd name="T11" fmla="*/ 197 h 197"/>
                <a:gd name="T12" fmla="*/ 578 w 583"/>
                <a:gd name="T13" fmla="*/ 197 h 197"/>
                <a:gd name="T14" fmla="*/ 583 w 583"/>
                <a:gd name="T15" fmla="*/ 197 h 197"/>
                <a:gd name="T16" fmla="*/ 387 w 583"/>
                <a:gd name="T17" fmla="*/ 0 h 197"/>
                <a:gd name="T18" fmla="*/ 297 w 583"/>
                <a:gd name="T19" fmla="*/ 9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197">
                  <a:moveTo>
                    <a:pt x="297" y="90"/>
                  </a:moveTo>
                  <a:cubicBezTo>
                    <a:pt x="295" y="92"/>
                    <a:pt x="293" y="93"/>
                    <a:pt x="291" y="93"/>
                  </a:cubicBezTo>
                  <a:cubicBezTo>
                    <a:pt x="289" y="93"/>
                    <a:pt x="287" y="92"/>
                    <a:pt x="285" y="90"/>
                  </a:cubicBezTo>
                  <a:cubicBezTo>
                    <a:pt x="195" y="0"/>
                    <a:pt x="195" y="0"/>
                    <a:pt x="195" y="0"/>
                  </a:cubicBezTo>
                  <a:cubicBezTo>
                    <a:pt x="0" y="196"/>
                    <a:pt x="0" y="196"/>
                    <a:pt x="0" y="196"/>
                  </a:cubicBezTo>
                  <a:cubicBezTo>
                    <a:pt x="2" y="197"/>
                    <a:pt x="4" y="197"/>
                    <a:pt x="6" y="197"/>
                  </a:cubicBezTo>
                  <a:cubicBezTo>
                    <a:pt x="578" y="197"/>
                    <a:pt x="578" y="197"/>
                    <a:pt x="578" y="197"/>
                  </a:cubicBezTo>
                  <a:cubicBezTo>
                    <a:pt x="580" y="197"/>
                    <a:pt x="581" y="197"/>
                    <a:pt x="583" y="197"/>
                  </a:cubicBezTo>
                  <a:cubicBezTo>
                    <a:pt x="387" y="0"/>
                    <a:pt x="387" y="0"/>
                    <a:pt x="387" y="0"/>
                  </a:cubicBezTo>
                  <a:lnTo>
                    <a:pt x="297"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6"/>
            <p:cNvSpPr>
              <a:spLocks/>
            </p:cNvSpPr>
            <p:nvPr/>
          </p:nvSpPr>
          <p:spPr bwMode="gray">
            <a:xfrm>
              <a:off x="3129" y="1691"/>
              <a:ext cx="482" cy="947"/>
            </a:xfrm>
            <a:custGeom>
              <a:avLst/>
              <a:gdLst>
                <a:gd name="T0" fmla="*/ 199 w 204"/>
                <a:gd name="T1" fmla="*/ 401 h 401"/>
                <a:gd name="T2" fmla="*/ 204 w 204"/>
                <a:gd name="T3" fmla="*/ 386 h 401"/>
                <a:gd name="T4" fmla="*/ 204 w 204"/>
                <a:gd name="T5" fmla="*/ 10 h 401"/>
                <a:gd name="T6" fmla="*/ 202 w 204"/>
                <a:gd name="T7" fmla="*/ 0 h 401"/>
                <a:gd name="T8" fmla="*/ 0 w 204"/>
                <a:gd name="T9" fmla="*/ 202 h 401"/>
                <a:gd name="T10" fmla="*/ 199 w 204"/>
                <a:gd name="T11" fmla="*/ 401 h 401"/>
              </a:gdLst>
              <a:ahLst/>
              <a:cxnLst>
                <a:cxn ang="0">
                  <a:pos x="T0" y="T1"/>
                </a:cxn>
                <a:cxn ang="0">
                  <a:pos x="T2" y="T3"/>
                </a:cxn>
                <a:cxn ang="0">
                  <a:pos x="T4" y="T5"/>
                </a:cxn>
                <a:cxn ang="0">
                  <a:pos x="T6" y="T7"/>
                </a:cxn>
                <a:cxn ang="0">
                  <a:pos x="T8" y="T9"/>
                </a:cxn>
                <a:cxn ang="0">
                  <a:pos x="T10" y="T11"/>
                </a:cxn>
              </a:cxnLst>
              <a:rect l="0" t="0" r="r" b="b"/>
              <a:pathLst>
                <a:path w="204" h="401">
                  <a:moveTo>
                    <a:pt x="199" y="401"/>
                  </a:moveTo>
                  <a:cubicBezTo>
                    <a:pt x="202" y="397"/>
                    <a:pt x="204" y="392"/>
                    <a:pt x="204" y="386"/>
                  </a:cubicBezTo>
                  <a:cubicBezTo>
                    <a:pt x="204" y="10"/>
                    <a:pt x="204" y="10"/>
                    <a:pt x="204" y="10"/>
                  </a:cubicBezTo>
                  <a:cubicBezTo>
                    <a:pt x="204" y="6"/>
                    <a:pt x="203" y="3"/>
                    <a:pt x="202" y="0"/>
                  </a:cubicBezTo>
                  <a:cubicBezTo>
                    <a:pt x="0" y="202"/>
                    <a:pt x="0" y="202"/>
                    <a:pt x="0" y="202"/>
                  </a:cubicBezTo>
                  <a:lnTo>
                    <a:pt x="199" y="4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47"/>
            <p:cNvSpPr>
              <a:spLocks/>
            </p:cNvSpPr>
            <p:nvPr/>
          </p:nvSpPr>
          <p:spPr bwMode="gray">
            <a:xfrm>
              <a:off x="2146" y="1693"/>
              <a:ext cx="477" cy="942"/>
            </a:xfrm>
            <a:custGeom>
              <a:avLst/>
              <a:gdLst>
                <a:gd name="T0" fmla="*/ 2 w 202"/>
                <a:gd name="T1" fmla="*/ 0 h 399"/>
                <a:gd name="T2" fmla="*/ 0 w 202"/>
                <a:gd name="T3" fmla="*/ 9 h 399"/>
                <a:gd name="T4" fmla="*/ 0 w 202"/>
                <a:gd name="T5" fmla="*/ 385 h 399"/>
                <a:gd name="T6" fmla="*/ 4 w 202"/>
                <a:gd name="T7" fmla="*/ 399 h 399"/>
                <a:gd name="T8" fmla="*/ 202 w 202"/>
                <a:gd name="T9" fmla="*/ 201 h 399"/>
                <a:gd name="T10" fmla="*/ 2 w 202"/>
                <a:gd name="T11" fmla="*/ 0 h 399"/>
              </a:gdLst>
              <a:ahLst/>
              <a:cxnLst>
                <a:cxn ang="0">
                  <a:pos x="T0" y="T1"/>
                </a:cxn>
                <a:cxn ang="0">
                  <a:pos x="T2" y="T3"/>
                </a:cxn>
                <a:cxn ang="0">
                  <a:pos x="T4" y="T5"/>
                </a:cxn>
                <a:cxn ang="0">
                  <a:pos x="T6" y="T7"/>
                </a:cxn>
                <a:cxn ang="0">
                  <a:pos x="T8" y="T9"/>
                </a:cxn>
                <a:cxn ang="0">
                  <a:pos x="T10" y="T11"/>
                </a:cxn>
              </a:cxnLst>
              <a:rect l="0" t="0" r="r" b="b"/>
              <a:pathLst>
                <a:path w="202" h="399">
                  <a:moveTo>
                    <a:pt x="2" y="0"/>
                  </a:moveTo>
                  <a:cubicBezTo>
                    <a:pt x="1" y="3"/>
                    <a:pt x="0" y="6"/>
                    <a:pt x="0" y="9"/>
                  </a:cubicBezTo>
                  <a:cubicBezTo>
                    <a:pt x="0" y="385"/>
                    <a:pt x="0" y="385"/>
                    <a:pt x="0" y="385"/>
                  </a:cubicBezTo>
                  <a:cubicBezTo>
                    <a:pt x="0" y="390"/>
                    <a:pt x="2" y="395"/>
                    <a:pt x="4" y="399"/>
                  </a:cubicBezTo>
                  <a:cubicBezTo>
                    <a:pt x="202" y="201"/>
                    <a:pt x="202" y="201"/>
                    <a:pt x="202" y="201"/>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8"/>
            <p:cNvSpPr>
              <a:spLocks/>
            </p:cNvSpPr>
            <p:nvPr/>
          </p:nvSpPr>
          <p:spPr bwMode="gray">
            <a:xfrm>
              <a:off x="2174" y="1658"/>
              <a:ext cx="1406" cy="699"/>
            </a:xfrm>
            <a:custGeom>
              <a:avLst/>
              <a:gdLst>
                <a:gd name="T0" fmla="*/ 291 w 595"/>
                <a:gd name="T1" fmla="*/ 293 h 296"/>
                <a:gd name="T2" fmla="*/ 297 w 595"/>
                <a:gd name="T3" fmla="*/ 296 h 296"/>
                <a:gd name="T4" fmla="*/ 303 w 595"/>
                <a:gd name="T5" fmla="*/ 293 h 296"/>
                <a:gd name="T6" fmla="*/ 595 w 595"/>
                <a:gd name="T7" fmla="*/ 3 h 296"/>
                <a:gd name="T8" fmla="*/ 584 w 595"/>
                <a:gd name="T9" fmla="*/ 0 h 296"/>
                <a:gd name="T10" fmla="*/ 12 w 595"/>
                <a:gd name="T11" fmla="*/ 0 h 296"/>
                <a:gd name="T12" fmla="*/ 0 w 595"/>
                <a:gd name="T13" fmla="*/ 3 h 296"/>
                <a:gd name="T14" fmla="*/ 291 w 595"/>
                <a:gd name="T15" fmla="*/ 293 h 2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296">
                  <a:moveTo>
                    <a:pt x="291" y="293"/>
                  </a:moveTo>
                  <a:cubicBezTo>
                    <a:pt x="293" y="295"/>
                    <a:pt x="295" y="296"/>
                    <a:pt x="297" y="296"/>
                  </a:cubicBezTo>
                  <a:cubicBezTo>
                    <a:pt x="299" y="296"/>
                    <a:pt x="301" y="295"/>
                    <a:pt x="303" y="293"/>
                  </a:cubicBezTo>
                  <a:cubicBezTo>
                    <a:pt x="595" y="3"/>
                    <a:pt x="595" y="3"/>
                    <a:pt x="595" y="3"/>
                  </a:cubicBezTo>
                  <a:cubicBezTo>
                    <a:pt x="591" y="1"/>
                    <a:pt x="588" y="0"/>
                    <a:pt x="584" y="0"/>
                  </a:cubicBezTo>
                  <a:cubicBezTo>
                    <a:pt x="12" y="0"/>
                    <a:pt x="12" y="0"/>
                    <a:pt x="12" y="0"/>
                  </a:cubicBezTo>
                  <a:cubicBezTo>
                    <a:pt x="8" y="0"/>
                    <a:pt x="4" y="1"/>
                    <a:pt x="0" y="3"/>
                  </a:cubicBezTo>
                  <a:lnTo>
                    <a:pt x="291"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026" name="Picture 2" descr="C:\Users\sarah.carrington\AppData\Local\Microsoft\Windows\Temporary Internet Files\Content.IE5\3XOLJ42H\480px-Emblem_phon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3809" y="2044895"/>
            <a:ext cx="1027980" cy="10279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arah.carrington\AppData\Local\Microsoft\Windows\Temporary Internet Files\Content.IE5\3XOLJ42H\website-design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916832"/>
            <a:ext cx="1224136"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44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Text Placeholder 2"/>
          <p:cNvSpPr>
            <a:spLocks noGrp="1"/>
          </p:cNvSpPr>
          <p:nvPr>
            <p:ph type="body" sz="quarter" idx="10"/>
          </p:nvPr>
        </p:nvSpPr>
        <p:spPr>
          <a:xfrm>
            <a:off x="457200" y="3108902"/>
            <a:ext cx="1497013" cy="1083733"/>
          </a:xfrm>
        </p:spPr>
        <p:txBody>
          <a:bodyPr/>
          <a:lstStyle/>
          <a:p>
            <a:r>
              <a:rPr lang="en-US" dirty="0" smtClean="0"/>
              <a:t>06</a:t>
            </a:r>
            <a:endParaRPr lang="en-US" dirty="0"/>
          </a:p>
        </p:txBody>
      </p:sp>
      <p:sp>
        <p:nvSpPr>
          <p:cNvPr id="8" name="Text Placeholder 7"/>
          <p:cNvSpPr>
            <a:spLocks noGrp="1"/>
          </p:cNvSpPr>
          <p:nvPr>
            <p:ph type="body" sz="quarter" idx="11"/>
          </p:nvPr>
        </p:nvSpPr>
        <p:spPr>
          <a:xfrm>
            <a:off x="3829050" y="685800"/>
            <a:ext cx="4847406" cy="1375048"/>
          </a:xfrm>
        </p:spPr>
        <p:txBody>
          <a:bodyPr/>
          <a:lstStyle/>
          <a:p>
            <a:pPr lvl="3"/>
            <a:r>
              <a:rPr lang="en-US" sz="2000" b="1" dirty="0">
                <a:solidFill>
                  <a:srgbClr val="0070C0"/>
                </a:solidFill>
              </a:rPr>
              <a:t>EU Phase 3</a:t>
            </a:r>
            <a:br>
              <a:rPr lang="en-US" sz="2000" b="1" dirty="0">
                <a:solidFill>
                  <a:srgbClr val="0070C0"/>
                </a:solidFill>
              </a:rPr>
            </a:br>
            <a:r>
              <a:rPr lang="en-US" sz="2000" b="1" dirty="0" smtClean="0">
                <a:solidFill>
                  <a:srgbClr val="0070C0"/>
                </a:solidFill>
              </a:rPr>
              <a:t>Customer Communications </a:t>
            </a:r>
            <a:r>
              <a:rPr lang="en-US" sz="2000" b="1" dirty="0">
                <a:solidFill>
                  <a:srgbClr val="0070C0"/>
                </a:solidFill>
              </a:rPr>
              <a:t>to the Shipper community</a:t>
            </a:r>
            <a:endParaRPr lang="en-US" sz="1800" b="1" dirty="0">
              <a:solidFill>
                <a:srgbClr val="0070C0"/>
              </a:solidFill>
              <a:latin typeface="Corbel" pitchFamily="34" charset="0"/>
            </a:endParaRPr>
          </a:p>
        </p:txBody>
      </p:sp>
      <p:sp>
        <p:nvSpPr>
          <p:cNvPr id="9" name="Text Placeholder 8"/>
          <p:cNvSpPr>
            <a:spLocks noGrp="1"/>
          </p:cNvSpPr>
          <p:nvPr>
            <p:ph type="body" sz="quarter" idx="12"/>
          </p:nvPr>
        </p:nvSpPr>
        <p:spPr>
          <a:xfrm>
            <a:off x="2140347" y="3108902"/>
            <a:ext cx="1497013" cy="1083733"/>
          </a:xfrm>
        </p:spPr>
        <p:txBody>
          <a:bodyPr/>
          <a:lstStyle/>
          <a:p>
            <a:r>
              <a:rPr lang="en-US" dirty="0" smtClean="0"/>
              <a:t>07</a:t>
            </a:r>
            <a:endParaRPr lang="en-US" dirty="0"/>
          </a:p>
        </p:txBody>
      </p:sp>
      <p:sp>
        <p:nvSpPr>
          <p:cNvPr id="10" name="Text Placeholder 9"/>
          <p:cNvSpPr>
            <a:spLocks noGrp="1"/>
          </p:cNvSpPr>
          <p:nvPr>
            <p:ph type="body" sz="quarter" idx="13"/>
          </p:nvPr>
        </p:nvSpPr>
        <p:spPr>
          <a:xfrm>
            <a:off x="3823494" y="3108902"/>
            <a:ext cx="1497013" cy="1083733"/>
          </a:xfrm>
        </p:spPr>
        <p:txBody>
          <a:bodyPr/>
          <a:lstStyle/>
          <a:p>
            <a:r>
              <a:rPr lang="en-US" dirty="0" smtClean="0"/>
              <a:t>12</a:t>
            </a:r>
            <a:endParaRPr lang="en-US" dirty="0"/>
          </a:p>
        </p:txBody>
      </p:sp>
      <p:sp>
        <p:nvSpPr>
          <p:cNvPr id="11" name="Text Placeholder 10"/>
          <p:cNvSpPr>
            <a:spLocks noGrp="1"/>
          </p:cNvSpPr>
          <p:nvPr>
            <p:ph type="body" sz="quarter" idx="14"/>
          </p:nvPr>
        </p:nvSpPr>
        <p:spPr>
          <a:xfrm>
            <a:off x="5506641" y="3108902"/>
            <a:ext cx="1497013" cy="1083733"/>
          </a:xfrm>
        </p:spPr>
        <p:txBody>
          <a:bodyPr/>
          <a:lstStyle/>
          <a:p>
            <a:r>
              <a:rPr lang="en-US" dirty="0" smtClean="0"/>
              <a:t>14</a:t>
            </a:r>
            <a:endParaRPr lang="en-US" dirty="0"/>
          </a:p>
        </p:txBody>
      </p:sp>
      <p:sp>
        <p:nvSpPr>
          <p:cNvPr id="12" name="Text Placeholder 11"/>
          <p:cNvSpPr>
            <a:spLocks noGrp="1"/>
          </p:cNvSpPr>
          <p:nvPr>
            <p:ph type="body" sz="quarter" idx="15"/>
          </p:nvPr>
        </p:nvSpPr>
        <p:spPr>
          <a:xfrm>
            <a:off x="7189787" y="3108902"/>
            <a:ext cx="1497013" cy="1083733"/>
          </a:xfrm>
        </p:spPr>
        <p:txBody>
          <a:bodyPr/>
          <a:lstStyle/>
          <a:p>
            <a:r>
              <a:rPr lang="en-US" dirty="0" smtClean="0"/>
              <a:t>16</a:t>
            </a:r>
            <a:endParaRPr lang="en-US" dirty="0"/>
          </a:p>
        </p:txBody>
      </p:sp>
      <p:sp>
        <p:nvSpPr>
          <p:cNvPr id="72" name="Text Placeholder 71"/>
          <p:cNvSpPr>
            <a:spLocks noGrp="1"/>
          </p:cNvSpPr>
          <p:nvPr>
            <p:ph type="body" sz="quarter" idx="21"/>
          </p:nvPr>
        </p:nvSpPr>
        <p:spPr>
          <a:xfrm>
            <a:off x="457200" y="3017168"/>
            <a:ext cx="1497013" cy="295466"/>
          </a:xfrm>
        </p:spPr>
        <p:txBody>
          <a:bodyPr/>
          <a:lstStyle/>
          <a:p>
            <a:r>
              <a:rPr lang="en-US" dirty="0" smtClean="0"/>
              <a:t>page</a:t>
            </a:r>
            <a:endParaRPr lang="en-US" dirty="0"/>
          </a:p>
        </p:txBody>
      </p:sp>
      <p:sp>
        <p:nvSpPr>
          <p:cNvPr id="95" name="Text Placeholder 94"/>
          <p:cNvSpPr>
            <a:spLocks noGrp="1"/>
          </p:cNvSpPr>
          <p:nvPr>
            <p:ph type="body" sz="quarter" idx="22"/>
          </p:nvPr>
        </p:nvSpPr>
        <p:spPr>
          <a:xfrm>
            <a:off x="2140347" y="3017168"/>
            <a:ext cx="1497013" cy="295466"/>
          </a:xfrm>
        </p:spPr>
        <p:txBody>
          <a:bodyPr/>
          <a:lstStyle/>
          <a:p>
            <a:r>
              <a:rPr lang="en-US" dirty="0" smtClean="0"/>
              <a:t>page</a:t>
            </a:r>
            <a:endParaRPr lang="en-US" dirty="0"/>
          </a:p>
        </p:txBody>
      </p:sp>
      <p:sp>
        <p:nvSpPr>
          <p:cNvPr id="96" name="Text Placeholder 95"/>
          <p:cNvSpPr>
            <a:spLocks noGrp="1"/>
          </p:cNvSpPr>
          <p:nvPr>
            <p:ph type="body" sz="quarter" idx="23"/>
          </p:nvPr>
        </p:nvSpPr>
        <p:spPr>
          <a:xfrm>
            <a:off x="3823494" y="3017168"/>
            <a:ext cx="1497013" cy="295466"/>
          </a:xfrm>
        </p:spPr>
        <p:txBody>
          <a:bodyPr/>
          <a:lstStyle/>
          <a:p>
            <a:r>
              <a:rPr lang="en-US" dirty="0" smtClean="0"/>
              <a:t>page</a:t>
            </a:r>
            <a:endParaRPr lang="en-US" dirty="0"/>
          </a:p>
        </p:txBody>
      </p:sp>
      <p:sp>
        <p:nvSpPr>
          <p:cNvPr id="97" name="Text Placeholder 96"/>
          <p:cNvSpPr>
            <a:spLocks noGrp="1"/>
          </p:cNvSpPr>
          <p:nvPr>
            <p:ph type="body" sz="quarter" idx="24"/>
          </p:nvPr>
        </p:nvSpPr>
        <p:spPr>
          <a:xfrm>
            <a:off x="5506641" y="3017168"/>
            <a:ext cx="1497013" cy="295466"/>
          </a:xfrm>
        </p:spPr>
        <p:txBody>
          <a:bodyPr/>
          <a:lstStyle/>
          <a:p>
            <a:r>
              <a:rPr lang="en-US" dirty="0" smtClean="0"/>
              <a:t>page</a:t>
            </a:r>
            <a:endParaRPr lang="en-US" dirty="0"/>
          </a:p>
        </p:txBody>
      </p:sp>
      <p:sp>
        <p:nvSpPr>
          <p:cNvPr id="98" name="Text Placeholder 97"/>
          <p:cNvSpPr>
            <a:spLocks noGrp="1"/>
          </p:cNvSpPr>
          <p:nvPr>
            <p:ph type="body" sz="quarter" idx="25"/>
          </p:nvPr>
        </p:nvSpPr>
        <p:spPr>
          <a:xfrm>
            <a:off x="7189787" y="3017168"/>
            <a:ext cx="1497013" cy="295466"/>
          </a:xfrm>
        </p:spPr>
        <p:txBody>
          <a:bodyPr/>
          <a:lstStyle/>
          <a:p>
            <a:r>
              <a:rPr lang="en-US" dirty="0" smtClean="0"/>
              <a:t>page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89113732"/>
              </p:ext>
            </p:extLst>
          </p:nvPr>
        </p:nvGraphicFramePr>
        <p:xfrm>
          <a:off x="457200" y="4218032"/>
          <a:ext cx="1497013" cy="579120"/>
        </p:xfrm>
        <a:graphic>
          <a:graphicData uri="http://schemas.openxmlformats.org/drawingml/2006/table">
            <a:tbl>
              <a:tblPr>
                <a:tableStyleId>{5C22544A-7EE6-4342-B048-85BDC9FD1C3A}</a:tableStyleId>
              </a:tblPr>
              <a:tblGrid>
                <a:gridCol w="1497013"/>
              </a:tblGrid>
              <a:tr h="0">
                <a:tc>
                  <a:txBody>
                    <a:bodyPr/>
                    <a:lstStyle/>
                    <a:p>
                      <a:r>
                        <a:rPr lang="en-US" sz="1300" b="1" i="1" kern="100" spc="-50" baseline="0" dirty="0" smtClean="0">
                          <a:solidFill>
                            <a:schemeClr val="accent1"/>
                          </a:solidFill>
                          <a:latin typeface="Corbel" panose="020B0503020204020204" pitchFamily="34" charset="0"/>
                          <a:ea typeface="+mn-ea"/>
                          <a:cs typeface="+mn-cs"/>
                        </a:rPr>
                        <a:t>What is the scope of the EU Phase 3 project?</a:t>
                      </a:r>
                      <a:endParaRPr lang="en-US" sz="1300" b="1" i="1" kern="100" spc="-50" baseline="0" dirty="0">
                        <a:solidFill>
                          <a:schemeClr val="accent1"/>
                        </a:solidFill>
                        <a:latin typeface="Corbel" panose="020B0503020204020204" pitchFamily="34" charset="0"/>
                        <a:ea typeface="+mn-ea"/>
                        <a:cs typeface="+mn-cs"/>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230463657"/>
              </p:ext>
            </p:extLst>
          </p:nvPr>
        </p:nvGraphicFramePr>
        <p:xfrm>
          <a:off x="2142239" y="4218032"/>
          <a:ext cx="1497013" cy="975360"/>
        </p:xfrm>
        <a:graphic>
          <a:graphicData uri="http://schemas.openxmlformats.org/drawingml/2006/table">
            <a:tbl>
              <a:tblPr>
                <a:tableStyleId>{5C22544A-7EE6-4342-B048-85BDC9FD1C3A}</a:tableStyleId>
              </a:tblPr>
              <a:tblGrid>
                <a:gridCol w="1497013"/>
              </a:tblGrid>
              <a:tr h="0">
                <a:tc>
                  <a:txBody>
                    <a:bodyPr/>
                    <a:lstStyle/>
                    <a:p>
                      <a:r>
                        <a:rPr lang="en-US" sz="1300" b="1" i="1" kern="100" spc="-50" baseline="0" dirty="0" smtClean="0">
                          <a:solidFill>
                            <a:schemeClr val="accent1"/>
                          </a:solidFill>
                          <a:latin typeface="Corbel" panose="020B0503020204020204" pitchFamily="34" charset="0"/>
                          <a:ea typeface="+mn-ea"/>
                          <a:cs typeface="+mn-cs"/>
                        </a:rPr>
                        <a:t>Why implement and what are the direct impacts to the shipper community?</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109825310"/>
              </p:ext>
            </p:extLst>
          </p:nvPr>
        </p:nvGraphicFramePr>
        <p:xfrm>
          <a:off x="3829050" y="4218032"/>
          <a:ext cx="1497013" cy="1188720"/>
        </p:xfrm>
        <a:graphic>
          <a:graphicData uri="http://schemas.openxmlformats.org/drawingml/2006/table">
            <a:tbl>
              <a:tblPr>
                <a:tableStyleId>{5C22544A-7EE6-4342-B048-85BDC9FD1C3A}</a:tableStyleId>
              </a:tblPr>
              <a:tblGrid>
                <a:gridCol w="1497013"/>
              </a:tblGrid>
              <a:tr h="0">
                <a:tc>
                  <a:txBody>
                    <a:bodyPr/>
                    <a:lstStyle/>
                    <a:p>
                      <a:pPr marL="0" algn="l" defTabSz="914400" rtl="0" eaLnBrk="1" latinLnBrk="0" hangingPunct="1"/>
                      <a:r>
                        <a:rPr lang="en-US" sz="1300" b="1" i="1" kern="100" spc="-50" baseline="0" dirty="0" smtClean="0">
                          <a:solidFill>
                            <a:schemeClr val="accent1"/>
                          </a:solidFill>
                          <a:latin typeface="Corbel" panose="020B0503020204020204" pitchFamily="34" charset="0"/>
                          <a:ea typeface="+mn-ea"/>
                          <a:cs typeface="+mn-cs"/>
                        </a:rPr>
                        <a:t>What</a:t>
                      </a:r>
                      <a:r>
                        <a:rPr lang="en-US" sz="1400" b="0" dirty="0" smtClean="0"/>
                        <a:t> </a:t>
                      </a:r>
                      <a:r>
                        <a:rPr lang="en-US" sz="1300" b="1" i="1" kern="100" spc="-50" baseline="0" dirty="0" smtClean="0">
                          <a:solidFill>
                            <a:schemeClr val="accent1"/>
                          </a:solidFill>
                          <a:latin typeface="Corbel" panose="020B0503020204020204" pitchFamily="34" charset="0"/>
                          <a:ea typeface="+mn-ea"/>
                          <a:cs typeface="+mn-cs"/>
                        </a:rPr>
                        <a:t>parts of the scope have no direct impact but the shipper community should be aware of?</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386607019"/>
              </p:ext>
            </p:extLst>
          </p:nvPr>
        </p:nvGraphicFramePr>
        <p:xfrm>
          <a:off x="7174409" y="4218032"/>
          <a:ext cx="1497013" cy="579120"/>
        </p:xfrm>
        <a:graphic>
          <a:graphicData uri="http://schemas.openxmlformats.org/drawingml/2006/table">
            <a:tbl>
              <a:tblPr>
                <a:tableStyleId>{5C22544A-7EE6-4342-B048-85BDC9FD1C3A}</a:tableStyleId>
              </a:tblPr>
              <a:tblGrid>
                <a:gridCol w="1497013"/>
              </a:tblGrid>
              <a:tr h="0">
                <a:tc>
                  <a:txBody>
                    <a:bodyPr/>
                    <a:lstStyle/>
                    <a:p>
                      <a:r>
                        <a:rPr lang="en-US" sz="1300" b="1" i="1" kern="100" spc="-50" baseline="0" dirty="0" smtClean="0">
                          <a:solidFill>
                            <a:schemeClr val="accent1"/>
                          </a:solidFill>
                          <a:latin typeface="Corbel" panose="020B0503020204020204" pitchFamily="34" charset="0"/>
                        </a:rPr>
                        <a:t>Where to go for further information</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70379646"/>
              </p:ext>
            </p:extLst>
          </p:nvPr>
        </p:nvGraphicFramePr>
        <p:xfrm>
          <a:off x="5508104" y="4218032"/>
          <a:ext cx="1497013" cy="579120"/>
        </p:xfrm>
        <a:graphic>
          <a:graphicData uri="http://schemas.openxmlformats.org/drawingml/2006/table">
            <a:tbl>
              <a:tblPr>
                <a:tableStyleId>{5C22544A-7EE6-4342-B048-85BDC9FD1C3A}</a:tableStyleId>
              </a:tblPr>
              <a:tblGrid>
                <a:gridCol w="1497013"/>
              </a:tblGrid>
              <a:tr h="0">
                <a:tc>
                  <a:txBody>
                    <a:bodyPr/>
                    <a:lstStyle/>
                    <a:p>
                      <a:r>
                        <a:rPr lang="en-US" sz="1300" b="1" i="1" kern="100" spc="-50" baseline="0" dirty="0" smtClean="0">
                          <a:solidFill>
                            <a:schemeClr val="accent1"/>
                          </a:solidFill>
                          <a:latin typeface="Corbel" panose="020B0503020204020204" pitchFamily="34" charset="0"/>
                        </a:rPr>
                        <a:t>EU Phase 3 Milestones and Status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Text Placeholder 71"/>
          <p:cNvSpPr>
            <a:spLocks noGrp="1"/>
          </p:cNvSpPr>
          <p:nvPr>
            <p:ph type="body" sz="quarter" idx="21"/>
          </p:nvPr>
        </p:nvSpPr>
        <p:spPr>
          <a:xfrm>
            <a:off x="467544" y="4869160"/>
            <a:ext cx="1497013" cy="1296144"/>
          </a:xfrm>
        </p:spPr>
        <p:txBody>
          <a:bodyPr vert="horz" lIns="0" tIns="0" rIns="0" bIns="0" rtlCol="0" anchor="t">
            <a:noAutofit/>
          </a:bodyPr>
          <a:lstStyle/>
          <a:p>
            <a:r>
              <a:rPr lang="en-GB" altLang="en-US" sz="1100" dirty="0" smtClean="0">
                <a:solidFill>
                  <a:schemeClr val="tx2"/>
                </a:solidFill>
                <a:latin typeface="Microsoft New Tai Lue" panose="020B0502040204020203" pitchFamily="34" charset="0"/>
                <a:cs typeface="Microsoft New Tai Lue" panose="020B0502040204020203" pitchFamily="34" charset="0"/>
              </a:rPr>
              <a:t>The </a:t>
            </a:r>
            <a:r>
              <a:rPr lang="en-GB" altLang="en-US" sz="1100" dirty="0">
                <a:solidFill>
                  <a:schemeClr val="tx2"/>
                </a:solidFill>
                <a:latin typeface="Microsoft New Tai Lue" panose="020B0502040204020203" pitchFamily="34" charset="0"/>
                <a:cs typeface="Microsoft New Tai Lue" panose="020B0502040204020203" pitchFamily="34" charset="0"/>
              </a:rPr>
              <a:t>EU Phase 3 project aims to meet the obligations set out in the Interoperability and Data Exchange Network Code</a:t>
            </a:r>
            <a:endParaRPr lang="en-US" sz="1100" dirty="0">
              <a:solidFill>
                <a:schemeClr val="tx2"/>
              </a:solidFill>
              <a:latin typeface="Microsoft New Tai Lue" panose="020B0502040204020203" pitchFamily="34" charset="0"/>
              <a:cs typeface="Microsoft New Tai Lue" panose="020B0502040204020203" pitchFamily="34" charset="0"/>
            </a:endParaRPr>
          </a:p>
        </p:txBody>
      </p:sp>
      <p:sp>
        <p:nvSpPr>
          <p:cNvPr id="24" name="Text Placeholder 94"/>
          <p:cNvSpPr>
            <a:spLocks noGrp="1"/>
          </p:cNvSpPr>
          <p:nvPr>
            <p:ph type="body" sz="quarter" idx="22"/>
          </p:nvPr>
        </p:nvSpPr>
        <p:spPr>
          <a:xfrm>
            <a:off x="2138883" y="5301208"/>
            <a:ext cx="1497013" cy="1296144"/>
          </a:xfrm>
        </p:spPr>
        <p:txBody>
          <a:bodyPr anchor="t"/>
          <a:lstStyle/>
          <a:p>
            <a:pPr>
              <a:lnSpc>
                <a:spcPct val="100000"/>
              </a:lnSpc>
              <a:spcAft>
                <a:spcPts val="0"/>
              </a:spcAft>
            </a:pPr>
            <a:r>
              <a:rPr lang="en-GB" sz="1100" dirty="0">
                <a:solidFill>
                  <a:schemeClr val="tx2"/>
                </a:solidFill>
                <a:latin typeface="Microsoft New Tai Lue" panose="020B0502040204020203" pitchFamily="34" charset="0"/>
                <a:cs typeface="Microsoft New Tai Lue" panose="020B0502040204020203" pitchFamily="34" charset="0"/>
              </a:rPr>
              <a:t>Common </a:t>
            </a:r>
            <a:r>
              <a:rPr lang="en-GB" sz="1100" dirty="0" smtClean="0">
                <a:solidFill>
                  <a:schemeClr val="tx2"/>
                </a:solidFill>
                <a:latin typeface="Microsoft New Tai Lue" panose="020B0502040204020203" pitchFamily="34" charset="0"/>
                <a:cs typeface="Microsoft New Tai Lue" panose="020B0502040204020203" pitchFamily="34" charset="0"/>
              </a:rPr>
              <a:t>Units</a:t>
            </a:r>
          </a:p>
          <a:p>
            <a:pPr>
              <a:lnSpc>
                <a:spcPct val="100000"/>
              </a:lnSpc>
              <a:spcAft>
                <a:spcPts val="0"/>
              </a:spcAft>
            </a:pPr>
            <a:r>
              <a:rPr lang="en-GB" sz="1100" dirty="0">
                <a:solidFill>
                  <a:schemeClr val="tx2"/>
                </a:solidFill>
                <a:latin typeface="Microsoft New Tai Lue" panose="020B0502040204020203" pitchFamily="34" charset="0"/>
                <a:cs typeface="Microsoft New Tai Lue" panose="020B0502040204020203" pitchFamily="34" charset="0"/>
              </a:rPr>
              <a:t>Shipper to TSO Data </a:t>
            </a:r>
            <a:r>
              <a:rPr lang="en-GB" sz="1100" dirty="0" smtClean="0">
                <a:solidFill>
                  <a:schemeClr val="tx2"/>
                </a:solidFill>
                <a:latin typeface="Microsoft New Tai Lue" panose="020B0502040204020203" pitchFamily="34" charset="0"/>
                <a:cs typeface="Microsoft New Tai Lue" panose="020B0502040204020203" pitchFamily="34" charset="0"/>
              </a:rPr>
              <a:t>Exchange</a:t>
            </a:r>
          </a:p>
          <a:p>
            <a:pPr>
              <a:lnSpc>
                <a:spcPct val="100000"/>
              </a:lnSpc>
              <a:spcAft>
                <a:spcPts val="0"/>
              </a:spcAft>
            </a:pPr>
            <a:r>
              <a:rPr lang="en-GB" sz="1100" dirty="0">
                <a:solidFill>
                  <a:schemeClr val="tx2"/>
                </a:solidFill>
                <a:latin typeface="Microsoft New Tai Lue" panose="020B0502040204020203" pitchFamily="34" charset="0"/>
                <a:cs typeface="Microsoft New Tai Lue" panose="020B0502040204020203" pitchFamily="34" charset="0"/>
              </a:rPr>
              <a:t>Disapplication of scheduling charges at IPS</a:t>
            </a:r>
            <a:endParaRPr lang="en-US" sz="1100" dirty="0">
              <a:solidFill>
                <a:schemeClr val="tx2"/>
              </a:solidFill>
              <a:latin typeface="Microsoft New Tai Lue" panose="020B0502040204020203" pitchFamily="34" charset="0"/>
              <a:cs typeface="Microsoft New Tai Lue" panose="020B0502040204020203" pitchFamily="34" charset="0"/>
            </a:endParaRPr>
          </a:p>
        </p:txBody>
      </p:sp>
      <p:sp>
        <p:nvSpPr>
          <p:cNvPr id="26" name="Text Placeholder 96"/>
          <p:cNvSpPr>
            <a:spLocks noGrp="1"/>
          </p:cNvSpPr>
          <p:nvPr>
            <p:ph type="body" sz="quarter" idx="24"/>
          </p:nvPr>
        </p:nvSpPr>
        <p:spPr>
          <a:xfrm>
            <a:off x="7179443" y="4869160"/>
            <a:ext cx="1497013" cy="1296144"/>
          </a:xfrm>
        </p:spPr>
        <p:txBody>
          <a:bodyPr anchor="t"/>
          <a:lstStyle/>
          <a:p>
            <a:pPr>
              <a:lnSpc>
                <a:spcPct val="100000"/>
              </a:lnSpc>
              <a:spcAft>
                <a:spcPts val="0"/>
              </a:spcAft>
            </a:pPr>
            <a:r>
              <a:rPr lang="en-US" sz="1100" dirty="0" smtClean="0">
                <a:solidFill>
                  <a:schemeClr val="tx2"/>
                </a:solidFill>
                <a:latin typeface="Microsoft New Tai Lue" panose="020B0502040204020203" pitchFamily="34" charset="0"/>
                <a:cs typeface="Microsoft New Tai Lue" panose="020B0502040204020203" pitchFamily="34" charset="0"/>
              </a:rPr>
              <a:t>Where to go for further information:</a:t>
            </a:r>
          </a:p>
          <a:p>
            <a:pPr>
              <a:lnSpc>
                <a:spcPct val="100000"/>
              </a:lnSpc>
              <a:spcAft>
                <a:spcPts val="0"/>
              </a:spcAft>
            </a:pPr>
            <a:r>
              <a:rPr lang="en-US" sz="1100" dirty="0" err="1" smtClean="0">
                <a:solidFill>
                  <a:schemeClr val="tx2"/>
                </a:solidFill>
                <a:latin typeface="Microsoft New Tai Lue" panose="020B0502040204020203" pitchFamily="34" charset="0"/>
                <a:cs typeface="Microsoft New Tai Lue" panose="020B0502040204020203" pitchFamily="34" charset="0"/>
              </a:rPr>
              <a:t>Xoserve</a:t>
            </a:r>
            <a:r>
              <a:rPr lang="en-US" sz="1100" dirty="0" smtClean="0">
                <a:solidFill>
                  <a:schemeClr val="tx2"/>
                </a:solidFill>
                <a:latin typeface="Microsoft New Tai Lue" panose="020B0502040204020203" pitchFamily="34" charset="0"/>
                <a:cs typeface="Microsoft New Tai Lue" panose="020B0502040204020203" pitchFamily="34" charset="0"/>
              </a:rPr>
              <a:t> Website</a:t>
            </a:r>
          </a:p>
          <a:p>
            <a:pPr>
              <a:lnSpc>
                <a:spcPct val="100000"/>
              </a:lnSpc>
              <a:spcAft>
                <a:spcPts val="0"/>
              </a:spcAft>
            </a:pPr>
            <a:r>
              <a:rPr lang="en-US" sz="1100" dirty="0" smtClean="0">
                <a:solidFill>
                  <a:schemeClr val="tx2"/>
                </a:solidFill>
                <a:latin typeface="Microsoft New Tai Lue" panose="020B0502040204020203" pitchFamily="34" charset="0"/>
                <a:cs typeface="Microsoft New Tai Lue" panose="020B0502040204020203" pitchFamily="34" charset="0"/>
              </a:rPr>
              <a:t>Email</a:t>
            </a:r>
          </a:p>
          <a:p>
            <a:pPr>
              <a:lnSpc>
                <a:spcPct val="100000"/>
              </a:lnSpc>
              <a:spcAft>
                <a:spcPts val="0"/>
              </a:spcAft>
            </a:pPr>
            <a:r>
              <a:rPr lang="en-US" sz="1100" dirty="0" smtClean="0">
                <a:solidFill>
                  <a:schemeClr val="tx2"/>
                </a:solidFill>
                <a:latin typeface="Microsoft New Tai Lue" panose="020B0502040204020203" pitchFamily="34" charset="0"/>
                <a:cs typeface="Microsoft New Tai Lue" panose="020B0502040204020203" pitchFamily="34" charset="0"/>
              </a:rPr>
              <a:t>Call</a:t>
            </a:r>
            <a:endParaRPr lang="en-US" sz="1100" dirty="0">
              <a:solidFill>
                <a:schemeClr val="tx2"/>
              </a:solidFill>
              <a:latin typeface="Microsoft New Tai Lue" panose="020B0502040204020203" pitchFamily="34" charset="0"/>
              <a:cs typeface="Microsoft New Tai Lue" panose="020B0502040204020203" pitchFamily="34" charset="0"/>
            </a:endParaRPr>
          </a:p>
        </p:txBody>
      </p:sp>
      <p:sp>
        <p:nvSpPr>
          <p:cNvPr id="27" name="Text Placeholder 97"/>
          <p:cNvSpPr>
            <a:spLocks noGrp="1"/>
          </p:cNvSpPr>
          <p:nvPr>
            <p:ph type="body" sz="quarter" idx="25"/>
          </p:nvPr>
        </p:nvSpPr>
        <p:spPr>
          <a:xfrm>
            <a:off x="5509473" y="4869160"/>
            <a:ext cx="1497013" cy="1296144"/>
          </a:xfrm>
        </p:spPr>
        <p:txBody>
          <a:bodyPr anchor="t"/>
          <a:lstStyle/>
          <a:p>
            <a:pPr fontAlgn="t"/>
            <a:r>
              <a:rPr lang="en-GB" sz="1100" dirty="0">
                <a:solidFill>
                  <a:schemeClr val="tx2"/>
                </a:solidFill>
                <a:latin typeface="Microsoft New Tai Lue" panose="020B0502040204020203" pitchFamily="34" charset="0"/>
                <a:cs typeface="Microsoft New Tai Lue" panose="020B0502040204020203" pitchFamily="34" charset="0"/>
              </a:rPr>
              <a:t>EU Phase 3 Milestones and Status</a:t>
            </a:r>
            <a:endParaRPr lang="en-US" sz="1100" dirty="0">
              <a:solidFill>
                <a:schemeClr val="tx2"/>
              </a:solidFill>
              <a:latin typeface="Microsoft New Tai Lue" panose="020B0502040204020203" pitchFamily="34" charset="0"/>
              <a:cs typeface="Microsoft New Tai Lue" panose="020B0502040204020203" pitchFamily="34" charset="0"/>
            </a:endParaRPr>
          </a:p>
        </p:txBody>
      </p:sp>
      <p:sp>
        <p:nvSpPr>
          <p:cNvPr id="28" name="Text Placeholder 94"/>
          <p:cNvSpPr>
            <a:spLocks noGrp="1"/>
          </p:cNvSpPr>
          <p:nvPr>
            <p:ph type="body" sz="quarter" idx="22"/>
          </p:nvPr>
        </p:nvSpPr>
        <p:spPr>
          <a:xfrm>
            <a:off x="3795067" y="5445224"/>
            <a:ext cx="1497013" cy="1296144"/>
          </a:xfrm>
        </p:spPr>
        <p:txBody>
          <a:bodyPr vert="horz" lIns="0" tIns="0" rIns="0" bIns="0" rtlCol="0" anchor="t">
            <a:noAutofit/>
          </a:bodyPr>
          <a:lstStyle/>
          <a:p>
            <a:pPr>
              <a:lnSpc>
                <a:spcPct val="100000"/>
              </a:lnSpc>
              <a:spcAft>
                <a:spcPts val="0"/>
              </a:spcAft>
            </a:pPr>
            <a:r>
              <a:rPr lang="en-GB" sz="1100" dirty="0" smtClean="0">
                <a:solidFill>
                  <a:schemeClr val="tx2"/>
                </a:solidFill>
                <a:latin typeface="Microsoft New Tai Lue" panose="020B0502040204020203" pitchFamily="34" charset="0"/>
                <a:cs typeface="Microsoft New Tai Lue" panose="020B0502040204020203" pitchFamily="34" charset="0"/>
              </a:rPr>
              <a:t>Publication </a:t>
            </a:r>
            <a:r>
              <a:rPr lang="en-GB" sz="1100" dirty="0">
                <a:solidFill>
                  <a:schemeClr val="tx2"/>
                </a:solidFill>
                <a:latin typeface="Microsoft New Tai Lue" panose="020B0502040204020203" pitchFamily="34" charset="0"/>
                <a:cs typeface="Microsoft New Tai Lue" panose="020B0502040204020203" pitchFamily="34" charset="0"/>
              </a:rPr>
              <a:t>of 10 years worth of future capacity data on ENGSOG  IP: </a:t>
            </a:r>
            <a:endParaRPr lang="en-GB" sz="1100" dirty="0" smtClean="0">
              <a:solidFill>
                <a:schemeClr val="tx2"/>
              </a:solidFill>
              <a:latin typeface="Microsoft New Tai Lue" panose="020B0502040204020203" pitchFamily="34" charset="0"/>
              <a:cs typeface="Microsoft New Tai Lue" panose="020B0502040204020203" pitchFamily="34" charset="0"/>
            </a:endParaRPr>
          </a:p>
          <a:p>
            <a:pPr>
              <a:lnSpc>
                <a:spcPct val="100000"/>
              </a:lnSpc>
              <a:spcAft>
                <a:spcPts val="0"/>
              </a:spcAft>
            </a:pPr>
            <a:r>
              <a:rPr lang="en-GB" sz="1100" dirty="0" smtClean="0">
                <a:solidFill>
                  <a:schemeClr val="tx2"/>
                </a:solidFill>
                <a:latin typeface="Microsoft New Tai Lue" panose="020B0502040204020203" pitchFamily="34" charset="0"/>
                <a:cs typeface="Microsoft New Tai Lue" panose="020B0502040204020203" pitchFamily="34" charset="0"/>
              </a:rPr>
              <a:t>Publication </a:t>
            </a:r>
            <a:r>
              <a:rPr lang="en-GB" sz="1100" dirty="0">
                <a:solidFill>
                  <a:schemeClr val="tx2"/>
                </a:solidFill>
                <a:latin typeface="Microsoft New Tai Lue" panose="020B0502040204020203" pitchFamily="34" charset="0"/>
                <a:cs typeface="Microsoft New Tai Lue" panose="020B0502040204020203" pitchFamily="34" charset="0"/>
              </a:rPr>
              <a:t>of hourly physical flow data</a:t>
            </a:r>
          </a:p>
          <a:p>
            <a:pPr>
              <a:lnSpc>
                <a:spcPct val="100000"/>
              </a:lnSpc>
              <a:spcAft>
                <a:spcPts val="0"/>
              </a:spcAft>
            </a:pPr>
            <a:endParaRPr lang="en-US" sz="1100" dirty="0">
              <a:solidFill>
                <a:schemeClr val="tx2"/>
              </a:solidFill>
              <a:latin typeface="Microsoft New Tai Lue" panose="020B0502040204020203" pitchFamily="34" charset="0"/>
              <a:cs typeface="Microsoft New Tai Lue" panose="020B0502040204020203" pitchFamily="34" charset="0"/>
            </a:endParaRPr>
          </a:p>
        </p:txBody>
      </p:sp>
    </p:spTree>
    <p:extLst>
      <p:ext uri="{BB962C8B-B14F-4D97-AF65-F5344CB8AC3E}">
        <p14:creationId xmlns:p14="http://schemas.microsoft.com/office/powerpoint/2010/main" val="1486054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052736"/>
            <a:ext cx="4229100" cy="5526128"/>
          </a:xfrm>
        </p:spPr>
        <p:txBody>
          <a:bodyPr vert="horz" wrap="square" lIns="0" tIns="0" rIns="0" bIns="0" rtlCol="0" anchor="t">
            <a:spAutoFit/>
          </a:bodyPr>
          <a:lstStyle/>
          <a:p>
            <a:r>
              <a:rPr lang="en-US" sz="5400" b="0" dirty="0" smtClean="0"/>
              <a:t>Setting </a:t>
            </a:r>
            <a:br>
              <a:rPr lang="en-US" sz="5400" b="0" dirty="0" smtClean="0"/>
            </a:br>
            <a:r>
              <a:rPr lang="en-US" sz="5400" b="0" dirty="0" smtClean="0"/>
              <a:t>EU Phase 3 </a:t>
            </a:r>
            <a:br>
              <a:rPr lang="en-US" sz="5400" b="0" dirty="0" smtClean="0"/>
            </a:br>
            <a:r>
              <a:rPr lang="en-US" sz="5400" b="0" dirty="0" smtClean="0"/>
              <a:t>in Context – introduction to The Third Energy Package</a:t>
            </a:r>
            <a:endParaRPr lang="en-US" sz="5400" b="0" dirty="0"/>
          </a:p>
        </p:txBody>
      </p:sp>
    </p:spTree>
    <p:extLst>
      <p:ext uri="{BB962C8B-B14F-4D97-AF65-F5344CB8AC3E}">
        <p14:creationId xmlns:p14="http://schemas.microsoft.com/office/powerpoint/2010/main" val="3561573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182052" cy="4925264"/>
          </a:xfrm>
        </p:spPr>
        <p:txBody>
          <a:bodyPr vert="horz" wrap="square" lIns="0" tIns="0" rIns="0" bIns="0" rtlCol="0" anchor="t">
            <a:noAutofit/>
          </a:bodyPr>
          <a:lstStyle/>
          <a:p>
            <a:pPr>
              <a:lnSpc>
                <a:spcPct val="100000"/>
              </a:lnSpc>
            </a:pPr>
            <a:r>
              <a:rPr lang="en-GB" sz="2000" dirty="0">
                <a:solidFill>
                  <a:srgbClr val="0070C0"/>
                </a:solidFill>
              </a:rPr>
              <a:t>The European Union (EU) legislation on European gas and electricity markets referred to as the Third Energy Package was introduced by the European Parliament and the Council of the European Union in 2009, and came into law on 3rd March 2011. The aim of this legislation was to create a harmonised European internal energy market.</a:t>
            </a:r>
          </a:p>
        </p:txBody>
      </p:sp>
      <p:sp>
        <p:nvSpPr>
          <p:cNvPr id="4" name="Content Placeholder 3"/>
          <p:cNvSpPr>
            <a:spLocks noGrp="1"/>
          </p:cNvSpPr>
          <p:nvPr>
            <p:ph idx="1"/>
          </p:nvPr>
        </p:nvSpPr>
        <p:spPr>
          <a:xfrm>
            <a:off x="3827585" y="548680"/>
            <a:ext cx="5136903" cy="3895328"/>
          </a:xfrm>
        </p:spPr>
        <p:txBody>
          <a:bodyPr/>
          <a:lstStyle/>
          <a:p>
            <a:pPr>
              <a:lnSpc>
                <a:spcPct val="100000"/>
              </a:lnSpc>
            </a:pPr>
            <a:r>
              <a:rPr lang="en-GB" sz="1600" b="1" dirty="0">
                <a:solidFill>
                  <a:schemeClr val="bg2">
                    <a:lumMod val="50000"/>
                  </a:schemeClr>
                </a:solidFill>
              </a:rPr>
              <a:t>The Third Energy Package consists of two EU Directives and three EU </a:t>
            </a:r>
            <a:r>
              <a:rPr lang="en-GB" sz="1600" b="1" dirty="0" smtClean="0">
                <a:solidFill>
                  <a:schemeClr val="bg2">
                    <a:lumMod val="50000"/>
                  </a:schemeClr>
                </a:solidFill>
              </a:rPr>
              <a:t>Regulations:</a:t>
            </a:r>
            <a:endParaRPr lang="en-GB" sz="1600" b="1" dirty="0">
              <a:solidFill>
                <a:schemeClr val="bg2">
                  <a:lumMod val="50000"/>
                </a:schemeClr>
              </a:solidFill>
            </a:endParaRPr>
          </a:p>
          <a:p>
            <a:pPr marL="285750" indent="-285750">
              <a:lnSpc>
                <a:spcPct val="100000"/>
              </a:lnSpc>
              <a:buFont typeface="Wingdings" panose="05000000000000000000" pitchFamily="2" charset="2"/>
              <a:buChar char="§"/>
            </a:pPr>
            <a:r>
              <a:rPr lang="en-GB" sz="1600" dirty="0" smtClean="0">
                <a:solidFill>
                  <a:schemeClr val="bg2">
                    <a:lumMod val="50000"/>
                  </a:schemeClr>
                </a:solidFill>
              </a:rPr>
              <a:t>Directive 2009/72/EC- </a:t>
            </a:r>
            <a:r>
              <a:rPr lang="en-GB" sz="1600" dirty="0">
                <a:solidFill>
                  <a:schemeClr val="bg2">
                    <a:lumMod val="50000"/>
                  </a:schemeClr>
                </a:solidFill>
              </a:rPr>
              <a:t>concerning common rules for the internal market in electricity</a:t>
            </a:r>
          </a:p>
          <a:p>
            <a:pPr marL="285750" indent="-285750">
              <a:lnSpc>
                <a:spcPct val="100000"/>
              </a:lnSpc>
              <a:buFont typeface="Wingdings" panose="05000000000000000000" pitchFamily="2" charset="2"/>
              <a:buChar char="§"/>
            </a:pPr>
            <a:r>
              <a:rPr lang="en-GB" sz="1600" b="1" dirty="0"/>
              <a:t>Directive 2009/73/EC - concerning common rules for the internal market in gas</a:t>
            </a:r>
          </a:p>
          <a:p>
            <a:pPr marL="285750" indent="-285750">
              <a:lnSpc>
                <a:spcPct val="100000"/>
              </a:lnSpc>
              <a:buFont typeface="Wingdings" panose="05000000000000000000" pitchFamily="2" charset="2"/>
              <a:buChar char="§"/>
            </a:pPr>
            <a:r>
              <a:rPr lang="en-GB" sz="1600" dirty="0">
                <a:solidFill>
                  <a:schemeClr val="bg2">
                    <a:lumMod val="50000"/>
                  </a:schemeClr>
                </a:solidFill>
              </a:rPr>
              <a:t>Regulation (EC) No 713/2009 - on the establishment of the Agency for the Cooperation of Energy Regulators ACER</a:t>
            </a:r>
          </a:p>
          <a:p>
            <a:pPr marL="285750" indent="-285750">
              <a:lnSpc>
                <a:spcPct val="100000"/>
              </a:lnSpc>
              <a:buFont typeface="Wingdings" panose="05000000000000000000" pitchFamily="2" charset="2"/>
              <a:buChar char="§"/>
            </a:pPr>
            <a:r>
              <a:rPr lang="en-GB" sz="1600" dirty="0">
                <a:solidFill>
                  <a:schemeClr val="bg2">
                    <a:lumMod val="50000"/>
                  </a:schemeClr>
                </a:solidFill>
              </a:rPr>
              <a:t>Regulation (EC) No 714/2009 - on conditions for access to the network for cross-border exchange of electricity</a:t>
            </a:r>
          </a:p>
          <a:p>
            <a:pPr marL="285750" indent="-285750">
              <a:lnSpc>
                <a:spcPct val="100000"/>
              </a:lnSpc>
              <a:buFont typeface="Wingdings" panose="05000000000000000000" pitchFamily="2" charset="2"/>
              <a:buChar char="§"/>
            </a:pPr>
            <a:r>
              <a:rPr lang="en-GB" sz="1600" b="1" dirty="0">
                <a:hlinkClick r:id="rId3"/>
              </a:rPr>
              <a:t>Regulation (EC) No 715/2009 </a:t>
            </a:r>
            <a:r>
              <a:rPr lang="en-GB" sz="1600" b="1" dirty="0"/>
              <a:t>- on conditions for access to the natural gas transmission </a:t>
            </a:r>
            <a:r>
              <a:rPr lang="en-GB" sz="1600" b="1" dirty="0" smtClean="0"/>
              <a:t>networks</a:t>
            </a:r>
            <a:endParaRPr lang="en-GB" sz="1600" b="1" dirty="0"/>
          </a:p>
        </p:txBody>
      </p:sp>
      <p:sp>
        <p:nvSpPr>
          <p:cNvPr id="3" name="Rectangle 2"/>
          <p:cNvSpPr/>
          <p:nvPr/>
        </p:nvSpPr>
        <p:spPr>
          <a:xfrm>
            <a:off x="3879216" y="4812225"/>
            <a:ext cx="4868999"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GB" sz="1600" dirty="0">
                <a:solidFill>
                  <a:schemeClr val="accent1"/>
                </a:solidFill>
              </a:rPr>
              <a:t>Each EU Network </a:t>
            </a:r>
            <a:r>
              <a:rPr lang="en-GB" sz="1600" dirty="0" smtClean="0">
                <a:solidFill>
                  <a:schemeClr val="accent1"/>
                </a:solidFill>
              </a:rPr>
              <a:t>Code; </a:t>
            </a:r>
            <a:r>
              <a:rPr lang="en-GB" sz="1600" b="1" dirty="0" smtClean="0">
                <a:solidFill>
                  <a:schemeClr val="accent1"/>
                </a:solidFill>
              </a:rPr>
              <a:t>Congestion </a:t>
            </a:r>
            <a:r>
              <a:rPr lang="en-GB" sz="1600" b="1" dirty="0">
                <a:solidFill>
                  <a:schemeClr val="accent1"/>
                </a:solidFill>
              </a:rPr>
              <a:t>Management Principles</a:t>
            </a:r>
            <a:r>
              <a:rPr lang="en-GB" sz="1600" dirty="0">
                <a:solidFill>
                  <a:schemeClr val="accent1"/>
                </a:solidFill>
              </a:rPr>
              <a:t> (CMP), </a:t>
            </a:r>
            <a:r>
              <a:rPr lang="en-GB" sz="1600" b="1" dirty="0">
                <a:solidFill>
                  <a:schemeClr val="accent1"/>
                </a:solidFill>
              </a:rPr>
              <a:t>Capacity Allocation Mechanism </a:t>
            </a:r>
            <a:r>
              <a:rPr lang="en-GB" sz="1600" dirty="0">
                <a:solidFill>
                  <a:schemeClr val="accent1"/>
                </a:solidFill>
              </a:rPr>
              <a:t>(CAM), </a:t>
            </a:r>
            <a:r>
              <a:rPr lang="en-GB" sz="1600" b="1" dirty="0">
                <a:solidFill>
                  <a:schemeClr val="accent1"/>
                </a:solidFill>
              </a:rPr>
              <a:t>Balancing</a:t>
            </a:r>
            <a:r>
              <a:rPr lang="en-GB" sz="1600" dirty="0">
                <a:solidFill>
                  <a:schemeClr val="accent1"/>
                </a:solidFill>
              </a:rPr>
              <a:t>, </a:t>
            </a:r>
            <a:r>
              <a:rPr lang="en-GB" sz="1600" b="1" dirty="0">
                <a:solidFill>
                  <a:schemeClr val="accent1"/>
                </a:solidFill>
              </a:rPr>
              <a:t>Interoperability and Tariffs </a:t>
            </a:r>
            <a:r>
              <a:rPr lang="en-GB" sz="1600" dirty="0">
                <a:solidFill>
                  <a:schemeClr val="accent1"/>
                </a:solidFill>
              </a:rPr>
              <a:t>etc.) contains (or will contain) requirements for </a:t>
            </a:r>
            <a:r>
              <a:rPr lang="en-GB" sz="1600" dirty="0" smtClean="0">
                <a:solidFill>
                  <a:schemeClr val="accent1"/>
                </a:solidFill>
              </a:rPr>
              <a:t/>
            </a:r>
            <a:br>
              <a:rPr lang="en-GB" sz="1600" dirty="0" smtClean="0">
                <a:solidFill>
                  <a:schemeClr val="accent1"/>
                </a:solidFill>
              </a:rPr>
            </a:br>
            <a:r>
              <a:rPr lang="en-GB" sz="1600" dirty="0" smtClean="0">
                <a:solidFill>
                  <a:schemeClr val="accent1"/>
                </a:solidFill>
              </a:rPr>
              <a:t>translation </a:t>
            </a:r>
            <a:r>
              <a:rPr lang="en-GB" sz="1600" dirty="0">
                <a:solidFill>
                  <a:schemeClr val="accent1"/>
                </a:solidFill>
              </a:rPr>
              <a:t>into the GB regime.</a:t>
            </a:r>
          </a:p>
        </p:txBody>
      </p:sp>
    </p:spTree>
    <p:extLst>
      <p:ext uri="{BB962C8B-B14F-4D97-AF65-F5344CB8AC3E}">
        <p14:creationId xmlns:p14="http://schemas.microsoft.com/office/powerpoint/2010/main" val="1552536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356992"/>
            <a:ext cx="4229100" cy="3157788"/>
          </a:xfrm>
        </p:spPr>
        <p:txBody>
          <a:bodyPr vert="horz" wrap="square" lIns="0" tIns="0" rIns="0" bIns="0" rtlCol="0" anchor="t">
            <a:spAutoFit/>
          </a:bodyPr>
          <a:lstStyle/>
          <a:p>
            <a:r>
              <a:rPr lang="en-US" sz="5400" b="0" dirty="0" smtClean="0"/>
              <a:t>What is the scope of the EU Phase 3 project?</a:t>
            </a:r>
            <a:endParaRPr lang="en-US" sz="5400" b="0" dirty="0"/>
          </a:p>
        </p:txBody>
      </p:sp>
    </p:spTree>
    <p:extLst>
      <p:ext uri="{BB962C8B-B14F-4D97-AF65-F5344CB8AC3E}">
        <p14:creationId xmlns:p14="http://schemas.microsoft.com/office/powerpoint/2010/main" val="318951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27585" y="685800"/>
            <a:ext cx="4848871" cy="5551512"/>
          </a:xfrm>
        </p:spPr>
        <p:txBody>
          <a:bodyPr/>
          <a:lstStyle/>
          <a:p>
            <a:pPr>
              <a:buNone/>
            </a:pPr>
            <a:r>
              <a:rPr lang="en-GB" altLang="en-US" sz="2000" dirty="0"/>
              <a:t>The scope that impacts Shippers includes:</a:t>
            </a:r>
          </a:p>
          <a:p>
            <a:pPr marL="285750" lvl="1" indent="-285750">
              <a:spcAft>
                <a:spcPts val="1200"/>
              </a:spcAft>
              <a:buFont typeface="Wingdings" panose="05000000000000000000" pitchFamily="2" charset="2"/>
              <a:buChar char="§"/>
            </a:pPr>
            <a:r>
              <a:rPr lang="en-GB" sz="1800" b="1" dirty="0">
                <a:solidFill>
                  <a:srgbClr val="0070C0"/>
                </a:solidFill>
              </a:rPr>
              <a:t>Common Units</a:t>
            </a:r>
            <a:r>
              <a:rPr lang="en-GB" sz="1800" dirty="0"/>
              <a:t>: </a:t>
            </a:r>
            <a:r>
              <a:rPr lang="en-GB" sz="1800" dirty="0">
                <a:solidFill>
                  <a:schemeClr val="dk1"/>
                </a:solidFill>
              </a:rPr>
              <a:t>Shippers will now place nominations for Bacton IP at the reference temperatures of  0/25. </a:t>
            </a:r>
          </a:p>
          <a:p>
            <a:pPr marL="285750" lvl="1" indent="-285750">
              <a:spcAft>
                <a:spcPts val="1200"/>
              </a:spcAft>
              <a:buFont typeface="Wingdings" panose="05000000000000000000" pitchFamily="2" charset="2"/>
              <a:buChar char="§"/>
            </a:pPr>
            <a:r>
              <a:rPr lang="en-GB" sz="1800" b="1" dirty="0">
                <a:solidFill>
                  <a:srgbClr val="0070C0"/>
                </a:solidFill>
              </a:rPr>
              <a:t>Shipper to TSO Data Exchange</a:t>
            </a:r>
            <a:r>
              <a:rPr lang="en-GB" sz="1800" dirty="0"/>
              <a:t>: </a:t>
            </a:r>
            <a:r>
              <a:rPr lang="en-GB" sz="1800" dirty="0">
                <a:solidFill>
                  <a:schemeClr val="dk1"/>
                </a:solidFill>
              </a:rPr>
              <a:t>Shippers will now have the option of using a new </a:t>
            </a:r>
            <a:r>
              <a:rPr lang="en-GB" sz="1800" dirty="0" smtClean="0">
                <a:solidFill>
                  <a:schemeClr val="dk1"/>
                </a:solidFill>
              </a:rPr>
              <a:t>Shipper to TSO data exchange method for the IP Nomination process utilising Edig@s messages via the B2B layer.</a:t>
            </a:r>
            <a:endParaRPr lang="en-GB" sz="1800" dirty="0">
              <a:solidFill>
                <a:schemeClr val="dk1"/>
              </a:solidFill>
            </a:endParaRPr>
          </a:p>
          <a:p>
            <a:pPr marL="285750" lvl="1" indent="-285750">
              <a:spcAft>
                <a:spcPts val="1200"/>
              </a:spcAft>
              <a:buFont typeface="Wingdings" panose="05000000000000000000" pitchFamily="2" charset="2"/>
              <a:buChar char="§"/>
            </a:pPr>
            <a:r>
              <a:rPr lang="en-GB" sz="1800" b="1" dirty="0">
                <a:solidFill>
                  <a:srgbClr val="0070C0"/>
                </a:solidFill>
              </a:rPr>
              <a:t>Disapplication of scheduling charges at Interconnector Points: </a:t>
            </a:r>
            <a:r>
              <a:rPr lang="en-GB" sz="1800" dirty="0">
                <a:solidFill>
                  <a:schemeClr val="dk1"/>
                </a:solidFill>
              </a:rPr>
              <a:t>Automated Scheduling Charges will no longer be </a:t>
            </a:r>
            <a:r>
              <a:rPr lang="en-GB" sz="1800" dirty="0" smtClean="0">
                <a:solidFill>
                  <a:schemeClr val="dk1"/>
                </a:solidFill>
              </a:rPr>
              <a:t>applied.</a:t>
            </a:r>
            <a:endParaRPr lang="en-GB" sz="1800" dirty="0">
              <a:solidFill>
                <a:schemeClr val="dk1"/>
              </a:solidFill>
            </a:endParaRPr>
          </a:p>
          <a:p>
            <a:pPr>
              <a:buNone/>
            </a:pPr>
            <a:r>
              <a:rPr lang="en-US" sz="2000" b="1" dirty="0">
                <a:solidFill>
                  <a:srgbClr val="0070C0"/>
                </a:solidFill>
              </a:rPr>
              <a:t>There is no impact on APIs </a:t>
            </a:r>
            <a:r>
              <a:rPr lang="en-US" sz="2000" dirty="0"/>
              <a:t>(application programme interface</a:t>
            </a:r>
            <a:r>
              <a:rPr lang="en-US" sz="2000" dirty="0" smtClean="0"/>
              <a:t>) </a:t>
            </a:r>
            <a:r>
              <a:rPr lang="en-US" sz="2000" b="1" dirty="0">
                <a:solidFill>
                  <a:srgbClr val="0070C0"/>
                </a:solidFill>
              </a:rPr>
              <a:t>and no new APIs.</a:t>
            </a:r>
            <a:endParaRPr lang="en-GB" sz="2000" b="1" dirty="0">
              <a:solidFill>
                <a:srgbClr val="0070C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063314613"/>
              </p:ext>
            </p:extLst>
          </p:nvPr>
        </p:nvGraphicFramePr>
        <p:xfrm>
          <a:off x="481216" y="4876257"/>
          <a:ext cx="3154680" cy="1073023"/>
        </p:xfrm>
        <a:graphic>
          <a:graphicData uri="http://schemas.openxmlformats.org/drawingml/2006/table">
            <a:tbl>
              <a:tblPr>
                <a:tableStyleId>{5C22544A-7EE6-4342-B048-85BDC9FD1C3A}</a:tableStyleId>
              </a:tblPr>
              <a:tblGrid>
                <a:gridCol w="3154680"/>
              </a:tblGrid>
              <a:tr h="0">
                <a:tc>
                  <a:txBody>
                    <a:bodyPr/>
                    <a:lstStyle/>
                    <a:p>
                      <a:pPr marL="0" algn="l" defTabSz="914400" rtl="0" eaLnBrk="1" latinLnBrk="0" hangingPunct="1">
                        <a:lnSpc>
                          <a:spcPct val="110000"/>
                        </a:lnSpc>
                      </a:pPr>
                      <a:r>
                        <a:rPr lang="en-US" sz="1800" b="1" i="0" kern="100" spc="-50" baseline="0" dirty="0" smtClean="0">
                          <a:solidFill>
                            <a:schemeClr val="accent1"/>
                          </a:solidFill>
                          <a:latin typeface="Corbel" panose="020B0503020204020204" pitchFamily="34" charset="0"/>
                          <a:ea typeface="+mn-ea"/>
                          <a:cs typeface="+mn-cs"/>
                        </a:rPr>
                        <a:t>The Interoperability Network Code obligations come into force on 1</a:t>
                      </a:r>
                      <a:r>
                        <a:rPr lang="en-US" sz="1800" b="1" i="0" kern="100" spc="-50" baseline="30000" dirty="0" smtClean="0">
                          <a:solidFill>
                            <a:schemeClr val="accent1"/>
                          </a:solidFill>
                          <a:latin typeface="Corbel" panose="020B0503020204020204" pitchFamily="34" charset="0"/>
                          <a:ea typeface="+mn-ea"/>
                          <a:cs typeface="+mn-cs"/>
                        </a:rPr>
                        <a:t>st</a:t>
                      </a:r>
                      <a:r>
                        <a:rPr lang="en-US" sz="1800" b="1" i="0" kern="100" spc="-50" baseline="0" dirty="0" smtClean="0">
                          <a:solidFill>
                            <a:schemeClr val="accent1"/>
                          </a:solidFill>
                          <a:latin typeface="Corbel" panose="020B0503020204020204" pitchFamily="34" charset="0"/>
                          <a:ea typeface="+mn-ea"/>
                          <a:cs typeface="+mn-cs"/>
                        </a:rPr>
                        <a:t> May 2016.  </a:t>
                      </a:r>
                      <a:endParaRPr lang="en-US" sz="1800" b="1" i="0" kern="100" spc="-50" baseline="0" dirty="0">
                        <a:solidFill>
                          <a:schemeClr val="accent1"/>
                        </a:solidFill>
                        <a:latin typeface="Corbel" panose="020B0503020204020204" pitchFamily="34" charset="0"/>
                        <a:ea typeface="+mn-ea"/>
                        <a:cs typeface="+mn-cs"/>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Rectangle 2"/>
          <p:cNvSpPr/>
          <p:nvPr/>
        </p:nvSpPr>
        <p:spPr>
          <a:xfrm>
            <a:off x="467544" y="692697"/>
            <a:ext cx="3168352" cy="3816424"/>
          </a:xfrm>
          <a:prstGeom prst="rect">
            <a:avLst/>
          </a:prstGeom>
        </p:spPr>
        <p:txBody>
          <a:bodyPr vert="horz" wrap="square" lIns="0" tIns="0" rIns="0" bIns="0" rtlCol="0" anchor="t">
            <a:noAutofit/>
          </a:bodyPr>
          <a:lstStyle/>
          <a:p>
            <a:pPr>
              <a:spcBef>
                <a:spcPts val="600"/>
              </a:spcBef>
            </a:pPr>
            <a:r>
              <a:rPr lang="en-GB" sz="2400" b="1" spc="-150" dirty="0" smtClean="0">
                <a:solidFill>
                  <a:srgbClr val="0070C0"/>
                </a:solidFill>
                <a:latin typeface="+mj-lt"/>
                <a:ea typeface="+mj-ea"/>
                <a:cs typeface="+mj-cs"/>
              </a:rPr>
              <a:t>EU Phase 3 Project Driver</a:t>
            </a:r>
            <a:endParaRPr lang="en-GB" sz="2400" b="1" spc="-150" dirty="0">
              <a:solidFill>
                <a:srgbClr val="0070C0"/>
              </a:solidFill>
              <a:latin typeface="+mj-lt"/>
              <a:ea typeface="+mj-ea"/>
              <a:cs typeface="+mj-cs"/>
            </a:endParaRPr>
          </a:p>
          <a:p>
            <a:pPr marL="285750" indent="-285750">
              <a:spcBef>
                <a:spcPts val="600"/>
              </a:spcBef>
              <a:buFont typeface="Arial" panose="020B0604020202020204" pitchFamily="34" charset="0"/>
              <a:buChar char="•"/>
            </a:pPr>
            <a:r>
              <a:rPr lang="en-GB" altLang="en-US" b="1" spc="-150" dirty="0" smtClean="0">
                <a:solidFill>
                  <a:srgbClr val="0070C0"/>
                </a:solidFill>
                <a:latin typeface="+mj-lt"/>
                <a:ea typeface="+mj-ea"/>
                <a:cs typeface="+mj-cs"/>
              </a:rPr>
              <a:t>EU Network Code on Interoperability </a:t>
            </a:r>
            <a:r>
              <a:rPr lang="en-GB" altLang="en-US" b="1" spc="-150" dirty="0">
                <a:solidFill>
                  <a:srgbClr val="0070C0"/>
                </a:solidFill>
                <a:latin typeface="+mj-lt"/>
                <a:ea typeface="+mj-ea"/>
                <a:cs typeface="+mj-cs"/>
              </a:rPr>
              <a:t>and Data Exchange </a:t>
            </a:r>
            <a:r>
              <a:rPr lang="en-GB" altLang="en-US" b="1" spc="-150" dirty="0" smtClean="0">
                <a:solidFill>
                  <a:srgbClr val="0070C0"/>
                </a:solidFill>
                <a:latin typeface="+mj-lt"/>
                <a:ea typeface="+mj-ea"/>
                <a:cs typeface="+mj-cs"/>
              </a:rPr>
              <a:t>Rules</a:t>
            </a:r>
          </a:p>
          <a:p>
            <a:pPr marL="742950" lvl="1" indent="-285750">
              <a:spcBef>
                <a:spcPts val="600"/>
              </a:spcBef>
              <a:buFont typeface="Wingdings" panose="05000000000000000000" pitchFamily="2" charset="2"/>
              <a:buChar char="Ø"/>
            </a:pPr>
            <a:r>
              <a:rPr lang="en-GB" sz="1600" b="1" spc="-150" dirty="0" smtClean="0">
                <a:solidFill>
                  <a:srgbClr val="0070C0"/>
                </a:solidFill>
                <a:latin typeface="+mj-lt"/>
                <a:ea typeface="+mj-ea"/>
                <a:cs typeface="+mj-cs"/>
              </a:rPr>
              <a:t>This obliges Transmission System Operators to implement harmonised operational and technical arrangements in order to remove perceived barriers to cross-border gas flows and thus facilitate EU market integration.  </a:t>
            </a:r>
            <a:endParaRPr lang="en-GB" sz="1600" b="1" spc="-150" dirty="0">
              <a:solidFill>
                <a:srgbClr val="0070C0"/>
              </a:solidFill>
              <a:latin typeface="+mj-lt"/>
              <a:ea typeface="+mj-ea"/>
              <a:cs typeface="+mj-cs"/>
            </a:endParaRPr>
          </a:p>
        </p:txBody>
      </p:sp>
    </p:spTree>
    <p:extLst>
      <p:ext uri="{BB962C8B-B14F-4D97-AF65-F5344CB8AC3E}">
        <p14:creationId xmlns:p14="http://schemas.microsoft.com/office/powerpoint/2010/main" val="2411814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772816"/>
            <a:ext cx="4229100" cy="4736681"/>
          </a:xfrm>
        </p:spPr>
        <p:txBody>
          <a:bodyPr vert="horz" wrap="square" lIns="0" tIns="0" rIns="0" bIns="0" rtlCol="0" anchor="t">
            <a:spAutoFit/>
          </a:bodyPr>
          <a:lstStyle/>
          <a:p>
            <a:r>
              <a:rPr lang="en-US" sz="5400" b="0" dirty="0" smtClean="0"/>
              <a:t>Why implement and what are the direct impacts to the shipper community?</a:t>
            </a:r>
            <a:endParaRPr lang="en-US" sz="5400" b="0" dirty="0"/>
          </a:p>
        </p:txBody>
      </p:sp>
    </p:spTree>
    <p:extLst>
      <p:ext uri="{BB962C8B-B14F-4D97-AF65-F5344CB8AC3E}">
        <p14:creationId xmlns:p14="http://schemas.microsoft.com/office/powerpoint/2010/main" val="1626396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defRPr/>
            </a:pPr>
            <a:r>
              <a:rPr lang="en-GB" dirty="0">
                <a:solidFill>
                  <a:schemeClr val="accent1"/>
                </a:solidFill>
              </a:rPr>
              <a:t>Common Units </a:t>
            </a:r>
            <a:r>
              <a:rPr lang="en-GB" dirty="0" smtClean="0">
                <a:solidFill>
                  <a:schemeClr val="accent1"/>
                </a:solidFill>
              </a:rPr>
              <a:t>–what </a:t>
            </a:r>
            <a:r>
              <a:rPr lang="en-GB" dirty="0">
                <a:solidFill>
                  <a:schemeClr val="accent1"/>
                </a:solidFill>
              </a:rPr>
              <a:t>are the impacts?</a:t>
            </a:r>
          </a:p>
        </p:txBody>
      </p:sp>
      <p:sp>
        <p:nvSpPr>
          <p:cNvPr id="4" name="Content Placeholder 3"/>
          <p:cNvSpPr>
            <a:spLocks noGrp="1"/>
          </p:cNvSpPr>
          <p:nvPr>
            <p:ph idx="1"/>
          </p:nvPr>
        </p:nvSpPr>
        <p:spPr>
          <a:xfrm>
            <a:off x="3923928" y="548680"/>
            <a:ext cx="5112568" cy="6192688"/>
          </a:xfrm>
        </p:spPr>
        <p:txBody>
          <a:bodyPr/>
          <a:lstStyle/>
          <a:p>
            <a:pPr marL="171450" indent="-171450">
              <a:spcBef>
                <a:spcPts val="1200"/>
              </a:spcBef>
              <a:spcAft>
                <a:spcPts val="0"/>
              </a:spcAft>
              <a:buFont typeface="Wingdings" panose="05000000000000000000" pitchFamily="2" charset="2"/>
              <a:buChar char="Ø"/>
              <a:defRPr/>
            </a:pPr>
            <a:r>
              <a:rPr lang="en-GB" dirty="0" smtClean="0">
                <a:solidFill>
                  <a:schemeClr val="bg2">
                    <a:lumMod val="50000"/>
                  </a:schemeClr>
                </a:solidFill>
              </a:rPr>
              <a:t>Shippers will now need to </a:t>
            </a:r>
            <a:r>
              <a:rPr lang="en-GB" dirty="0">
                <a:solidFill>
                  <a:schemeClr val="bg2">
                    <a:lumMod val="50000"/>
                  </a:schemeClr>
                </a:solidFill>
              </a:rPr>
              <a:t>nominate at 0/25 reference </a:t>
            </a:r>
            <a:r>
              <a:rPr lang="en-GB" dirty="0" smtClean="0">
                <a:solidFill>
                  <a:schemeClr val="bg2">
                    <a:lumMod val="50000"/>
                  </a:schemeClr>
                </a:solidFill>
              </a:rPr>
              <a:t>conditions at Bacton IP (approximately 0.1% less than existing 15/15 reference conditions).</a:t>
            </a:r>
          </a:p>
          <a:p>
            <a:pPr marL="171450" indent="-171450">
              <a:spcBef>
                <a:spcPts val="1200"/>
              </a:spcBef>
              <a:spcAft>
                <a:spcPts val="0"/>
              </a:spcAft>
              <a:buFont typeface="Wingdings" panose="05000000000000000000" pitchFamily="2" charset="2"/>
              <a:buChar char="Ø"/>
              <a:defRPr/>
            </a:pPr>
            <a:r>
              <a:rPr lang="en-US" dirty="0">
                <a:solidFill>
                  <a:schemeClr val="bg2">
                    <a:lumMod val="50000"/>
                  </a:schemeClr>
                </a:solidFill>
              </a:rPr>
              <a:t>Gemini will have the ability to draw a distinction between gas flowing at a reference temperature of 15/15 and 0/25.  This will mean that certain processes will be undertaken at 0/25 (Nominations) and certain processes will be undertaken at 15/15 (Shipper Balance) in Gemini.</a:t>
            </a:r>
          </a:p>
          <a:p>
            <a:pPr marL="171450" indent="-171450">
              <a:spcBef>
                <a:spcPts val="1200"/>
              </a:spcBef>
              <a:spcAft>
                <a:spcPts val="0"/>
              </a:spcAft>
              <a:buFont typeface="Wingdings" panose="05000000000000000000" pitchFamily="2" charset="2"/>
              <a:buChar char="Ø"/>
              <a:defRPr/>
            </a:pPr>
            <a:r>
              <a:rPr lang="en-GB" dirty="0" smtClean="0">
                <a:solidFill>
                  <a:schemeClr val="bg2">
                    <a:lumMod val="50000"/>
                  </a:schemeClr>
                </a:solidFill>
              </a:rPr>
              <a:t>The </a:t>
            </a:r>
            <a:r>
              <a:rPr lang="en-GB" dirty="0">
                <a:solidFill>
                  <a:schemeClr val="bg2">
                    <a:lumMod val="50000"/>
                  </a:schemeClr>
                </a:solidFill>
              </a:rPr>
              <a:t>maximum nomination period (30 days) will not be available for Users at Bacton IP, IUK and BBL, for Gas Day 1st May. Users will only be able to effectively nominate from D-20 (11th April 2016). The maximum notice periods available will then increase incrementally from Gas Flow Day 1st May 2016; until the full 30 day notice period is available again. This is similar to the transitional arrangements that were requested as part of the Gas Day go live on 1st October 2015.</a:t>
            </a:r>
          </a:p>
          <a:p>
            <a:pPr marL="171450" indent="-171450">
              <a:spcBef>
                <a:spcPts val="1200"/>
              </a:spcBef>
              <a:spcAft>
                <a:spcPts val="0"/>
              </a:spcAft>
              <a:buFont typeface="Wingdings" panose="05000000000000000000" pitchFamily="2" charset="2"/>
              <a:buChar char="Ø"/>
              <a:defRPr/>
            </a:pPr>
            <a:r>
              <a:rPr lang="en-GB" dirty="0" smtClean="0">
                <a:solidFill>
                  <a:schemeClr val="bg2">
                    <a:lumMod val="50000"/>
                  </a:schemeClr>
                </a:solidFill>
              </a:rPr>
              <a:t>Changes </a:t>
            </a:r>
            <a:r>
              <a:rPr lang="en-GB" dirty="0">
                <a:solidFill>
                  <a:schemeClr val="bg2">
                    <a:lumMod val="50000"/>
                  </a:schemeClr>
                </a:solidFill>
              </a:rPr>
              <a:t>to </a:t>
            </a:r>
            <a:r>
              <a:rPr lang="en-GB" dirty="0" smtClean="0">
                <a:solidFill>
                  <a:schemeClr val="bg2">
                    <a:lumMod val="50000"/>
                  </a:schemeClr>
                </a:solidFill>
              </a:rPr>
              <a:t>Market Information Provision Initiative (MIPI) </a:t>
            </a:r>
            <a:r>
              <a:rPr lang="en-GB" dirty="0">
                <a:solidFill>
                  <a:schemeClr val="bg2">
                    <a:lumMod val="50000"/>
                  </a:schemeClr>
                </a:solidFill>
              </a:rPr>
              <a:t>to </a:t>
            </a:r>
            <a:r>
              <a:rPr lang="en-GB" dirty="0" smtClean="0">
                <a:solidFill>
                  <a:schemeClr val="bg2">
                    <a:lumMod val="50000"/>
                  </a:schemeClr>
                </a:solidFill>
              </a:rPr>
              <a:t>ensure that the data published  on the NG Website is in GB Units.</a:t>
            </a:r>
          </a:p>
          <a:p>
            <a:pPr marL="171450" indent="-171450">
              <a:spcBef>
                <a:spcPts val="1200"/>
              </a:spcBef>
              <a:spcAft>
                <a:spcPts val="0"/>
              </a:spcAft>
              <a:buFont typeface="Wingdings" panose="05000000000000000000" pitchFamily="2" charset="2"/>
              <a:buChar char="Ø"/>
              <a:defRPr/>
            </a:pPr>
            <a:r>
              <a:rPr lang="en-GB" dirty="0" smtClean="0">
                <a:solidFill>
                  <a:schemeClr val="bg2">
                    <a:lumMod val="50000"/>
                  </a:schemeClr>
                </a:solidFill>
              </a:rPr>
              <a:t>Data published on </a:t>
            </a:r>
            <a:r>
              <a:rPr lang="en-GB" dirty="0">
                <a:solidFill>
                  <a:schemeClr val="bg2">
                    <a:lumMod val="50000"/>
                  </a:schemeClr>
                </a:solidFill>
              </a:rPr>
              <a:t>ENTSOG transparency </a:t>
            </a:r>
            <a:r>
              <a:rPr lang="en-GB" dirty="0" smtClean="0">
                <a:solidFill>
                  <a:schemeClr val="bg2">
                    <a:lumMod val="50000"/>
                  </a:schemeClr>
                </a:solidFill>
              </a:rPr>
              <a:t>platform will continue to be published in EU units.</a:t>
            </a:r>
            <a:endParaRPr lang="en-GB" dirty="0">
              <a:solidFill>
                <a:schemeClr val="bg2">
                  <a:lumMod val="50000"/>
                </a:schemeClr>
              </a:solidFill>
            </a:endParaRPr>
          </a:p>
          <a:p>
            <a:pPr marL="171450" indent="-171450">
              <a:spcBef>
                <a:spcPts val="1200"/>
              </a:spcBef>
              <a:spcAft>
                <a:spcPts val="0"/>
              </a:spcAft>
              <a:buFont typeface="Wingdings" panose="05000000000000000000" pitchFamily="2" charset="2"/>
              <a:buChar char="Ø"/>
              <a:defRPr/>
            </a:pPr>
            <a:endParaRPr lang="en-GB" dirty="0">
              <a:solidFill>
                <a:schemeClr val="bg2">
                  <a:lumMod val="50000"/>
                </a:schemeClr>
              </a:solidFill>
              <a:ea typeface="ＭＳ Ｐゴシック" pitchFamily="34" charset="-128"/>
            </a:endParaRPr>
          </a:p>
          <a:p>
            <a:pPr marL="171450" lvl="3" indent="-171450">
              <a:lnSpc>
                <a:spcPct val="120000"/>
              </a:lnSpc>
              <a:spcBef>
                <a:spcPts val="1200"/>
              </a:spcBef>
              <a:spcAft>
                <a:spcPts val="0"/>
              </a:spcAft>
              <a:buFont typeface="Wingdings" panose="05000000000000000000" pitchFamily="2" charset="2"/>
              <a:buChar char="Ø"/>
              <a:defRPr/>
            </a:pPr>
            <a:endParaRPr lang="en-GB" sz="1500" i="1" dirty="0">
              <a:solidFill>
                <a:schemeClr val="bg2">
                  <a:lumMod val="50000"/>
                </a:schemeClr>
              </a:solidFill>
              <a:latin typeface="Corbel" panose="020B0503020204020204" pitchFamily="34" charset="0"/>
              <a:ea typeface="ＭＳ Ｐゴシック"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12228966"/>
              </p:ext>
            </p:extLst>
          </p:nvPr>
        </p:nvGraphicFramePr>
        <p:xfrm>
          <a:off x="481216" y="4344761"/>
          <a:ext cx="3154680" cy="1676527"/>
        </p:xfrm>
        <a:graphic>
          <a:graphicData uri="http://schemas.openxmlformats.org/drawingml/2006/table">
            <a:tbl>
              <a:tblPr>
                <a:tableStyleId>{5C22544A-7EE6-4342-B048-85BDC9FD1C3A}</a:tableStyleId>
              </a:tblPr>
              <a:tblGrid>
                <a:gridCol w="3154680"/>
              </a:tblGrid>
              <a:tr h="0">
                <a:tc>
                  <a:txBody>
                    <a:bodyPr/>
                    <a:lstStyle/>
                    <a:p>
                      <a:pPr marL="0" algn="l" defTabSz="914400" rtl="0" eaLnBrk="1" latinLnBrk="0" hangingPunct="1">
                        <a:lnSpc>
                          <a:spcPct val="110000"/>
                        </a:lnSpc>
                      </a:pPr>
                      <a:r>
                        <a:rPr lang="en-US" sz="1800" b="1" i="0" kern="100" spc="-50" baseline="0" dirty="0" smtClean="0">
                          <a:solidFill>
                            <a:srgbClr val="0070C0"/>
                          </a:solidFill>
                          <a:latin typeface="Corbel" panose="020B0503020204020204" pitchFamily="34" charset="0"/>
                          <a:ea typeface="+mn-ea"/>
                          <a:cs typeface="+mn-cs"/>
                        </a:rPr>
                        <a:t>This is being implemented to comply with the Interoperability and Data Exchange Network Code and Transparency Guidelines in </a:t>
                      </a:r>
                      <a:r>
                        <a:rPr lang="en-US" sz="1800" b="1" i="0" kern="100" spc="-50" baseline="0" dirty="0" err="1" smtClean="0">
                          <a:solidFill>
                            <a:srgbClr val="0070C0"/>
                          </a:solidFill>
                          <a:latin typeface="Corbel" panose="020B0503020204020204" pitchFamily="34" charset="0"/>
                          <a:ea typeface="+mn-ea"/>
                          <a:cs typeface="+mn-cs"/>
                        </a:rPr>
                        <a:t>Reg</a:t>
                      </a:r>
                      <a:r>
                        <a:rPr lang="en-US" sz="1800" b="1" i="0" kern="100" spc="-50" baseline="0" dirty="0" smtClean="0">
                          <a:solidFill>
                            <a:srgbClr val="0070C0"/>
                          </a:solidFill>
                          <a:latin typeface="Corbel" panose="020B0503020204020204" pitchFamily="34" charset="0"/>
                          <a:ea typeface="+mn-ea"/>
                          <a:cs typeface="+mn-cs"/>
                        </a:rPr>
                        <a:t> 715/2009</a:t>
                      </a:r>
                      <a:endParaRPr lang="en-US" sz="1800" b="1" i="0" kern="100" spc="-50" baseline="0" dirty="0">
                        <a:solidFill>
                          <a:srgbClr val="0070C0"/>
                        </a:solidFill>
                        <a:latin typeface="Corbel" panose="020B0503020204020204" pitchFamily="34" charset="0"/>
                        <a:ea typeface="+mn-ea"/>
                        <a:cs typeface="+mn-cs"/>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88682944"/>
              </p:ext>
            </p:extLst>
          </p:nvPr>
        </p:nvGraphicFramePr>
        <p:xfrm>
          <a:off x="467544" y="2708920"/>
          <a:ext cx="1512168" cy="705866"/>
        </p:xfrm>
        <a:graphic>
          <a:graphicData uri="http://schemas.openxmlformats.org/drawingml/2006/table">
            <a:tbl>
              <a:tblPr>
                <a:tableStyleId>{5C22544A-7EE6-4342-B048-85BDC9FD1C3A}</a:tableStyleId>
              </a:tblPr>
              <a:tblGrid>
                <a:gridCol w="1512168"/>
              </a:tblGrid>
              <a:tr h="0">
                <a:tc>
                  <a:txBody>
                    <a:bodyPr/>
                    <a:lstStyle/>
                    <a:p>
                      <a:pPr marL="0" algn="l" defTabSz="914400" rtl="0" eaLnBrk="1" latinLnBrk="0" hangingPunct="1">
                        <a:lnSpc>
                          <a:spcPct val="110000"/>
                        </a:lnSpc>
                      </a:pPr>
                      <a:r>
                        <a:rPr lang="en-US" sz="1600" b="1" i="0" kern="100" spc="-50" baseline="0" dirty="0" smtClean="0">
                          <a:solidFill>
                            <a:srgbClr val="7030A0"/>
                          </a:solidFill>
                          <a:latin typeface="Corbel" panose="020B0503020204020204" pitchFamily="34" charset="0"/>
                          <a:ea typeface="+mn-ea"/>
                          <a:cs typeface="+mn-cs"/>
                        </a:rPr>
                        <a:t>15/15 = GB units</a:t>
                      </a:r>
                    </a:p>
                    <a:p>
                      <a:pPr marL="0" algn="l" defTabSz="914400" rtl="0" eaLnBrk="1" latinLnBrk="0" hangingPunct="1">
                        <a:lnSpc>
                          <a:spcPct val="110000"/>
                        </a:lnSpc>
                      </a:pPr>
                      <a:r>
                        <a:rPr lang="en-US" sz="1600" b="1" i="0" kern="100" spc="-50" baseline="0" dirty="0" smtClean="0">
                          <a:solidFill>
                            <a:srgbClr val="7030A0"/>
                          </a:solidFill>
                          <a:latin typeface="Corbel" panose="020B0503020204020204" pitchFamily="34" charset="0"/>
                          <a:ea typeface="+mn-ea"/>
                          <a:cs typeface="+mn-cs"/>
                        </a:rPr>
                        <a:t>0/25 = EU units</a:t>
                      </a:r>
                      <a:endParaRPr lang="en-US" sz="1600" b="1" i="0" kern="100" spc="-50" baseline="0" dirty="0">
                        <a:solidFill>
                          <a:srgbClr val="7030A0"/>
                        </a:solidFill>
                        <a:latin typeface="Corbel" panose="020B0503020204020204" pitchFamily="34" charset="0"/>
                        <a:ea typeface="+mn-ea"/>
                        <a:cs typeface="+mn-cs"/>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5784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0" tIns="0" rIns="0" bIns="0" rtlCol="0" anchor="t">
            <a:noAutofit/>
          </a:bodyPr>
          <a:lstStyle/>
          <a:p>
            <a:pPr>
              <a:lnSpc>
                <a:spcPct val="100000"/>
              </a:lnSpc>
            </a:pPr>
            <a:r>
              <a:rPr lang="en-GB" dirty="0">
                <a:solidFill>
                  <a:schemeClr val="accent1"/>
                </a:solidFill>
              </a:rPr>
              <a:t>Shipper to TSO Data Exchange </a:t>
            </a:r>
            <a:r>
              <a:rPr lang="en-GB" dirty="0" smtClean="0">
                <a:solidFill>
                  <a:schemeClr val="accent1"/>
                </a:solidFill>
              </a:rPr>
              <a:t>– what </a:t>
            </a:r>
            <a:r>
              <a:rPr lang="en-GB" dirty="0">
                <a:solidFill>
                  <a:schemeClr val="accent1"/>
                </a:solidFill>
              </a:rPr>
              <a:t>are the impacts?</a:t>
            </a:r>
          </a:p>
        </p:txBody>
      </p:sp>
      <p:sp>
        <p:nvSpPr>
          <p:cNvPr id="5" name="Content Placeholder 4"/>
          <p:cNvSpPr>
            <a:spLocks noGrp="1"/>
          </p:cNvSpPr>
          <p:nvPr>
            <p:ph idx="10"/>
          </p:nvPr>
        </p:nvSpPr>
        <p:spPr>
          <a:xfrm>
            <a:off x="3851920" y="504056"/>
            <a:ext cx="5184576" cy="6093296"/>
          </a:xfrm>
        </p:spPr>
        <p:txBody>
          <a:bodyPr/>
          <a:lstStyle/>
          <a:p>
            <a:pPr marL="171450" indent="-171450">
              <a:spcAft>
                <a:spcPts val="0"/>
              </a:spcAft>
              <a:buFont typeface="Wingdings" panose="05000000000000000000" pitchFamily="2" charset="2"/>
              <a:buChar char="Ø"/>
              <a:defRPr/>
            </a:pPr>
            <a:r>
              <a:rPr lang="en-GB" altLang="en-US" sz="1600" dirty="0" smtClean="0">
                <a:solidFill>
                  <a:schemeClr val="bg2">
                    <a:lumMod val="50000"/>
                  </a:schemeClr>
                </a:solidFill>
              </a:rPr>
              <a:t>The </a:t>
            </a:r>
            <a:r>
              <a:rPr lang="en-GB" altLang="en-US" sz="1600" b="1" dirty="0" smtClean="0">
                <a:solidFill>
                  <a:schemeClr val="bg2">
                    <a:lumMod val="50000"/>
                  </a:schemeClr>
                </a:solidFill>
              </a:rPr>
              <a:t>Interoperability </a:t>
            </a:r>
            <a:r>
              <a:rPr lang="en-GB" altLang="en-US" sz="1600" dirty="0" smtClean="0">
                <a:solidFill>
                  <a:schemeClr val="bg2">
                    <a:lumMod val="50000"/>
                  </a:schemeClr>
                </a:solidFill>
              </a:rPr>
              <a:t>code requires Transmission System Operators (TSOs)  </a:t>
            </a:r>
            <a:r>
              <a:rPr lang="en-GB" altLang="en-US" sz="1600" dirty="0">
                <a:solidFill>
                  <a:schemeClr val="bg2">
                    <a:lumMod val="50000"/>
                  </a:schemeClr>
                </a:solidFill>
              </a:rPr>
              <a:t>to implement ‘common data exchange solutions’ in their nominations arrangements with TSOs </a:t>
            </a:r>
            <a:r>
              <a:rPr lang="en-GB" altLang="en-US" sz="1600" dirty="0" smtClean="0">
                <a:solidFill>
                  <a:schemeClr val="bg2">
                    <a:lumMod val="50000"/>
                  </a:schemeClr>
                </a:solidFill>
              </a:rPr>
              <a:t>and </a:t>
            </a:r>
            <a:r>
              <a:rPr lang="en-GB" altLang="en-US" sz="1600" dirty="0">
                <a:solidFill>
                  <a:schemeClr val="bg2">
                    <a:lumMod val="50000"/>
                  </a:schemeClr>
                </a:solidFill>
              </a:rPr>
              <a:t>Shippers at Interconnection Points (IPs) – </a:t>
            </a:r>
            <a:r>
              <a:rPr lang="en-GB" altLang="en-US" sz="1600" dirty="0" smtClean="0">
                <a:solidFill>
                  <a:schemeClr val="bg2">
                    <a:lumMod val="50000"/>
                  </a:schemeClr>
                </a:solidFill>
              </a:rPr>
              <a:t>Interconnector UK</a:t>
            </a:r>
            <a:r>
              <a:rPr lang="en-GB" altLang="en-US" sz="1600" dirty="0">
                <a:solidFill>
                  <a:schemeClr val="bg2">
                    <a:lumMod val="50000"/>
                  </a:schemeClr>
                </a:solidFill>
              </a:rPr>
              <a:t>, </a:t>
            </a:r>
            <a:r>
              <a:rPr lang="en-GB" altLang="en-US" sz="1600" dirty="0" smtClean="0">
                <a:solidFill>
                  <a:schemeClr val="bg2">
                    <a:lumMod val="50000"/>
                  </a:schemeClr>
                </a:solidFill>
              </a:rPr>
              <a:t>BBL Company, </a:t>
            </a:r>
            <a:r>
              <a:rPr lang="en-GB" altLang="en-US" sz="1600" dirty="0" err="1">
                <a:solidFill>
                  <a:schemeClr val="bg2">
                    <a:lumMod val="50000"/>
                  </a:schemeClr>
                </a:solidFill>
              </a:rPr>
              <a:t>Moffat</a:t>
            </a:r>
            <a:r>
              <a:rPr lang="en-GB" altLang="en-US" sz="1600" dirty="0">
                <a:solidFill>
                  <a:schemeClr val="bg2">
                    <a:lumMod val="50000"/>
                  </a:schemeClr>
                </a:solidFill>
              </a:rPr>
              <a:t> for GB</a:t>
            </a:r>
            <a:r>
              <a:rPr lang="en-GB" altLang="en-US" sz="1600" dirty="0" smtClean="0">
                <a:solidFill>
                  <a:schemeClr val="bg2">
                    <a:lumMod val="50000"/>
                  </a:schemeClr>
                </a:solidFill>
              </a:rPr>
              <a:t>).</a:t>
            </a:r>
            <a:endParaRPr lang="en-GB" altLang="en-US" sz="1600" dirty="0">
              <a:solidFill>
                <a:schemeClr val="bg2">
                  <a:lumMod val="50000"/>
                </a:schemeClr>
              </a:solidFill>
            </a:endParaRPr>
          </a:p>
          <a:p>
            <a:pPr marL="171450" indent="-171450">
              <a:spcAft>
                <a:spcPts val="0"/>
              </a:spcAft>
              <a:buFont typeface="Wingdings" panose="05000000000000000000" pitchFamily="2" charset="2"/>
              <a:buChar char="Ø"/>
              <a:defRPr/>
            </a:pPr>
            <a:r>
              <a:rPr lang="en-GB" altLang="en-US" sz="1600" dirty="0">
                <a:solidFill>
                  <a:schemeClr val="bg2">
                    <a:lumMod val="50000"/>
                  </a:schemeClr>
                </a:solidFill>
              </a:rPr>
              <a:t>TSO - TSO data exchange </a:t>
            </a:r>
            <a:r>
              <a:rPr lang="en-GB" altLang="en-US" sz="1600" dirty="0" smtClean="0">
                <a:solidFill>
                  <a:schemeClr val="bg2">
                    <a:lumMod val="50000"/>
                  </a:schemeClr>
                </a:solidFill>
              </a:rPr>
              <a:t>was successfully </a:t>
            </a:r>
            <a:r>
              <a:rPr lang="en-GB" altLang="en-US" sz="1600" dirty="0">
                <a:solidFill>
                  <a:schemeClr val="bg2">
                    <a:lumMod val="50000"/>
                  </a:schemeClr>
                </a:solidFill>
              </a:rPr>
              <a:t>delivered as part of EU Phase </a:t>
            </a:r>
            <a:r>
              <a:rPr lang="en-GB" altLang="en-US" sz="1600" dirty="0" smtClean="0">
                <a:solidFill>
                  <a:schemeClr val="bg2">
                    <a:lumMod val="50000"/>
                  </a:schemeClr>
                </a:solidFill>
              </a:rPr>
              <a:t>2 in 2015 utilising a Business to Business (B2B) solution layer.</a:t>
            </a:r>
            <a:endParaRPr lang="en-GB" altLang="en-US" sz="1600" dirty="0">
              <a:solidFill>
                <a:schemeClr val="bg2">
                  <a:lumMod val="50000"/>
                </a:schemeClr>
              </a:solidFill>
            </a:endParaRPr>
          </a:p>
          <a:p>
            <a:pPr marL="171450" indent="-171450">
              <a:spcAft>
                <a:spcPts val="0"/>
              </a:spcAft>
              <a:buFont typeface="Wingdings" panose="05000000000000000000" pitchFamily="2" charset="2"/>
              <a:buChar char="Ø"/>
              <a:defRPr/>
            </a:pPr>
            <a:r>
              <a:rPr lang="en-GB" altLang="en-US" sz="1600" dirty="0">
                <a:solidFill>
                  <a:schemeClr val="bg2">
                    <a:lumMod val="50000"/>
                  </a:schemeClr>
                </a:solidFill>
              </a:rPr>
              <a:t>National Grid NTS </a:t>
            </a:r>
            <a:r>
              <a:rPr lang="en-GB" altLang="en-US" sz="1600" dirty="0" smtClean="0">
                <a:solidFill>
                  <a:schemeClr val="bg2">
                    <a:lumMod val="50000"/>
                  </a:schemeClr>
                </a:solidFill>
              </a:rPr>
              <a:t>will </a:t>
            </a:r>
            <a:r>
              <a:rPr lang="en-GB" altLang="en-US" sz="1600" dirty="0">
                <a:solidFill>
                  <a:schemeClr val="bg2">
                    <a:lumMod val="50000"/>
                  </a:schemeClr>
                </a:solidFill>
              </a:rPr>
              <a:t>meet the obligation by implementing an integrated solution with a </a:t>
            </a:r>
            <a:r>
              <a:rPr lang="en-GB" altLang="en-US" sz="1600" dirty="0" smtClean="0">
                <a:solidFill>
                  <a:schemeClr val="bg2">
                    <a:lumMod val="50000"/>
                  </a:schemeClr>
                </a:solidFill>
              </a:rPr>
              <a:t>B2B </a:t>
            </a:r>
            <a:r>
              <a:rPr lang="en-GB" altLang="en-US" sz="1600" dirty="0">
                <a:solidFill>
                  <a:schemeClr val="bg2">
                    <a:lumMod val="50000"/>
                  </a:schemeClr>
                </a:solidFill>
              </a:rPr>
              <a:t>layer that enables us to communicate with a counterparty that has implemented a document based solution</a:t>
            </a:r>
            <a:r>
              <a:rPr lang="en-GB" altLang="en-US" sz="1600" dirty="0" smtClean="0">
                <a:solidFill>
                  <a:schemeClr val="bg2">
                    <a:lumMod val="50000"/>
                  </a:schemeClr>
                </a:solidFill>
              </a:rPr>
              <a:t>.</a:t>
            </a:r>
          </a:p>
          <a:p>
            <a:pPr marL="171450" indent="-171450">
              <a:spcAft>
                <a:spcPts val="0"/>
              </a:spcAft>
              <a:buFont typeface="Wingdings" panose="05000000000000000000" pitchFamily="2" charset="2"/>
              <a:buChar char="Ø"/>
              <a:defRPr/>
            </a:pPr>
            <a:r>
              <a:rPr lang="en-GB" altLang="en-US" sz="1600" dirty="0" smtClean="0">
                <a:solidFill>
                  <a:schemeClr val="bg2">
                    <a:lumMod val="50000"/>
                  </a:schemeClr>
                </a:solidFill>
              </a:rPr>
              <a:t>Shippers interested in taking up this opportunity should in the interim email Xoserve at </a:t>
            </a:r>
            <a:r>
              <a:rPr lang="en-GB" altLang="en-US" sz="1600" dirty="0" smtClean="0">
                <a:solidFill>
                  <a:srgbClr val="FF0000"/>
                </a:solidFill>
                <a:hlinkClick r:id="rId2"/>
              </a:rPr>
              <a:t>.box.xoserve.geminichange@xoserve.com</a:t>
            </a:r>
            <a:endParaRPr lang="en-GB" altLang="en-US" sz="1600" dirty="0" smtClean="0">
              <a:solidFill>
                <a:srgbClr val="FF0000"/>
              </a:solidFill>
            </a:endParaRPr>
          </a:p>
          <a:p>
            <a:pPr marL="171450" indent="-171450">
              <a:spcAft>
                <a:spcPts val="0"/>
              </a:spcAft>
              <a:buFont typeface="Wingdings" panose="05000000000000000000" pitchFamily="2" charset="2"/>
              <a:buChar char="Ø"/>
              <a:defRPr/>
            </a:pPr>
            <a:r>
              <a:rPr lang="en-GB" altLang="en-US" sz="1600" dirty="0">
                <a:solidFill>
                  <a:schemeClr val="bg2">
                    <a:lumMod val="50000"/>
                  </a:schemeClr>
                </a:solidFill>
              </a:rPr>
              <a:t>Xoserve will then </a:t>
            </a:r>
            <a:r>
              <a:rPr lang="en-GB" altLang="en-US" sz="1600" dirty="0" smtClean="0">
                <a:solidFill>
                  <a:schemeClr val="bg2">
                    <a:lumMod val="50000"/>
                  </a:schemeClr>
                </a:solidFill>
              </a:rPr>
              <a:t>liaise with the Shipper and an </a:t>
            </a:r>
            <a:r>
              <a:rPr lang="en-GB" altLang="en-US" sz="1600" dirty="0">
                <a:solidFill>
                  <a:schemeClr val="bg2">
                    <a:lumMod val="50000"/>
                  </a:schemeClr>
                </a:solidFill>
              </a:rPr>
              <a:t>individual implementation plan will then be created.</a:t>
            </a:r>
          </a:p>
          <a:p>
            <a:pPr marL="171450" indent="-171450">
              <a:spcAft>
                <a:spcPts val="0"/>
              </a:spcAft>
              <a:buFont typeface="Wingdings" panose="05000000000000000000" pitchFamily="2" charset="2"/>
              <a:buChar char="Ø"/>
              <a:defRPr/>
            </a:pPr>
            <a:r>
              <a:rPr lang="en-GB" altLang="en-US" sz="1600" dirty="0" smtClean="0">
                <a:solidFill>
                  <a:schemeClr val="bg2">
                    <a:lumMod val="50000"/>
                  </a:schemeClr>
                </a:solidFill>
              </a:rPr>
              <a:t>Shippers can sign up to using the B2B layer access before and after go live of 1st May 2016.</a:t>
            </a:r>
            <a:endParaRPr lang="en-GB" altLang="en-US" sz="1600" dirty="0">
              <a:solidFill>
                <a:schemeClr val="bg2">
                  <a:lumMod val="5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62285977"/>
              </p:ext>
            </p:extLst>
          </p:nvPr>
        </p:nvGraphicFramePr>
        <p:xfrm>
          <a:off x="467544" y="4329648"/>
          <a:ext cx="3154680" cy="1676527"/>
        </p:xfrm>
        <a:graphic>
          <a:graphicData uri="http://schemas.openxmlformats.org/drawingml/2006/table">
            <a:tbl>
              <a:tblPr>
                <a:tableStyleId>{5C22544A-7EE6-4342-B048-85BDC9FD1C3A}</a:tableStyleId>
              </a:tblPr>
              <a:tblGrid>
                <a:gridCol w="3154680"/>
              </a:tblGrid>
              <a:tr h="0">
                <a:tc>
                  <a:txBody>
                    <a:bodyPr/>
                    <a:lstStyle/>
                    <a:p>
                      <a:pPr marL="0" algn="l" defTabSz="914400" rtl="0" eaLnBrk="1" latinLnBrk="0" hangingPunct="1">
                        <a:lnSpc>
                          <a:spcPct val="110000"/>
                        </a:lnSpc>
                      </a:pPr>
                      <a:r>
                        <a:rPr lang="en-US" sz="1800" b="1" i="0" kern="100" spc="-50" baseline="0" dirty="0" smtClean="0">
                          <a:solidFill>
                            <a:srgbClr val="0070C0"/>
                          </a:solidFill>
                          <a:latin typeface="Corbel" panose="020B0503020204020204" pitchFamily="34" charset="0"/>
                          <a:ea typeface="+mn-ea"/>
                          <a:cs typeface="+mn-cs"/>
                        </a:rPr>
                        <a:t>This is being implemented to comply with the Interoperability and Data Exchange Network Code and Transparency Guidelines in </a:t>
                      </a:r>
                      <a:r>
                        <a:rPr lang="en-US" sz="1800" b="1" i="0" kern="100" spc="-50" baseline="0" dirty="0" err="1" smtClean="0">
                          <a:solidFill>
                            <a:srgbClr val="0070C0"/>
                          </a:solidFill>
                          <a:latin typeface="Corbel" panose="020B0503020204020204" pitchFamily="34" charset="0"/>
                          <a:ea typeface="+mn-ea"/>
                          <a:cs typeface="+mn-cs"/>
                        </a:rPr>
                        <a:t>Reg</a:t>
                      </a:r>
                      <a:r>
                        <a:rPr lang="en-US" sz="1800" b="1" i="0" kern="100" spc="-50" baseline="0" dirty="0" smtClean="0">
                          <a:solidFill>
                            <a:srgbClr val="0070C0"/>
                          </a:solidFill>
                          <a:latin typeface="Corbel" panose="020B0503020204020204" pitchFamily="34" charset="0"/>
                          <a:ea typeface="+mn-ea"/>
                          <a:cs typeface="+mn-cs"/>
                        </a:rPr>
                        <a:t> 715/2009</a:t>
                      </a:r>
                      <a:endParaRPr lang="en-US" sz="1800" b="1" i="0" kern="100" spc="-50" baseline="0" dirty="0">
                        <a:solidFill>
                          <a:srgbClr val="0070C0"/>
                        </a:solidFill>
                        <a:latin typeface="Corbel" panose="020B0503020204020204" pitchFamily="34" charset="0"/>
                        <a:ea typeface="+mn-ea"/>
                        <a:cs typeface="+mn-cs"/>
                      </a:endParaRP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507704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rn Swiss">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Modern Swiss">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5856</TotalTime>
  <Words>1048</Words>
  <Application>Microsoft Office PowerPoint</Application>
  <PresentationFormat>On-screen Show (4:3)</PresentationFormat>
  <Paragraphs>140</Paragraphs>
  <Slides>16</Slides>
  <Notes>2</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Modern Swiss</vt:lpstr>
      <vt:lpstr>1_Modern Swiss</vt:lpstr>
      <vt:lpstr>EU Phase 3 Customer communications</vt:lpstr>
      <vt:lpstr>Table of contents</vt:lpstr>
      <vt:lpstr>Setting  EU Phase 3  in Context – introduction to The Third Energy Package</vt:lpstr>
      <vt:lpstr>The European Union (EU) legislation on European gas and electricity markets referred to as the Third Energy Package was introduced by the European Parliament and the Council of the European Union in 2009, and came into law on 3rd March 2011. The aim of this legislation was to create a harmonised European internal energy market.</vt:lpstr>
      <vt:lpstr>What is the scope of the EU Phase 3 project?</vt:lpstr>
      <vt:lpstr>PowerPoint Presentation</vt:lpstr>
      <vt:lpstr>Why implement and what are the direct impacts to the shipper community?</vt:lpstr>
      <vt:lpstr>Common Units –what are the impacts?</vt:lpstr>
      <vt:lpstr>Shipper to TSO Data Exchange – what are the impacts?</vt:lpstr>
      <vt:lpstr>Disapplication of scheduling charges at IPs - what are the impacts?</vt:lpstr>
      <vt:lpstr>What parts of the scope have no direct impact but the shipper community should be aware of?</vt:lpstr>
      <vt:lpstr>What parts of the scope have no direct impact but the shipper community should be aware of?</vt:lpstr>
      <vt:lpstr>EU Phase 3 Milestones and Status</vt:lpstr>
      <vt:lpstr>EU Phase 3 Project Milestones and Status</vt:lpstr>
      <vt:lpstr>Where to go for further information</vt:lpstr>
      <vt:lpstr>Where to go for further information</vt:lpstr>
    </vt:vector>
  </TitlesOfParts>
  <Company>National Grid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Content  Management</dc:title>
  <dc:creator>Josie Sawers</dc:creator>
  <cp:lastModifiedBy>Gary Kilburn</cp:lastModifiedBy>
  <cp:revision>98</cp:revision>
  <cp:lastPrinted>2016-03-04T10:01:31Z</cp:lastPrinted>
  <dcterms:created xsi:type="dcterms:W3CDTF">2014-03-31T08:48:56Z</dcterms:created>
  <dcterms:modified xsi:type="dcterms:W3CDTF">2016-04-07T09:42:35Z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954367203</vt:i4>
  </property>
  <property fmtid="{D5CDD505-2E9C-101B-9397-08002B2CF9AE}" pid="3" name="_NewReviewCycle">
    <vt:lpwstr/>
  </property>
  <property fmtid="{D5CDD505-2E9C-101B-9397-08002B2CF9AE}" pid="4" name="_EmailSubject">
    <vt:lpwstr>Slide Packs for NG Webpage</vt:lpwstr>
  </property>
  <property fmtid="{D5CDD505-2E9C-101B-9397-08002B2CF9AE}" pid="5" name="_AuthorEmail">
    <vt:lpwstr>sarah.carrington@nationalgrid.com</vt:lpwstr>
  </property>
  <property fmtid="{D5CDD505-2E9C-101B-9397-08002B2CF9AE}" pid="6" name="_AuthorEmailDisplayName">
    <vt:lpwstr>Carrington, Sarah</vt:lpwstr>
  </property>
  <property fmtid="{D5CDD505-2E9C-101B-9397-08002B2CF9AE}" pid="7" name="_PreviousAdHocReviewCycleID">
    <vt:i4>384888262</vt:i4>
  </property>
</Properties>
</file>