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1" r:id="rId4"/>
    <p:sldMasterId id="2147483818" r:id="rId5"/>
    <p:sldMasterId id="2147483843" r:id="rId6"/>
    <p:sldMasterId id="2147483883" r:id="rId7"/>
    <p:sldMasterId id="2147483906" r:id="rId8"/>
    <p:sldMasterId id="2147483914" r:id="rId9"/>
    <p:sldMasterId id="2147483927" r:id="rId10"/>
    <p:sldMasterId id="2147483958" r:id="rId11"/>
    <p:sldMasterId id="2147483973" r:id="rId12"/>
    <p:sldMasterId id="2147483985" r:id="rId13"/>
  </p:sldMasterIdLst>
  <p:notesMasterIdLst>
    <p:notesMasterId r:id="rId35"/>
  </p:notesMasterIdLst>
  <p:handoutMasterIdLst>
    <p:handoutMasterId r:id="rId36"/>
  </p:handoutMasterIdLst>
  <p:sldIdLst>
    <p:sldId id="2147138877" r:id="rId14"/>
    <p:sldId id="2147138878" r:id="rId15"/>
    <p:sldId id="2147138879" r:id="rId16"/>
    <p:sldId id="2147138901" r:id="rId17"/>
    <p:sldId id="2147138902" r:id="rId18"/>
    <p:sldId id="2147138884" r:id="rId19"/>
    <p:sldId id="2147138888" r:id="rId20"/>
    <p:sldId id="2147138889" r:id="rId21"/>
    <p:sldId id="2147138886" r:id="rId22"/>
    <p:sldId id="2147138891" r:id="rId23"/>
    <p:sldId id="2147138905" r:id="rId24"/>
    <p:sldId id="2147138893" r:id="rId25"/>
    <p:sldId id="2147138894" r:id="rId26"/>
    <p:sldId id="2147138895" r:id="rId27"/>
    <p:sldId id="2147138896" r:id="rId28"/>
    <p:sldId id="2147138903" r:id="rId29"/>
    <p:sldId id="2147138897" r:id="rId30"/>
    <p:sldId id="2147138898" r:id="rId31"/>
    <p:sldId id="2147138900" r:id="rId32"/>
    <p:sldId id="2147138904" r:id="rId33"/>
    <p:sldId id="2147138882" r:id="rId34"/>
  </p:sldIdLst>
  <p:sldSz cx="9144000" cy="5143500" type="screen16x9"/>
  <p:notesSz cx="6797675" cy="9928225"/>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F4D930-A7BA-9589-2B88-D1BC10234654}" name="Lond, Darren" initials="LD" userId="S::darren.lond@uk.nationalgrid.com::544ffbed-2daf-418c-a68f-e7b9bdb7fba6" providerId="AD"/>
  <p188:author id="{6B8C5770-677B-5D08-26EF-284EE115FA3F}" name="Hayles, Abby" initials="HA" userId="S::Abby.Hayles@uk.nationalgrid.com::6d05632e-c846-4e9b-a5a6-45adc8e12f14" providerId="AD"/>
  <p188:author id="{2714CD84-C347-B52E-F3F0-F0B32F13CC68}" name="Munetsi, Tonderai" initials="MT" userId="S::Tonderai.Munetsi@uk.nationalgrid.com::0a01ef2f-5abe-4502-86ac-ee4f530973d5" providerId="AD"/>
  <p188:author id="{8E5EF69E-4B08-B92D-1E07-54D1089D2C70}" name="Hewitt, Chris" initials="HC" userId="S::Chris.Hewitt@uk.nationalgrid.com::dc67c91d-1f27-4d2d-8f4e-38d6b3fe0e55" providerId="AD"/>
  <p188:author id="{6F9769B0-DEEF-853A-A50A-90274D5D0C37}" name="Munetsi, Tonderai" initials="MT" userId="S::tonderai.munetsi@uk.nationalgrid.com::0a01ef2f-5abe-4502-86ac-ee4f530973d5" providerId="AD"/>
  <p188:author id="{2B3797C3-88BE-0E16-4E0F-DC5DDC4A3203}" name="Lond, Darren" initials="LD" userId="S::Darren.Lond@uk.nationalgrid.com::544ffbed-2daf-418c-a68f-e7b9bdb7fba6" providerId="AD"/>
  <p188:author id="{DA96D9C6-65C0-DF6A-82FC-FDC685362918}" name="Wassell, Mike J" initials="WMJ" userId="S::mike.j.wassell@uk.nationalgrid.com::516f0c53-2abe-42af-9954-756febcc726e" providerId="AD"/>
  <p188:author id="{D16E99EA-BF26-FFB8-9ABE-12734A121106}" name="Johnson, Laura" initials="JL" userId="S::Laura.Johnson@uk.nationalgrid.com::56e778e2-33ff-4bc0-aa89-f3d6e36acd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extLst>
      <p:ext uri="{19B8F6BF-5375-455C-9EA6-DF929625EA0E}">
        <p15:presenceInfo xmlns:p15="http://schemas.microsoft.com/office/powerpoint/2012/main" userId="S-1-5-21-4161563473-2938609101-4020916863-1246" providerId="AD"/>
      </p:ext>
    </p:extLst>
  </p:cmAuthor>
  <p:cmAuthor id="2" name="Mitchell, Maria" initials="MM" lastIdx="3" clrIdx="1">
    <p:extLst>
      <p:ext uri="{19B8F6BF-5375-455C-9EA6-DF929625EA0E}">
        <p15:presenceInfo xmlns:p15="http://schemas.microsoft.com/office/powerpoint/2012/main" userId="S::Maria.Mitchell@uk.nationalgrid.com::f7d003b7-55b5-4a05-98e8-71fdc023d35f" providerId="AD"/>
      </p:ext>
    </p:extLst>
  </p:cmAuthor>
  <p:cmAuthor id="3" name="Lond, Darren" initials="LD" lastIdx="49" clrIdx="2">
    <p:extLst>
      <p:ext uri="{19B8F6BF-5375-455C-9EA6-DF929625EA0E}">
        <p15:presenceInfo xmlns:p15="http://schemas.microsoft.com/office/powerpoint/2012/main" userId="S::Darren.Lond@uk.nationalgrid.com::544ffbed-2daf-418c-a68f-e7b9bdb7fba6" providerId="AD"/>
      </p:ext>
    </p:extLst>
  </p:cmAuthor>
  <p:cmAuthor id="4" name="Hewitt, Chris" initials="HC" lastIdx="8" clrIdx="3">
    <p:extLst>
      <p:ext uri="{19B8F6BF-5375-455C-9EA6-DF929625EA0E}">
        <p15:presenceInfo xmlns:p15="http://schemas.microsoft.com/office/powerpoint/2012/main" userId="S::Chris.Hewitt@uk.nationalgrid.com::dc67c91d-1f27-4d2d-8f4e-38d6b3fe0e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3CCA7-68EA-4A83-B4F5-DBC315335DC1}" v="1" dt="2022-10-24T13:59:36.074"/>
    <p1510:client id="{679CCC0A-E995-4237-B3B7-77513532946B}" v="1" dt="2022-10-21T14:06:52.2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2" autoAdjust="0"/>
    <p:restoredTop sz="94660"/>
  </p:normalViewPr>
  <p:slideViewPr>
    <p:cSldViewPr snapToGrid="0">
      <p:cViewPr varScale="1">
        <p:scale>
          <a:sx n="90" d="100"/>
          <a:sy n="90" d="100"/>
        </p:scale>
        <p:origin x="1050" y="72"/>
      </p:cViewPr>
      <p:guideLst>
        <p:guide orient="horz" pos="962"/>
        <p:guide pos="748"/>
        <p:guide orient="horz" pos="225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1000"/>
              <a:t>2021/22 Incentive Year</a:t>
            </a:r>
          </a:p>
          <a:p>
            <a:pPr>
              <a:defRPr sz="1000"/>
            </a:pPr>
            <a:r>
              <a:rPr lang="en-GB" sz="1000"/>
              <a:t>£8m</a:t>
            </a:r>
          </a:p>
        </c:rich>
      </c:tx>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GHG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£8m</c:v>
                </c:pt>
              </c:strCache>
            </c:strRef>
          </c:cat>
          <c:val>
            <c:numRef>
              <c:f>Sheet1!$B$2</c:f>
              <c:numCache>
                <c:formatCode>General</c:formatCode>
                <c:ptCount val="1"/>
                <c:pt idx="0">
                  <c:v>1.5</c:v>
                </c:pt>
              </c:numCache>
            </c:numRef>
          </c:val>
          <c:extLst>
            <c:ext xmlns:c16="http://schemas.microsoft.com/office/drawing/2014/chart" uri="{C3380CC4-5D6E-409C-BE32-E72D297353CC}">
              <c16:uniqueId val="{00000000-8228-4E78-849D-FB2146700435}"/>
            </c:ext>
          </c:extLst>
        </c:ser>
        <c:ser>
          <c:idx val="1"/>
          <c:order val="1"/>
          <c:tx>
            <c:strRef>
              <c:f>Sheet1!$C$1</c:f>
              <c:strCache>
                <c:ptCount val="1"/>
                <c:pt idx="0">
                  <c:v>MA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£8m</c:v>
                </c:pt>
              </c:strCache>
            </c:strRef>
          </c:cat>
          <c:val>
            <c:numRef>
              <c:f>Sheet1!$C$2</c:f>
              <c:numCache>
                <c:formatCode>General</c:formatCode>
                <c:ptCount val="1"/>
                <c:pt idx="0">
                  <c:v>0.5</c:v>
                </c:pt>
              </c:numCache>
            </c:numRef>
          </c:val>
          <c:extLst>
            <c:ext xmlns:c16="http://schemas.microsoft.com/office/drawing/2014/chart" uri="{C3380CC4-5D6E-409C-BE32-E72D297353CC}">
              <c16:uniqueId val="{00000001-8228-4E78-849D-FB2146700435}"/>
            </c:ext>
          </c:extLst>
        </c:ser>
        <c:ser>
          <c:idx val="2"/>
          <c:order val="2"/>
          <c:tx>
            <c:strRef>
              <c:f>Sheet1!$D$1</c:f>
              <c:strCache>
                <c:ptCount val="1"/>
                <c:pt idx="0">
                  <c:v>DF</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£8m</c:v>
                </c:pt>
              </c:strCache>
            </c:strRef>
          </c:cat>
          <c:val>
            <c:numRef>
              <c:f>Sheet1!$D$2</c:f>
              <c:numCache>
                <c:formatCode>General</c:formatCode>
                <c:ptCount val="1"/>
                <c:pt idx="0">
                  <c:v>0.2</c:v>
                </c:pt>
              </c:numCache>
            </c:numRef>
          </c:val>
          <c:extLst>
            <c:ext xmlns:c16="http://schemas.microsoft.com/office/drawing/2014/chart" uri="{C3380CC4-5D6E-409C-BE32-E72D297353CC}">
              <c16:uniqueId val="{00000002-8228-4E78-849D-FB2146700435}"/>
            </c:ext>
          </c:extLst>
        </c:ser>
        <c:ser>
          <c:idx val="3"/>
          <c:order val="3"/>
          <c:tx>
            <c:strRef>
              <c:f>Sheet1!$E$1</c:f>
              <c:strCache>
                <c:ptCount val="1"/>
                <c:pt idx="0">
                  <c:v>RB</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£8m</c:v>
                </c:pt>
              </c:strCache>
            </c:strRef>
          </c:cat>
          <c:val>
            <c:numRef>
              <c:f>Sheet1!$E$2</c:f>
              <c:numCache>
                <c:formatCode>General</c:formatCode>
                <c:ptCount val="1"/>
                <c:pt idx="0">
                  <c:v>0.5</c:v>
                </c:pt>
              </c:numCache>
            </c:numRef>
          </c:val>
          <c:extLst>
            <c:ext xmlns:c16="http://schemas.microsoft.com/office/drawing/2014/chart" uri="{C3380CC4-5D6E-409C-BE32-E72D297353CC}">
              <c16:uniqueId val="{00000004-8228-4E78-849D-FB2146700435}"/>
            </c:ext>
          </c:extLst>
        </c:ser>
        <c:ser>
          <c:idx val="4"/>
          <c:order val="4"/>
          <c:tx>
            <c:strRef>
              <c:f>Sheet1!$F$1</c:f>
              <c:strCache>
                <c:ptCount val="1"/>
                <c:pt idx="0">
                  <c:v>CCM</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£8m</c:v>
                </c:pt>
              </c:strCache>
            </c:strRef>
          </c:cat>
          <c:val>
            <c:numRef>
              <c:f>Sheet1!$F$2</c:f>
              <c:numCache>
                <c:formatCode>General</c:formatCode>
                <c:ptCount val="1"/>
                <c:pt idx="0">
                  <c:v>5.2</c:v>
                </c:pt>
              </c:numCache>
            </c:numRef>
          </c:val>
          <c:extLst>
            <c:ext xmlns:c16="http://schemas.microsoft.com/office/drawing/2014/chart" uri="{C3380CC4-5D6E-409C-BE32-E72D297353CC}">
              <c16:uniqueId val="{00000005-8228-4E78-849D-FB2146700435}"/>
            </c:ext>
          </c:extLst>
        </c:ser>
        <c:dLbls>
          <c:dLblPos val="ctr"/>
          <c:showLegendKey val="0"/>
          <c:showVal val="1"/>
          <c:showCatName val="0"/>
          <c:showSerName val="0"/>
          <c:showPercent val="0"/>
          <c:showBubbleSize val="0"/>
        </c:dLbls>
        <c:gapWidth val="150"/>
        <c:overlap val="100"/>
        <c:axId val="1028289944"/>
        <c:axId val="1028293224"/>
      </c:barChart>
      <c:catAx>
        <c:axId val="1028289944"/>
        <c:scaling>
          <c:orientation val="minMax"/>
        </c:scaling>
        <c:delete val="1"/>
        <c:axPos val="b"/>
        <c:numFmt formatCode="General" sourceLinked="1"/>
        <c:majorTickMark val="none"/>
        <c:minorTickMark val="none"/>
        <c:tickLblPos val="nextTo"/>
        <c:crossAx val="1028293224"/>
        <c:crossesAt val="9"/>
        <c:auto val="1"/>
        <c:lblAlgn val="ctr"/>
        <c:lblOffset val="100"/>
        <c:tickLblSkip val="1"/>
        <c:noMultiLvlLbl val="0"/>
      </c:catAx>
      <c:valAx>
        <c:axId val="1028293224"/>
        <c:scaling>
          <c:orientation val="minMax"/>
          <c:max val="8"/>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28289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2" y="2"/>
            <a:ext cx="2945955" cy="495755"/>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851724" y="2"/>
            <a:ext cx="2945954" cy="495755"/>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24/10/2022</a:t>
            </a:fld>
            <a:endParaRPr lang="en-US"/>
          </a:p>
        </p:txBody>
      </p:sp>
      <p:sp>
        <p:nvSpPr>
          <p:cNvPr id="9220" name="Rectangle 1028"/>
          <p:cNvSpPr>
            <a:spLocks noGrp="1" noChangeArrowheads="1"/>
          </p:cNvSpPr>
          <p:nvPr>
            <p:ph type="ftr" sz="quarter" idx="2"/>
          </p:nvPr>
        </p:nvSpPr>
        <p:spPr bwMode="auto">
          <a:xfrm>
            <a:off x="2" y="9432472"/>
            <a:ext cx="2945955" cy="495755"/>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851724" y="9432472"/>
            <a:ext cx="2945954" cy="495755"/>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2"/>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9" tIns="46480" rIns="92959" bIns="46480"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3850247" y="2"/>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9" tIns="46480" rIns="92959" bIns="46480" numCol="1" anchor="t" anchorCtr="0" compatLnSpc="1">
            <a:prstTxWarp prst="textNoShape">
              <a:avLst/>
            </a:prstTxWarp>
          </a:bodyPr>
          <a:lstStyle>
            <a:lvl1pPr algn="r">
              <a:defRPr sz="1200"/>
            </a:lvl1pPr>
          </a:lstStyle>
          <a:p>
            <a:fld id="{C31C4EFE-BC34-5643-BA96-233A28E9007A}" type="datetime1">
              <a:rPr lang="en-GB" smtClean="0"/>
              <a:t>24/10/2022</a:t>
            </a:fld>
            <a:endParaRPr lang="en-GB"/>
          </a:p>
        </p:txBody>
      </p:sp>
      <p:sp>
        <p:nvSpPr>
          <p:cNvPr id="10854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0064" y="4716238"/>
            <a:ext cx="5437550" cy="44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9" tIns="46480" rIns="92959" bIns="4648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2" y="943083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9" tIns="46480" rIns="92959" bIns="46480"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3850247" y="943083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9" tIns="46480" rIns="92959" bIns="46480" numCol="1" anchor="b" anchorCtr="0" compatLnSpc="1">
            <a:prstTxWarp prst="textNoShape">
              <a:avLst/>
            </a:prstTxWarp>
          </a:bodyPr>
          <a:lstStyle>
            <a:lvl1pPr algn="r">
              <a:defRPr sz="1200"/>
            </a:lvl1pPr>
          </a:lstStyle>
          <a:p>
            <a:fld id="{DD779895-3E67-4CB8-BE0C-23F3FD5FF7F3}" type="slidenum">
              <a:rPr lang="en-GB"/>
              <a:pPr/>
              <a:t>‹#›</a:t>
            </a:fld>
            <a:endParaRPr lang="en-GB"/>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2</a:t>
            </a:fld>
            <a:endParaRPr lang="en-GB"/>
          </a:p>
        </p:txBody>
      </p:sp>
    </p:spTree>
    <p:extLst>
      <p:ext uri="{BB962C8B-B14F-4D97-AF65-F5344CB8AC3E}">
        <p14:creationId xmlns:p14="http://schemas.microsoft.com/office/powerpoint/2010/main" val="54339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16</a:t>
            </a:fld>
            <a:endParaRPr lang="en-GB"/>
          </a:p>
        </p:txBody>
      </p:sp>
    </p:spTree>
    <p:extLst>
      <p:ext uri="{BB962C8B-B14F-4D97-AF65-F5344CB8AC3E}">
        <p14:creationId xmlns:p14="http://schemas.microsoft.com/office/powerpoint/2010/main" val="405765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17</a:t>
            </a:fld>
            <a:endParaRPr lang="en-GB"/>
          </a:p>
        </p:txBody>
      </p:sp>
    </p:spTree>
    <p:extLst>
      <p:ext uri="{BB962C8B-B14F-4D97-AF65-F5344CB8AC3E}">
        <p14:creationId xmlns:p14="http://schemas.microsoft.com/office/powerpoint/2010/main" val="241915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Additional revenue via high gas price differentials through to Europe.</a:t>
            </a:r>
          </a:p>
          <a:p>
            <a:r>
              <a:rPr lang="en-GB" sz="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Approximately £1.65m revenue for release of Non-Obligated (Entry and Exit). Sharing Factors applied.</a:t>
            </a:r>
          </a:p>
          <a:p>
            <a:r>
              <a:rPr lang="en-GB" sz="8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Approximately £3.63m revenue from the sale of locational energy in January, following a constraint. Sharing Factors applied.</a:t>
            </a:r>
          </a:p>
          <a:p>
            <a:endParaRPr lang="en-GB"/>
          </a:p>
          <a:p>
            <a:endParaRPr lang="en-GB"/>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a:effectLst/>
                <a:latin typeface="Segoe UI" panose="020B0502040204020203" pitchFamily="34" charset="0"/>
              </a:rPr>
              <a:t>how about ... The LPM was better than the target of 2.8 mcm/d on 268 days during the year (73% of days). The PPM element achieved an average price spread of 1.8% of SAP, compared to the 1.5% incentive target. The geo-political news led to the a period of market volatility creating the most volatile commercial period over the last 10 years. We took residual balancing actions on 252 days (69%) of days 2020/21.</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4</a:t>
            </a:fld>
            <a:endParaRPr lang="en-GB"/>
          </a:p>
        </p:txBody>
      </p:sp>
    </p:spTree>
    <p:extLst>
      <p:ext uri="{BB962C8B-B14F-4D97-AF65-F5344CB8AC3E}">
        <p14:creationId xmlns:p14="http://schemas.microsoft.com/office/powerpoint/2010/main" val="416145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6</a:t>
            </a:fld>
            <a:endParaRPr lang="en-GB"/>
          </a:p>
        </p:txBody>
      </p:sp>
    </p:spTree>
    <p:extLst>
      <p:ext uri="{BB962C8B-B14F-4D97-AF65-F5344CB8AC3E}">
        <p14:creationId xmlns:p14="http://schemas.microsoft.com/office/powerpoint/2010/main" val="325517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8</a:t>
            </a:fld>
            <a:endParaRPr lang="en-GB"/>
          </a:p>
        </p:txBody>
      </p:sp>
    </p:spTree>
    <p:extLst>
      <p:ext uri="{BB962C8B-B14F-4D97-AF65-F5344CB8AC3E}">
        <p14:creationId xmlns:p14="http://schemas.microsoft.com/office/powerpoint/2010/main" val="131376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10</a:t>
            </a:fld>
            <a:endParaRPr lang="en-GB"/>
          </a:p>
        </p:txBody>
      </p:sp>
    </p:spTree>
    <p:extLst>
      <p:ext uri="{BB962C8B-B14F-4D97-AF65-F5344CB8AC3E}">
        <p14:creationId xmlns:p14="http://schemas.microsoft.com/office/powerpoint/2010/main" val="385257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11</a:t>
            </a:fld>
            <a:endParaRPr lang="en-GB"/>
          </a:p>
        </p:txBody>
      </p:sp>
    </p:spTree>
    <p:extLst>
      <p:ext uri="{BB962C8B-B14F-4D97-AF65-F5344CB8AC3E}">
        <p14:creationId xmlns:p14="http://schemas.microsoft.com/office/powerpoint/2010/main" val="122391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12</a:t>
            </a:fld>
            <a:endParaRPr lang="en-GB"/>
          </a:p>
        </p:txBody>
      </p:sp>
    </p:spTree>
    <p:extLst>
      <p:ext uri="{BB962C8B-B14F-4D97-AF65-F5344CB8AC3E}">
        <p14:creationId xmlns:p14="http://schemas.microsoft.com/office/powerpoint/2010/main" val="323907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14</a:t>
            </a:fld>
            <a:endParaRPr lang="en-GB"/>
          </a:p>
        </p:txBody>
      </p:sp>
    </p:spTree>
    <p:extLst>
      <p:ext uri="{BB962C8B-B14F-4D97-AF65-F5344CB8AC3E}">
        <p14:creationId xmlns:p14="http://schemas.microsoft.com/office/powerpoint/2010/main" val="346926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779895-3E67-4CB8-BE0C-23F3FD5FF7F3}" type="slidenum">
              <a:rPr lang="en-GB" smtClean="0"/>
              <a:pPr/>
              <a:t>15</a:t>
            </a:fld>
            <a:endParaRPr lang="en-GB"/>
          </a:p>
        </p:txBody>
      </p:sp>
    </p:spTree>
    <p:extLst>
      <p:ext uri="{BB962C8B-B14F-4D97-AF65-F5344CB8AC3E}">
        <p14:creationId xmlns:p14="http://schemas.microsoft.com/office/powerpoint/2010/main" val="109766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16.sv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a:t>| [Insert document </a:t>
            </a:r>
            <a:r>
              <a:rPr lang="fr-FR" err="1"/>
              <a:t>title</a:t>
            </a:r>
            <a:r>
              <a:rPr lang="fr-FR"/>
              <a:t>]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EF0C89D1-8F17-7140-AFAF-3852AA76790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1178306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BE06-4486-654F-83ED-00F7A832486B}"/>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6DDFDCE-324F-2F40-BE2B-7D8D43BA161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A5D54D-397E-434D-A8E6-E732BB2AED9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5FA88B2-CB7B-0943-BE63-9AD875F7647D}"/>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6" name="Footer Placeholder 5">
            <a:extLst>
              <a:ext uri="{FF2B5EF4-FFF2-40B4-BE49-F238E27FC236}">
                <a16:creationId xmlns:a16="http://schemas.microsoft.com/office/drawing/2014/main" id="{B26F62BC-C0C4-4241-9665-A67F127D24B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5C982-F6DE-A743-8748-41516BDA7A49}"/>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346747513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F483-380F-4F41-930A-849475C1C3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A48E02-1723-7845-A86D-740CB43007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1D2A6-CF02-C146-A196-8E38A5AEC021}"/>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5" name="Footer Placeholder 4">
            <a:extLst>
              <a:ext uri="{FF2B5EF4-FFF2-40B4-BE49-F238E27FC236}">
                <a16:creationId xmlns:a16="http://schemas.microsoft.com/office/drawing/2014/main" id="{957EA611-0ABC-F84E-B2A6-16ED79F786D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F0DDE8-81D6-E94A-8810-34F12EC3D768}"/>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96023754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87858-6814-9044-A195-19DADDAD4CF4}"/>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C133-F954-ED4F-9D0D-26FF8E4C04A4}"/>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8D291B-37DF-9F4E-B6D8-4158881ED70C}"/>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5" name="Footer Placeholder 4">
            <a:extLst>
              <a:ext uri="{FF2B5EF4-FFF2-40B4-BE49-F238E27FC236}">
                <a16:creationId xmlns:a16="http://schemas.microsoft.com/office/drawing/2014/main" id="{E937BE1D-F59E-F14D-B16D-638532CD3D2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32E5AA-826A-C94B-BD44-C7D924FF68FE}"/>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85615210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1DC0-DA16-4541-9ACE-E738EDB4E525}"/>
              </a:ext>
            </a:extLst>
          </p:cNvPr>
          <p:cNvSpPr>
            <a:spLocks noGrp="1"/>
          </p:cNvSpPr>
          <p:nvPr>
            <p:ph type="ctrTitle"/>
          </p:nvPr>
        </p:nvSpPr>
        <p:spPr>
          <a:xfrm>
            <a:off x="390525" y="1390650"/>
            <a:ext cx="7886700" cy="1241822"/>
          </a:xfrm>
        </p:spPr>
        <p:txBody>
          <a:bodyPr anchor="ctr">
            <a:normAutofit/>
          </a:bodyPr>
          <a:lstStyle>
            <a:lvl1pPr algn="l">
              <a:defRPr sz="3600"/>
            </a:lvl1pPr>
          </a:lstStyle>
          <a:p>
            <a:r>
              <a:rPr lang="en-GB"/>
              <a:t>Click to edit Master title style</a:t>
            </a:r>
            <a:endParaRPr lang="en-US"/>
          </a:p>
        </p:txBody>
      </p:sp>
      <p:sp>
        <p:nvSpPr>
          <p:cNvPr id="3" name="Subtitle 2">
            <a:extLst>
              <a:ext uri="{FF2B5EF4-FFF2-40B4-BE49-F238E27FC236}">
                <a16:creationId xmlns:a16="http://schemas.microsoft.com/office/drawing/2014/main" id="{FA7F0D5C-7289-0444-A834-9F89735D6871}"/>
              </a:ext>
            </a:extLst>
          </p:cNvPr>
          <p:cNvSpPr>
            <a:spLocks noGrp="1"/>
          </p:cNvSpPr>
          <p:nvPr>
            <p:ph type="subTitle" idx="1"/>
          </p:nvPr>
        </p:nvSpPr>
        <p:spPr>
          <a:xfrm>
            <a:off x="390525" y="2701528"/>
            <a:ext cx="78867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5B43BDA3-84CF-7A43-BD80-098460F2B3C3}"/>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29914202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1E36-030B-744C-9E74-2FB4C5649DE0}"/>
              </a:ext>
            </a:extLst>
          </p:cNvPr>
          <p:cNvSpPr>
            <a:spLocks noGrp="1"/>
          </p:cNvSpPr>
          <p:nvPr>
            <p:ph type="title"/>
          </p:nvPr>
        </p:nvSpPr>
        <p:spPr>
          <a:xfrm>
            <a:off x="390525" y="369094"/>
            <a:ext cx="8353425" cy="62150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D7E513-4525-7F48-8065-11C20AF6EAD7}"/>
              </a:ext>
            </a:extLst>
          </p:cNvPr>
          <p:cNvSpPr>
            <a:spLocks noGrp="1"/>
          </p:cNvSpPr>
          <p:nvPr>
            <p:ph idx="1"/>
          </p:nvPr>
        </p:nvSpPr>
        <p:spPr>
          <a:xfrm>
            <a:off x="390525" y="1057276"/>
            <a:ext cx="8353425" cy="3575447"/>
          </a:xfrm>
        </p:spPr>
        <p:txBody>
          <a:bodyPr/>
          <a:lstStyle>
            <a:lvl1pPr marL="234554" indent="-234554">
              <a:lnSpc>
                <a:spcPct val="100000"/>
              </a:lnSpc>
              <a:buSzPct val="70000"/>
              <a:buFont typeface="System Font Regular"/>
              <a:buChar char="◆"/>
              <a:tabLst/>
              <a:defRPr/>
            </a:lvl1pPr>
            <a:lvl2pPr marL="439341" indent="-163116">
              <a:lnSpc>
                <a:spcPct val="100000"/>
              </a:lnSpc>
              <a:buFont typeface="System Font Regular"/>
              <a:buChar char="⁃"/>
              <a:tabLst/>
              <a:defRPr/>
            </a:lvl2pPr>
            <a:lvl3pPr marL="561975" indent="-161925">
              <a:lnSpc>
                <a:spcPct val="100000"/>
              </a:lnSpc>
              <a:buFont typeface="System Font Regular"/>
              <a:buChar char="⁃"/>
              <a:tabLst/>
              <a:defRPr/>
            </a:lvl3pPr>
            <a:lvl4pPr marL="733425" indent="-133350">
              <a:lnSpc>
                <a:spcPct val="100000"/>
              </a:lnSpc>
              <a:buFont typeface="System Font Regular"/>
              <a:buChar char="⁃"/>
              <a:tabLst/>
              <a:defRPr/>
            </a:lvl4pPr>
            <a:lvl5pPr marL="895350" indent="-133350">
              <a:lnSpc>
                <a:spcPct val="100000"/>
              </a:lnSpc>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E7DD47B0-6CA4-974A-80FF-7B13F1962E33}"/>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77040068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9EE03D-847A-A244-95ED-8FCEBE7AC02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Picture 12" descr="Background pattern&#10;&#10;Description automatically generated">
            <a:extLst>
              <a:ext uri="{FF2B5EF4-FFF2-40B4-BE49-F238E27FC236}">
                <a16:creationId xmlns:a16="http://schemas.microsoft.com/office/drawing/2014/main" id="{B861DEF1-056E-E648-BA71-3378BA3E766F}"/>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17" name="Picture 16" descr="Text&#10;&#10;Description automatically generated">
            <a:extLst>
              <a:ext uri="{FF2B5EF4-FFF2-40B4-BE49-F238E27FC236}">
                <a16:creationId xmlns:a16="http://schemas.microsoft.com/office/drawing/2014/main" id="{6F9E9654-2BD8-AA47-A927-FDEB684D4C93}"/>
              </a:ext>
            </a:extLst>
          </p:cNvPr>
          <p:cNvPicPr>
            <a:picLocks noChangeAspect="1"/>
          </p:cNvPicPr>
          <p:nvPr userDrawn="1"/>
        </p:nvPicPr>
        <p:blipFill>
          <a:blip r:embed="rId4"/>
          <a:stretch>
            <a:fillRect/>
          </a:stretch>
        </p:blipFill>
        <p:spPr>
          <a:xfrm>
            <a:off x="3533700" y="2348006"/>
            <a:ext cx="2816930" cy="985975"/>
          </a:xfrm>
          <a:prstGeom prst="rect">
            <a:avLst/>
          </a:prstGeom>
        </p:spPr>
      </p:pic>
    </p:spTree>
    <p:extLst>
      <p:ext uri="{BB962C8B-B14F-4D97-AF65-F5344CB8AC3E}">
        <p14:creationId xmlns:p14="http://schemas.microsoft.com/office/powerpoint/2010/main" val="242247086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9EE03D-847A-A244-95ED-8FCEBE7AC02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Picture 12" descr="Background pattern&#10;&#10;Description automatically generated">
            <a:extLst>
              <a:ext uri="{FF2B5EF4-FFF2-40B4-BE49-F238E27FC236}">
                <a16:creationId xmlns:a16="http://schemas.microsoft.com/office/drawing/2014/main" id="{B861DEF1-056E-E648-BA71-3378BA3E766F}"/>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17" name="Picture 16" descr="Text&#10;&#10;Description automatically generated">
            <a:extLst>
              <a:ext uri="{FF2B5EF4-FFF2-40B4-BE49-F238E27FC236}">
                <a16:creationId xmlns:a16="http://schemas.microsoft.com/office/drawing/2014/main" id="{6F9E9654-2BD8-AA47-A927-FDEB684D4C9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33700" y="2348006"/>
            <a:ext cx="2816930" cy="985975"/>
          </a:xfrm>
          <a:prstGeom prst="rect">
            <a:avLst/>
          </a:prstGeom>
        </p:spPr>
      </p:pic>
    </p:spTree>
    <p:extLst>
      <p:ext uri="{BB962C8B-B14F-4D97-AF65-F5344CB8AC3E}">
        <p14:creationId xmlns:p14="http://schemas.microsoft.com/office/powerpoint/2010/main" val="3456482532"/>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FA8E-015A-024C-B120-DFD7C079FFF9}"/>
              </a:ext>
            </a:extLst>
          </p:cNvPr>
          <p:cNvSpPr>
            <a:spLocks noGrp="1"/>
          </p:cNvSpPr>
          <p:nvPr>
            <p:ph type="title"/>
          </p:nvPr>
        </p:nvSpPr>
        <p:spPr>
          <a:xfrm>
            <a:off x="390525" y="369094"/>
            <a:ext cx="8353425" cy="58687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FC8EDB-20BD-3846-85C2-BAD64716F123}"/>
              </a:ext>
            </a:extLst>
          </p:cNvPr>
          <p:cNvSpPr>
            <a:spLocks noGrp="1"/>
          </p:cNvSpPr>
          <p:nvPr>
            <p:ph sz="half" idx="1"/>
          </p:nvPr>
        </p:nvSpPr>
        <p:spPr>
          <a:xfrm>
            <a:off x="390525" y="1058355"/>
            <a:ext cx="3971925" cy="3263504"/>
          </a:xfrm>
        </p:spPr>
        <p:txBody>
          <a:bodyPr/>
          <a:lstStyle>
            <a:lvl1pPr marL="234554" indent="-234554">
              <a:buSzPct val="70000"/>
              <a:buFont typeface="System Font Regular"/>
              <a:buChar char="◆"/>
              <a:tabLst/>
              <a:defRPr/>
            </a:lvl1pPr>
            <a:lvl2pPr marL="439341" indent="-163116">
              <a:buFont typeface="System Font Regular"/>
              <a:buChar char="⁃"/>
              <a:tabLst/>
              <a:defRPr/>
            </a:lvl2pPr>
            <a:lvl3pPr marL="533400" indent="-133350">
              <a:buFont typeface="System Font Regular"/>
              <a:buChar char="⁃"/>
              <a:tabLst/>
              <a:defRPr/>
            </a:lvl3pPr>
            <a:lvl4pPr marL="695325" indent="-133350">
              <a:buFont typeface="System Font Regular"/>
              <a:buChar char="⁃"/>
              <a:tabLst/>
              <a:defRPr/>
            </a:lvl4pPr>
            <a:lvl5pPr marL="866775" indent="-133350">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C37119-12CD-7B45-9D65-A3DD2CEAEBDF}"/>
              </a:ext>
            </a:extLst>
          </p:cNvPr>
          <p:cNvSpPr>
            <a:spLocks noGrp="1"/>
          </p:cNvSpPr>
          <p:nvPr>
            <p:ph sz="half" idx="2"/>
          </p:nvPr>
        </p:nvSpPr>
        <p:spPr>
          <a:xfrm>
            <a:off x="4543425" y="1058355"/>
            <a:ext cx="4200525" cy="3263504"/>
          </a:xfrm>
        </p:spPr>
        <p:txBody>
          <a:bodyPr/>
          <a:lstStyle>
            <a:lvl1pPr marL="234554" indent="-234554">
              <a:buSzPct val="70000"/>
              <a:buFont typeface="System Font Regular"/>
              <a:buChar char="◆"/>
              <a:tabLst/>
              <a:defRPr/>
            </a:lvl1pPr>
            <a:lvl2pPr marL="439341" indent="-163116">
              <a:buFont typeface="System Font Regular"/>
              <a:buChar char="⁃"/>
              <a:tabLst/>
              <a:defRPr/>
            </a:lvl2pPr>
            <a:lvl3pPr marL="561975" indent="-133350">
              <a:buFont typeface="System Font Regular"/>
              <a:buChar char="⁃"/>
              <a:tabLst/>
              <a:defRPr/>
            </a:lvl3pPr>
            <a:lvl4pPr marL="733425" indent="-104775">
              <a:buFont typeface="System Font Regular"/>
              <a:buChar char="⁃"/>
              <a:tabLst/>
              <a:defRPr/>
            </a:lvl4pPr>
            <a:lvl5pPr marL="895350" indent="-133350">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729AD5C4-E649-8849-88CE-8E5BBABB61C5}"/>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04648604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9861-1B93-CF4D-A019-A0BAB7444940}"/>
              </a:ext>
            </a:extLst>
          </p:cNvPr>
          <p:cNvSpPr>
            <a:spLocks noGrp="1"/>
          </p:cNvSpPr>
          <p:nvPr>
            <p:ph type="title"/>
          </p:nvPr>
        </p:nvSpPr>
        <p:spPr>
          <a:xfrm>
            <a:off x="466725" y="273844"/>
            <a:ext cx="8267700" cy="688181"/>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558EE6-FAAA-484E-AC02-CA36A80C7D00}"/>
              </a:ext>
            </a:extLst>
          </p:cNvPr>
          <p:cNvSpPr>
            <a:spLocks noGrp="1"/>
          </p:cNvSpPr>
          <p:nvPr>
            <p:ph type="body" idx="1"/>
          </p:nvPr>
        </p:nvSpPr>
        <p:spPr>
          <a:xfrm>
            <a:off x="466726" y="1260872"/>
            <a:ext cx="40314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7978403-5B06-5B4A-BCCC-88B31DC563D8}"/>
              </a:ext>
            </a:extLst>
          </p:cNvPr>
          <p:cNvSpPr>
            <a:spLocks noGrp="1"/>
          </p:cNvSpPr>
          <p:nvPr>
            <p:ph sz="half" idx="2"/>
          </p:nvPr>
        </p:nvSpPr>
        <p:spPr>
          <a:xfrm>
            <a:off x="466726" y="1878806"/>
            <a:ext cx="4031456"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79E4F0-3EF2-B64E-A46D-FD358E36911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FB99B7C-FD25-2444-A35F-1F930CDB5E1F}"/>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796C4595-29DF-0547-AF2D-7A89D09EBF3A}"/>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7033132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A275-2694-C84A-89F7-7D4229E97E08}"/>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1EB88D93-F3BE-6A49-9314-4E9D90366010}"/>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19502046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F2D35-D67C-2A42-A825-121A369B7A86}"/>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1465421367"/>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806A-D07F-7D4F-86B4-9A9A1880257E}"/>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AA5B26-9178-514B-BC86-98B4C436D4E7}"/>
              </a:ext>
            </a:extLst>
          </p:cNvPr>
          <p:cNvSpPr>
            <a:spLocks noGrp="1"/>
          </p:cNvSpPr>
          <p:nvPr>
            <p:ph idx="1"/>
          </p:nvPr>
        </p:nvSpPr>
        <p:spPr>
          <a:xfrm>
            <a:off x="3887391" y="342901"/>
            <a:ext cx="4629150" cy="40528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59CC67-D868-D740-A1F6-336D2B932DB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9B938FE-9CF9-764B-9607-D1AFE4CEEF41}"/>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6" name="Footer Placeholder 5">
            <a:extLst>
              <a:ext uri="{FF2B5EF4-FFF2-40B4-BE49-F238E27FC236}">
                <a16:creationId xmlns:a16="http://schemas.microsoft.com/office/drawing/2014/main" id="{BCCECC28-156B-9642-AA1E-827A5533F8E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423BAB-898C-D343-B4F9-87915ECFEA6D}"/>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91789832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BE06-4486-654F-83ED-00F7A832486B}"/>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6DDFDCE-324F-2F40-BE2B-7D8D43BA161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A5D54D-397E-434D-A8E6-E732BB2AED9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5FA88B2-CB7B-0943-BE63-9AD875F7647D}"/>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6" name="Footer Placeholder 5">
            <a:extLst>
              <a:ext uri="{FF2B5EF4-FFF2-40B4-BE49-F238E27FC236}">
                <a16:creationId xmlns:a16="http://schemas.microsoft.com/office/drawing/2014/main" id="{B26F62BC-C0C4-4241-9665-A67F127D24B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5C982-F6DE-A743-8748-41516BDA7A49}"/>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12692819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F483-380F-4F41-930A-849475C1C3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A48E02-1723-7845-A86D-740CB43007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1D2A6-CF02-C146-A196-8E38A5AEC021}"/>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5" name="Footer Placeholder 4">
            <a:extLst>
              <a:ext uri="{FF2B5EF4-FFF2-40B4-BE49-F238E27FC236}">
                <a16:creationId xmlns:a16="http://schemas.microsoft.com/office/drawing/2014/main" id="{957EA611-0ABC-F84E-B2A6-16ED79F786D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F0DDE8-81D6-E94A-8810-34F12EC3D768}"/>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34176724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87858-6814-9044-A195-19DADDAD4CF4}"/>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C133-F954-ED4F-9D0D-26FF8E4C04A4}"/>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8D291B-37DF-9F4E-B6D8-4158881ED70C}"/>
              </a:ext>
            </a:extLst>
          </p:cNvPr>
          <p:cNvSpPr>
            <a:spLocks noGrp="1"/>
          </p:cNvSpPr>
          <p:nvPr>
            <p:ph type="dt" sz="half" idx="10"/>
          </p:nvPr>
        </p:nvSpPr>
        <p:spPr>
          <a:xfrm>
            <a:off x="628650" y="4767263"/>
            <a:ext cx="2057400" cy="273844"/>
          </a:xfrm>
          <a:prstGeom prst="rect">
            <a:avLst/>
          </a:prstGeom>
        </p:spPr>
        <p:txBody>
          <a:bodyPr/>
          <a:lstStyle/>
          <a:p>
            <a:fld id="{3FA02798-F2EE-AC45-A474-72BBE252059E}" type="datetimeFigureOut">
              <a:rPr lang="en-US" smtClean="0"/>
              <a:t>10/24/2022</a:t>
            </a:fld>
            <a:endParaRPr lang="en-US"/>
          </a:p>
        </p:txBody>
      </p:sp>
      <p:sp>
        <p:nvSpPr>
          <p:cNvPr id="5" name="Footer Placeholder 4">
            <a:extLst>
              <a:ext uri="{FF2B5EF4-FFF2-40B4-BE49-F238E27FC236}">
                <a16:creationId xmlns:a16="http://schemas.microsoft.com/office/drawing/2014/main" id="{E937BE1D-F59E-F14D-B16D-638532CD3D2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32E5AA-826A-C94B-BD44-C7D924FF68FE}"/>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57237904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EF0C89D1-8F17-7140-AFAF-3852AA76790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488163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en-GB"/>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44855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0"/>
            <a:ext cx="55434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3"/>
            <a:ext cx="5544620" cy="430887"/>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217568390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8729509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44373E4D-07C5-468F-A7BD-C7AD22C7764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8380313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88697181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11993E21-89C4-43F1-B0DA-3D71670B0B0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3265414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a:t>
            </a:r>
            <a:r>
              <a:rPr lang="fr-FR" err="1"/>
              <a:t>title</a:t>
            </a:r>
            <a:r>
              <a:rPr lang="fr-FR"/>
              <a:t>] | [Insert date]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2664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F1F48095-532B-4817-BFFB-AF6AF6A81C5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90084331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6228000" y="1062500"/>
            <a:ext cx="2592000" cy="2664000"/>
          </a:xfrm>
          <a:solidFill>
            <a:srgbClr val="0073CD"/>
          </a:solidFill>
        </p:spPr>
        <p:txBody>
          <a:bodyPr wrap="square" lIns="144000" tIns="108000" rIns="144000" bIns="108000">
            <a:noAutofit/>
          </a:bodyPr>
          <a:lstStyle>
            <a:lvl1pPr>
              <a:spcAft>
                <a:spcPts val="600"/>
              </a:spcAft>
              <a:defRPr sz="1800">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6" name="Footer Placeholder 2">
            <a:extLst>
              <a:ext uri="{FF2B5EF4-FFF2-40B4-BE49-F238E27FC236}">
                <a16:creationId xmlns:a16="http://schemas.microsoft.com/office/drawing/2014/main" id="{CC0BFDE7-E46E-4D15-A8FA-219C8CB4D4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915768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en-GB"/>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187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798953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endParaRPr lang="en-GB"/>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27587575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endParaRPr lang="en-GB"/>
          </a:p>
        </p:txBody>
      </p:sp>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03A40AB7-029F-4311-80FC-0AAAE2F69DD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407010234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414681966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endParaRPr lang="en-GB"/>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7" name="Footer Placeholder 2">
            <a:extLst>
              <a:ext uri="{FF2B5EF4-FFF2-40B4-BE49-F238E27FC236}">
                <a16:creationId xmlns:a16="http://schemas.microsoft.com/office/drawing/2014/main" id="{B8E8D2DA-923C-46FD-AE23-D8997A885C17}"/>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067555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6228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323850" y="2218065"/>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323851" y="1062000"/>
            <a:ext cx="994286" cy="1080000"/>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323850" y="2311146"/>
            <a:ext cx="2592388"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213690" indent="-209974">
              <a:spcBef>
                <a:spcPts val="0"/>
              </a:spcBef>
              <a:spcAft>
                <a:spcPts val="200"/>
              </a:spcAft>
              <a:buFont typeface="Arial" panose="020B0604020202020204" pitchFamily="34" charset="0"/>
              <a:buChar char="•"/>
              <a:defRPr sz="1200">
                <a:solidFill>
                  <a:schemeClr val="accent1"/>
                </a:solidFill>
              </a:defRPr>
            </a:lvl4pPr>
            <a:lvl5pPr marL="419946" indent="-209974">
              <a:spcBef>
                <a:spcPts val="0"/>
              </a:spcBef>
              <a:spcAft>
                <a:spcPts val="200"/>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22" name="Footer Placeholder 2">
            <a:extLst>
              <a:ext uri="{FF2B5EF4-FFF2-40B4-BE49-F238E27FC236}">
                <a16:creationId xmlns:a16="http://schemas.microsoft.com/office/drawing/2014/main" id="{65364470-3814-46DA-81B6-9B6ABEDC8B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317937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32385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32385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323851"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327660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327660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3276601"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6227762"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6227762"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6227763"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2287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418147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71342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Tree>
    <p:extLst>
      <p:ext uri="{BB962C8B-B14F-4D97-AF65-F5344CB8AC3E}">
        <p14:creationId xmlns:p14="http://schemas.microsoft.com/office/powerpoint/2010/main" val="1401636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Tree>
    <p:extLst>
      <p:ext uri="{BB962C8B-B14F-4D97-AF65-F5344CB8AC3E}">
        <p14:creationId xmlns:p14="http://schemas.microsoft.com/office/powerpoint/2010/main" val="172818545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a:t>| [Insert document </a:t>
            </a:r>
            <a:r>
              <a:rPr lang="fr-FR" err="1"/>
              <a:t>title</a:t>
            </a:r>
            <a:r>
              <a:rPr lang="fr-FR"/>
              <a:t>]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a:t> </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129889538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a:t> </a:t>
            </a:r>
          </a:p>
        </p:txBody>
      </p:sp>
    </p:spTree>
    <p:extLst>
      <p:ext uri="{BB962C8B-B14F-4D97-AF65-F5344CB8AC3E}">
        <p14:creationId xmlns:p14="http://schemas.microsoft.com/office/powerpoint/2010/main" val="10816010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a:t> </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138161578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spTree>
    <p:extLst>
      <p:ext uri="{BB962C8B-B14F-4D97-AF65-F5344CB8AC3E}">
        <p14:creationId xmlns:p14="http://schemas.microsoft.com/office/powerpoint/2010/main" val="37499171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20" name="Graphic 19">
            <a:extLst>
              <a:ext uri="{FF2B5EF4-FFF2-40B4-BE49-F238E27FC236}">
                <a16:creationId xmlns:a16="http://schemas.microsoft.com/office/drawing/2014/main" id="{044AFBBA-7610-4A43-B583-B8E6F6343F8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8005063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Tree>
    <p:extLst>
      <p:ext uri="{BB962C8B-B14F-4D97-AF65-F5344CB8AC3E}">
        <p14:creationId xmlns:p14="http://schemas.microsoft.com/office/powerpoint/2010/main" val="262045499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13511821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9056510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062774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4" y="1062039"/>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1" y="1062500"/>
            <a:ext cx="2592239"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p>
        </p:txBody>
      </p:sp>
    </p:spTree>
    <p:extLst>
      <p:ext uri="{BB962C8B-B14F-4D97-AF65-F5344CB8AC3E}">
        <p14:creationId xmlns:p14="http://schemas.microsoft.com/office/powerpoint/2010/main" val="36874239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a:t>
            </a:r>
            <a:r>
              <a:rPr lang="fr-FR" err="1"/>
              <a:t>title</a:t>
            </a:r>
            <a:r>
              <a:rPr lang="fr-FR"/>
              <a:t>] | [Insert date]</a:t>
            </a: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88"/>
            <a:ext cx="5544621" cy="1877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318923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1"/>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p>
        </p:txBody>
      </p:sp>
    </p:spTree>
    <p:extLst>
      <p:ext uri="{BB962C8B-B14F-4D97-AF65-F5344CB8AC3E}">
        <p14:creationId xmlns:p14="http://schemas.microsoft.com/office/powerpoint/2010/main" val="274145950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372705779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8" y="208022"/>
            <a:ext cx="1736469" cy="514017"/>
          </a:xfrm>
          <a:prstGeom prst="rect">
            <a:avLst/>
          </a:prstGeom>
        </p:spPr>
      </p:pic>
    </p:spTree>
    <p:extLst>
      <p:ext uri="{BB962C8B-B14F-4D97-AF65-F5344CB8AC3E}">
        <p14:creationId xmlns:p14="http://schemas.microsoft.com/office/powerpoint/2010/main" val="126528472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Tree>
    <p:extLst>
      <p:ext uri="{BB962C8B-B14F-4D97-AF65-F5344CB8AC3E}">
        <p14:creationId xmlns:p14="http://schemas.microsoft.com/office/powerpoint/2010/main" val="424064970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79" y="255601"/>
            <a:ext cx="1547332" cy="457949"/>
          </a:xfrm>
          <a:prstGeom prst="rect">
            <a:avLst/>
          </a:prstGeom>
        </p:spPr>
      </p:pic>
    </p:spTree>
    <p:extLst>
      <p:ext uri="{BB962C8B-B14F-4D97-AF65-F5344CB8AC3E}">
        <p14:creationId xmlns:p14="http://schemas.microsoft.com/office/powerpoint/2010/main" val="257840940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8" y="208024"/>
            <a:ext cx="1153207" cy="514016"/>
          </a:xfrm>
          <a:prstGeom prst="rect">
            <a:avLst/>
          </a:prstGeom>
        </p:spPr>
      </p:pic>
    </p:spTree>
    <p:extLst>
      <p:ext uri="{BB962C8B-B14F-4D97-AF65-F5344CB8AC3E}">
        <p14:creationId xmlns:p14="http://schemas.microsoft.com/office/powerpoint/2010/main" val="214798793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1"/>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8" y="208022"/>
            <a:ext cx="1736469" cy="514017"/>
          </a:xfrm>
          <a:prstGeom prst="rect">
            <a:avLst/>
          </a:prstGeom>
        </p:spPr>
      </p:pic>
    </p:spTree>
    <p:extLst>
      <p:ext uri="{BB962C8B-B14F-4D97-AF65-F5344CB8AC3E}">
        <p14:creationId xmlns:p14="http://schemas.microsoft.com/office/powerpoint/2010/main" val="14967814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1"/>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Tree>
    <p:extLst>
      <p:ext uri="{BB962C8B-B14F-4D97-AF65-F5344CB8AC3E}">
        <p14:creationId xmlns:p14="http://schemas.microsoft.com/office/powerpoint/2010/main" val="11917912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1"/>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79" y="255601"/>
            <a:ext cx="1547332" cy="457949"/>
          </a:xfrm>
          <a:prstGeom prst="rect">
            <a:avLst/>
          </a:prstGeom>
        </p:spPr>
      </p:pic>
    </p:spTree>
    <p:extLst>
      <p:ext uri="{BB962C8B-B14F-4D97-AF65-F5344CB8AC3E}">
        <p14:creationId xmlns:p14="http://schemas.microsoft.com/office/powerpoint/2010/main" val="39127896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260185175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237522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4" y="1062039"/>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1" y="1062500"/>
            <a:ext cx="2592239"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6" y="2140327"/>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07355439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88"/>
            <a:ext cx="5544621" cy="1877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2131366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1"/>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4580920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V="1">
            <a:off x="4000500" y="1392110"/>
            <a:ext cx="5143500" cy="3751391"/>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198695094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1"/>
            <a:ext cx="2598742" cy="1769715"/>
          </a:xfrm>
        </p:spPr>
        <p:txBody>
          <a:bodyPr anchor="b" anchorCtr="0"/>
          <a:lstStyle>
            <a:lvl1pPr>
              <a:defRPr sz="11500">
                <a:solidFill>
                  <a:schemeClr val="bg1"/>
                </a:solidFill>
              </a:defRPr>
            </a:lvl1pPr>
          </a:lstStyle>
          <a:p>
            <a:pPr lvl="0"/>
            <a:r>
              <a:rPr lang="en-US"/>
              <a:t>1</a:t>
            </a:r>
            <a:endParaRPr lang="en-GB"/>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391574" y="2078324"/>
            <a:ext cx="4752427" cy="3065177"/>
          </a:xfrm>
          <a:prstGeom prst="rect">
            <a:avLst/>
          </a:prstGeom>
        </p:spPr>
      </p:pic>
    </p:spTree>
    <p:extLst>
      <p:ext uri="{BB962C8B-B14F-4D97-AF65-F5344CB8AC3E}">
        <p14:creationId xmlns:p14="http://schemas.microsoft.com/office/powerpoint/2010/main" val="280475531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29604409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0343170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 Gas Transmission | Richmond induction</a:t>
            </a:r>
          </a:p>
        </p:txBody>
      </p:sp>
      <p:sp>
        <p:nvSpPr>
          <p:cNvPr id="4" name="Slide Number Placeholder 3"/>
          <p:cNvSpPr>
            <a:spLocks noGrp="1"/>
          </p:cNvSpPr>
          <p:nvPr>
            <p:ph type="sldNum" sz="quarter" idx="12"/>
          </p:nvPr>
        </p:nvSpPr>
        <p:spPr/>
        <p:txBody>
          <a:bodyPr/>
          <a:lstStyle>
            <a:lvl1pPr>
              <a:defRPr/>
            </a:lvl1pPr>
          </a:lstStyle>
          <a:p>
            <a:fld id="{B4819A6A-C7DE-4CDD-8607-A5A55F4283F8}" type="slidenum">
              <a:rPr lang="en-US"/>
              <a:pPr/>
              <a:t>‹#›</a:t>
            </a:fld>
            <a:endParaRPr lang="en-US"/>
          </a:p>
        </p:txBody>
      </p:sp>
    </p:spTree>
    <p:extLst>
      <p:ext uri="{BB962C8B-B14F-4D97-AF65-F5344CB8AC3E}">
        <p14:creationId xmlns:p14="http://schemas.microsoft.com/office/powerpoint/2010/main" val="28666498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4030-EB13-1948-8B1D-56212C541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7CB36-9045-694B-B5A0-C7AE65454119}"/>
              </a:ext>
            </a:extLst>
          </p:cNvPr>
          <p:cNvSpPr>
            <a:spLocks noGrp="1"/>
          </p:cNvSpPr>
          <p:nvPr>
            <p:ph idx="1"/>
          </p:nvPr>
        </p:nvSpPr>
        <p:spPr>
          <a:xfrm>
            <a:off x="322782" y="1058866"/>
            <a:ext cx="8498440" cy="187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4BAF6-6483-D940-B0E1-FCD05C47DB6F}"/>
              </a:ext>
            </a:extLst>
          </p:cNvPr>
          <p:cNvSpPr>
            <a:spLocks noGrp="1"/>
          </p:cNvSpPr>
          <p:nvPr>
            <p:ph type="dt" sz="half" idx="10"/>
          </p:nvPr>
        </p:nvSpPr>
        <p:spPr/>
        <p:txBody>
          <a:bodyPr/>
          <a:lstStyle/>
          <a:p>
            <a:fld id="{E243A1F4-EB33-1B4A-8DFB-0AE765AF6F2B}" type="datetimeFigureOut">
              <a:rPr lang="en-US" smtClean="0"/>
              <a:t>10/24/2022</a:t>
            </a:fld>
            <a:endParaRPr lang="en-US"/>
          </a:p>
        </p:txBody>
      </p:sp>
      <p:sp>
        <p:nvSpPr>
          <p:cNvPr id="5" name="Footer Placeholder 4">
            <a:extLst>
              <a:ext uri="{FF2B5EF4-FFF2-40B4-BE49-F238E27FC236}">
                <a16:creationId xmlns:a16="http://schemas.microsoft.com/office/drawing/2014/main" id="{DB6EE54F-F234-0248-A7CB-11F89CCCC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FE923-7AFA-D940-9225-38C2411482AD}"/>
              </a:ext>
            </a:extLst>
          </p:cNvPr>
          <p:cNvSpPr>
            <a:spLocks noGrp="1"/>
          </p:cNvSpPr>
          <p:nvPr>
            <p:ph type="sldNum" sz="quarter" idx="12"/>
          </p:nvPr>
        </p:nvSpPr>
        <p:spPr/>
        <p:txBody>
          <a:bodyPr/>
          <a:lstStyle/>
          <a:p>
            <a:fld id="{BDE7BFA8-D11A-D340-8CD9-1F78FF95BB21}" type="slidenum">
              <a:rPr lang="en-US" smtClean="0"/>
              <a:t>‹#›</a:t>
            </a:fld>
            <a:endParaRPr lang="en-US"/>
          </a:p>
        </p:txBody>
      </p:sp>
    </p:spTree>
    <p:extLst>
      <p:ext uri="{BB962C8B-B14F-4D97-AF65-F5344CB8AC3E}">
        <p14:creationId xmlns:p14="http://schemas.microsoft.com/office/powerpoint/2010/main" val="948966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749406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spTree>
    <p:extLst>
      <p:ext uri="{BB962C8B-B14F-4D97-AF65-F5344CB8AC3E}">
        <p14:creationId xmlns:p14="http://schemas.microsoft.com/office/powerpoint/2010/main" val="410970530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212387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spTree>
    <p:extLst>
      <p:ext uri="{BB962C8B-B14F-4D97-AF65-F5344CB8AC3E}">
        <p14:creationId xmlns:p14="http://schemas.microsoft.com/office/powerpoint/2010/main" val="223403550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36613479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5217308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3340-D6D9-8D18-AC99-68730262763B}"/>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50EC098-3CCB-0B40-7238-F74673FEF11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21606025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1D34CC1-73B8-44F5-BEDB-848941AF9EAF}"/>
              </a:ext>
            </a:extLst>
          </p:cNvPr>
          <p:cNvGraphicFramePr>
            <a:graphicFrameLocks noChangeAspect="1"/>
          </p:cNvGraphicFramePr>
          <p:nvPr userDrawn="1">
            <p:custDataLst>
              <p:tags r:id="rId2"/>
            </p:custDataLst>
            <p:extLst>
              <p:ext uri="{D42A27DB-BD31-4B8C-83A1-F6EECF244321}">
                <p14:modId xmlns:p14="http://schemas.microsoft.com/office/powerpoint/2010/main" val="186535951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15" imgH="416" progId="TCLayout.ActiveDocument.1">
                  <p:embed/>
                </p:oleObj>
              </mc:Choice>
              <mc:Fallback>
                <p:oleObj name="think-cell Slide" r:id="rId5" imgW="415" imgH="416" progId="TCLayout.ActiveDocument.1">
                  <p:embed/>
                  <p:pic>
                    <p:nvPicPr>
                      <p:cNvPr id="7" name="Object 6" hidden="1">
                        <a:extLst>
                          <a:ext uri="{FF2B5EF4-FFF2-40B4-BE49-F238E27FC236}">
                            <a16:creationId xmlns:a16="http://schemas.microsoft.com/office/drawing/2014/main" id="{E1D34CC1-73B8-44F5-BEDB-848941AF9EAF}"/>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3C63AF3-ACA6-44BA-9BC0-38D2C255D9B0}"/>
              </a:ext>
            </a:extLst>
          </p:cNvPr>
          <p:cNvSpPr/>
          <p:nvPr userDrawn="1">
            <p:custDataLst>
              <p:tags r:id="rId3"/>
            </p:custDataLst>
          </p:nvPr>
        </p:nvSpPr>
        <p:spPr bwMode="auto">
          <a:xfrm>
            <a:off x="1" y="1"/>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000" b="1" i="0" baseline="0" err="1">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4" name="Title 3">
            <a:extLst>
              <a:ext uri="{FF2B5EF4-FFF2-40B4-BE49-F238E27FC236}">
                <a16:creationId xmlns:a16="http://schemas.microsoft.com/office/drawing/2014/main" id="{24DC1A31-5068-457A-9EB8-1CE2FB678F7E}"/>
              </a:ext>
            </a:extLst>
          </p:cNvPr>
          <p:cNvSpPr>
            <a:spLocks noGrp="1"/>
          </p:cNvSpPr>
          <p:nvPr>
            <p:ph type="title" hasCustomPrompt="1"/>
          </p:nvPr>
        </p:nvSpPr>
        <p:spPr>
          <a:xfrm>
            <a:off x="323850" y="276539"/>
            <a:ext cx="8496300" cy="432515"/>
          </a:xfrm>
        </p:spPr>
        <p:txBody>
          <a:bodyPr/>
          <a:lstStyle>
            <a:lvl1pPr>
              <a:defRPr sz="2000"/>
            </a:lvl1pPr>
          </a:lstStyle>
          <a:p>
            <a:r>
              <a:rPr lang="en-US"/>
              <a:t>[Click to enter title – guidance Arial font, size 20]</a:t>
            </a:r>
            <a:endParaRPr lang="en-GB"/>
          </a:p>
        </p:txBody>
      </p:sp>
    </p:spTree>
    <p:extLst>
      <p:ext uri="{BB962C8B-B14F-4D97-AF65-F5344CB8AC3E}">
        <p14:creationId xmlns:p14="http://schemas.microsoft.com/office/powerpoint/2010/main" val="2745677872"/>
      </p:ext>
    </p:extLst>
  </p:cSld>
  <p:clrMapOvr>
    <a:masterClrMapping/>
  </p:clrMapOvr>
  <p:transition>
    <p:fade/>
  </p:transition>
  <p:extLst>
    <p:ext uri="{DCECCB84-F9BA-43D5-87BE-67443E8EF086}">
      <p15:sldGuideLst xmlns:p15="http://schemas.microsoft.com/office/powerpoint/2012/main">
        <p15:guide id="1" orient="horz" pos="169">
          <p15:clr>
            <a:srgbClr val="FBAE40"/>
          </p15:clr>
        </p15:guide>
        <p15:guide id="2" orient="horz" pos="690">
          <p15:clr>
            <a:srgbClr val="FBAE40"/>
          </p15:clr>
        </p15:guide>
        <p15:guide id="3" orient="horz" pos="289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rapline_Not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BE3274-845A-4F99-A814-CFE2EE1FB0CA}"/>
              </a:ext>
            </a:extLst>
          </p:cNvPr>
          <p:cNvGraphicFramePr>
            <a:graphicFrameLocks noChangeAspect="1"/>
          </p:cNvGraphicFramePr>
          <p:nvPr userDrawn="1">
            <p:custDataLst>
              <p:tags r:id="rId2"/>
            </p:custDataLst>
            <p:extLst>
              <p:ext uri="{D42A27DB-BD31-4B8C-83A1-F6EECF244321}">
                <p14:modId xmlns:p14="http://schemas.microsoft.com/office/powerpoint/2010/main" val="230601452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15" imgH="416" progId="TCLayout.ActiveDocument.1">
                  <p:embed/>
                </p:oleObj>
              </mc:Choice>
              <mc:Fallback>
                <p:oleObj name="think-cell Slide" r:id="rId5" imgW="415" imgH="416" progId="TCLayout.ActiveDocument.1">
                  <p:embed/>
                  <p:pic>
                    <p:nvPicPr>
                      <p:cNvPr id="7" name="Object 6" hidden="1">
                        <a:extLst>
                          <a:ext uri="{FF2B5EF4-FFF2-40B4-BE49-F238E27FC236}">
                            <a16:creationId xmlns:a16="http://schemas.microsoft.com/office/drawing/2014/main" id="{B7BE3274-845A-4F99-A814-CFE2EE1FB0C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C8DF41-8CEE-422C-B0C2-F8D0F442A311}"/>
              </a:ext>
            </a:extLst>
          </p:cNvPr>
          <p:cNvSpPr/>
          <p:nvPr userDrawn="1">
            <p:custDataLst>
              <p:tags r:id="rId3"/>
            </p:custDataLst>
          </p:nvPr>
        </p:nvSpPr>
        <p:spPr bwMode="auto">
          <a:xfrm>
            <a:off x="1" y="1"/>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000" b="1" i="0" baseline="0" err="1">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5" name="Title 3">
            <a:extLst>
              <a:ext uri="{FF2B5EF4-FFF2-40B4-BE49-F238E27FC236}">
                <a16:creationId xmlns:a16="http://schemas.microsoft.com/office/drawing/2014/main" id="{1410A417-9CE2-40BE-BA41-2D09E258F938}"/>
              </a:ext>
            </a:extLst>
          </p:cNvPr>
          <p:cNvSpPr>
            <a:spLocks noGrp="1"/>
          </p:cNvSpPr>
          <p:nvPr>
            <p:ph type="title" hasCustomPrompt="1"/>
          </p:nvPr>
        </p:nvSpPr>
        <p:spPr>
          <a:xfrm>
            <a:off x="323850" y="276539"/>
            <a:ext cx="8496300" cy="432515"/>
          </a:xfrm>
        </p:spPr>
        <p:txBody>
          <a:bodyPr/>
          <a:lstStyle>
            <a:lvl1pPr>
              <a:defRPr sz="2000"/>
            </a:lvl1pPr>
          </a:lstStyle>
          <a:p>
            <a:r>
              <a:rPr lang="en-US"/>
              <a:t>[Click to enter title – guidance Arial font, size 20]</a:t>
            </a:r>
            <a:endParaRPr lang="en-GB"/>
          </a:p>
        </p:txBody>
      </p:sp>
      <p:sp>
        <p:nvSpPr>
          <p:cNvPr id="10" name="Text Placeholder 4">
            <a:extLst>
              <a:ext uri="{FF2B5EF4-FFF2-40B4-BE49-F238E27FC236}">
                <a16:creationId xmlns:a16="http://schemas.microsoft.com/office/drawing/2014/main" id="{555189B4-1FD1-4D91-8146-AF0FC8EAB5BD}"/>
              </a:ext>
            </a:extLst>
          </p:cNvPr>
          <p:cNvSpPr>
            <a:spLocks noGrp="1"/>
          </p:cNvSpPr>
          <p:nvPr>
            <p:ph type="body" sz="quarter" idx="10" hasCustomPrompt="1"/>
          </p:nvPr>
        </p:nvSpPr>
        <p:spPr>
          <a:xfrm>
            <a:off x="323850" y="709049"/>
            <a:ext cx="8496300" cy="360000"/>
          </a:xfrm>
          <a:prstGeom prst="rect">
            <a:avLst/>
          </a:prstGeom>
        </p:spPr>
        <p:txBody>
          <a:bodyPr lIns="0" tIns="36000" rIns="0" bIns="36000" anchor="t"/>
          <a:lstStyle>
            <a:lvl1pPr>
              <a:spcAft>
                <a:spcPts val="0"/>
              </a:spcAft>
              <a:defRPr sz="1000" b="1">
                <a:solidFill>
                  <a:schemeClr val="tx1"/>
                </a:solidFill>
              </a:defRPr>
            </a:lvl1pPr>
            <a:lvl2pPr>
              <a:defRPr sz="1000"/>
            </a:lvl2pPr>
            <a:lvl3pPr>
              <a:defRPr sz="1000"/>
            </a:lvl3pPr>
            <a:lvl4pPr>
              <a:defRPr sz="1000"/>
            </a:lvl4pPr>
            <a:lvl5pPr>
              <a:defRPr sz="1000"/>
            </a:lvl5pPr>
          </a:lstStyle>
          <a:p>
            <a:pPr lvl="0"/>
            <a:r>
              <a:rPr lang="en-US"/>
              <a:t>[click to enter strapline – guidance 2x lines, Arial font, size 10)</a:t>
            </a:r>
          </a:p>
          <a:p>
            <a:pPr lvl="0"/>
            <a:r>
              <a:rPr lang="en-US"/>
              <a:t>…]</a:t>
            </a:r>
            <a:endParaRPr lang="en-GB"/>
          </a:p>
        </p:txBody>
      </p:sp>
      <p:sp>
        <p:nvSpPr>
          <p:cNvPr id="12" name="Text Placeholder 4">
            <a:extLst>
              <a:ext uri="{FF2B5EF4-FFF2-40B4-BE49-F238E27FC236}">
                <a16:creationId xmlns:a16="http://schemas.microsoft.com/office/drawing/2014/main" id="{07FA8FC9-BEAE-41C0-A538-6B763E9133C9}"/>
              </a:ext>
            </a:extLst>
          </p:cNvPr>
          <p:cNvSpPr>
            <a:spLocks noGrp="1"/>
          </p:cNvSpPr>
          <p:nvPr>
            <p:ph type="body" sz="quarter" idx="11" hasCustomPrompt="1"/>
          </p:nvPr>
        </p:nvSpPr>
        <p:spPr>
          <a:xfrm>
            <a:off x="323850" y="4590023"/>
            <a:ext cx="8496300" cy="288000"/>
          </a:xfrm>
          <a:prstGeom prst="rect">
            <a:avLst/>
          </a:prstGeom>
        </p:spPr>
        <p:txBody>
          <a:bodyPr lIns="0" tIns="36000" rIns="0" bIns="36000" anchor="t"/>
          <a:lstStyle>
            <a:lvl1pPr>
              <a:spcAft>
                <a:spcPts val="0"/>
              </a:spcAft>
              <a:defRPr sz="700" b="0">
                <a:solidFill>
                  <a:schemeClr val="tx1"/>
                </a:solidFill>
              </a:defRPr>
            </a:lvl1pPr>
            <a:lvl2pPr>
              <a:defRPr sz="1000"/>
            </a:lvl2pPr>
            <a:lvl3pPr>
              <a:defRPr sz="1000"/>
            </a:lvl3pPr>
            <a:lvl4pPr>
              <a:defRPr sz="1000"/>
            </a:lvl4pPr>
            <a:lvl5pPr>
              <a:defRPr sz="1000"/>
            </a:lvl5pPr>
          </a:lstStyle>
          <a:p>
            <a:pPr lvl="0"/>
            <a:r>
              <a:rPr lang="en-US"/>
              <a:t>Note: (a) guidance – Arial font, size 7; (b) […]; (c) […]</a:t>
            </a:r>
            <a:endParaRPr lang="en-GB"/>
          </a:p>
        </p:txBody>
      </p:sp>
    </p:spTree>
    <p:extLst>
      <p:ext uri="{BB962C8B-B14F-4D97-AF65-F5344CB8AC3E}">
        <p14:creationId xmlns:p14="http://schemas.microsoft.com/office/powerpoint/2010/main" val="3472627244"/>
      </p:ext>
    </p:extLst>
  </p:cSld>
  <p:clrMapOvr>
    <a:masterClrMapping/>
  </p:clrMapOvr>
  <p:transition>
    <p:fade/>
  </p:transition>
  <p:extLst>
    <p:ext uri="{DCECCB84-F9BA-43D5-87BE-67443E8EF086}">
      <p15:sldGuideLst xmlns:p15="http://schemas.microsoft.com/office/powerpoint/2012/main">
        <p15:guide id="1" orient="horz" pos="2890">
          <p15:clr>
            <a:srgbClr val="FBAE40"/>
          </p15:clr>
        </p15:guide>
        <p15:guide id="2" orient="horz" pos="6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rapline_No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C7A4DC-5183-4C71-A101-FB3EEAA564A2}"/>
              </a:ext>
            </a:extLst>
          </p:cNvPr>
          <p:cNvSpPr/>
          <p:nvPr userDrawn="1"/>
        </p:nvSpPr>
        <p:spPr bwMode="auto">
          <a:xfrm>
            <a:off x="0" y="0"/>
            <a:ext cx="9144000" cy="5143500"/>
          </a:xfrm>
          <a:prstGeom prst="rect">
            <a:avLst/>
          </a:prstGeom>
          <a:solidFill>
            <a:srgbClr val="ECEFFF"/>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lgn="l">
              <a:spcAft>
                <a:spcPts val="338"/>
              </a:spcAft>
            </a:pPr>
            <a:endParaRPr lang="en-GB" sz="1350" err="1">
              <a:solidFill>
                <a:schemeClr val="bg1"/>
              </a:solidFill>
              <a:latin typeface="+mn-lt"/>
              <a:cs typeface="Arial"/>
            </a:endParaRPr>
          </a:p>
        </p:txBody>
      </p:sp>
      <p:graphicFrame>
        <p:nvGraphicFramePr>
          <p:cNvPr id="7" name="Object 6" hidden="1">
            <a:extLst>
              <a:ext uri="{FF2B5EF4-FFF2-40B4-BE49-F238E27FC236}">
                <a16:creationId xmlns:a16="http://schemas.microsoft.com/office/drawing/2014/main" id="{B7BE3274-845A-4F99-A814-CFE2EE1FB0CA}"/>
              </a:ext>
            </a:extLst>
          </p:cNvPr>
          <p:cNvGraphicFramePr>
            <a:graphicFrameLocks noChangeAspect="1"/>
          </p:cNvGraphicFramePr>
          <p:nvPr userDrawn="1">
            <p:custDataLst>
              <p:tags r:id="rId2"/>
            </p:custDataLst>
            <p:extLst>
              <p:ext uri="{D42A27DB-BD31-4B8C-83A1-F6EECF244321}">
                <p14:modId xmlns:p14="http://schemas.microsoft.com/office/powerpoint/2010/main" val="125330861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15" imgH="416" progId="TCLayout.ActiveDocument.1">
                  <p:embed/>
                </p:oleObj>
              </mc:Choice>
              <mc:Fallback>
                <p:oleObj name="think-cell Slide" r:id="rId5" imgW="415" imgH="416" progId="TCLayout.ActiveDocument.1">
                  <p:embed/>
                  <p:pic>
                    <p:nvPicPr>
                      <p:cNvPr id="7" name="Object 6" hidden="1">
                        <a:extLst>
                          <a:ext uri="{FF2B5EF4-FFF2-40B4-BE49-F238E27FC236}">
                            <a16:creationId xmlns:a16="http://schemas.microsoft.com/office/drawing/2014/main" id="{B7BE3274-845A-4F99-A814-CFE2EE1FB0C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C8DF41-8CEE-422C-B0C2-F8D0F442A311}"/>
              </a:ext>
            </a:extLst>
          </p:cNvPr>
          <p:cNvSpPr/>
          <p:nvPr userDrawn="1">
            <p:custDataLst>
              <p:tags r:id="rId3"/>
            </p:custDataLst>
          </p:nvPr>
        </p:nvSpPr>
        <p:spPr bwMode="auto">
          <a:xfrm>
            <a:off x="1" y="1"/>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000" b="1" i="0" baseline="0" err="1">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5" name="Title 3">
            <a:extLst>
              <a:ext uri="{FF2B5EF4-FFF2-40B4-BE49-F238E27FC236}">
                <a16:creationId xmlns:a16="http://schemas.microsoft.com/office/drawing/2014/main" id="{1410A417-9CE2-40BE-BA41-2D09E258F938}"/>
              </a:ext>
            </a:extLst>
          </p:cNvPr>
          <p:cNvSpPr>
            <a:spLocks noGrp="1"/>
          </p:cNvSpPr>
          <p:nvPr>
            <p:ph type="title" hasCustomPrompt="1"/>
          </p:nvPr>
        </p:nvSpPr>
        <p:spPr>
          <a:xfrm>
            <a:off x="323850" y="276539"/>
            <a:ext cx="8496300" cy="432515"/>
          </a:xfrm>
        </p:spPr>
        <p:txBody>
          <a:bodyPr/>
          <a:lstStyle>
            <a:lvl1pPr>
              <a:defRPr sz="2000"/>
            </a:lvl1pPr>
          </a:lstStyle>
          <a:p>
            <a:r>
              <a:rPr lang="en-US"/>
              <a:t>[Click to enter title – guidance Arial font, size 20]</a:t>
            </a:r>
            <a:endParaRPr lang="en-GB"/>
          </a:p>
        </p:txBody>
      </p:sp>
      <p:sp>
        <p:nvSpPr>
          <p:cNvPr id="10" name="Text Placeholder 4">
            <a:extLst>
              <a:ext uri="{FF2B5EF4-FFF2-40B4-BE49-F238E27FC236}">
                <a16:creationId xmlns:a16="http://schemas.microsoft.com/office/drawing/2014/main" id="{555189B4-1FD1-4D91-8146-AF0FC8EAB5BD}"/>
              </a:ext>
            </a:extLst>
          </p:cNvPr>
          <p:cNvSpPr>
            <a:spLocks noGrp="1"/>
          </p:cNvSpPr>
          <p:nvPr>
            <p:ph type="body" sz="quarter" idx="10" hasCustomPrompt="1"/>
          </p:nvPr>
        </p:nvSpPr>
        <p:spPr>
          <a:xfrm>
            <a:off x="323850" y="709049"/>
            <a:ext cx="8496300" cy="360000"/>
          </a:xfrm>
          <a:prstGeom prst="rect">
            <a:avLst/>
          </a:prstGeom>
        </p:spPr>
        <p:txBody>
          <a:bodyPr lIns="0" tIns="36000" rIns="0" bIns="36000" anchor="t"/>
          <a:lstStyle>
            <a:lvl1pPr>
              <a:spcAft>
                <a:spcPts val="0"/>
              </a:spcAft>
              <a:defRPr sz="1000" b="1">
                <a:solidFill>
                  <a:schemeClr val="tx1"/>
                </a:solidFill>
              </a:defRPr>
            </a:lvl1pPr>
            <a:lvl2pPr>
              <a:defRPr sz="1000"/>
            </a:lvl2pPr>
            <a:lvl3pPr>
              <a:defRPr sz="1000"/>
            </a:lvl3pPr>
            <a:lvl4pPr>
              <a:defRPr sz="1000"/>
            </a:lvl4pPr>
            <a:lvl5pPr>
              <a:defRPr sz="1000"/>
            </a:lvl5pPr>
          </a:lstStyle>
          <a:p>
            <a:pPr lvl="0"/>
            <a:r>
              <a:rPr lang="en-US"/>
              <a:t>[click to enter strapline – guidance 2x lines, Arial font, size 10)</a:t>
            </a:r>
          </a:p>
          <a:p>
            <a:pPr lvl="0"/>
            <a:r>
              <a:rPr lang="en-US"/>
              <a:t>…]</a:t>
            </a:r>
            <a:endParaRPr lang="en-GB"/>
          </a:p>
        </p:txBody>
      </p:sp>
      <p:sp>
        <p:nvSpPr>
          <p:cNvPr id="12" name="Text Placeholder 4">
            <a:extLst>
              <a:ext uri="{FF2B5EF4-FFF2-40B4-BE49-F238E27FC236}">
                <a16:creationId xmlns:a16="http://schemas.microsoft.com/office/drawing/2014/main" id="{07FA8FC9-BEAE-41C0-A538-6B763E9133C9}"/>
              </a:ext>
            </a:extLst>
          </p:cNvPr>
          <p:cNvSpPr>
            <a:spLocks noGrp="1"/>
          </p:cNvSpPr>
          <p:nvPr>
            <p:ph type="body" sz="quarter" idx="11" hasCustomPrompt="1"/>
          </p:nvPr>
        </p:nvSpPr>
        <p:spPr>
          <a:xfrm>
            <a:off x="323850" y="4590023"/>
            <a:ext cx="8496300" cy="288000"/>
          </a:xfrm>
          <a:prstGeom prst="rect">
            <a:avLst/>
          </a:prstGeom>
        </p:spPr>
        <p:txBody>
          <a:bodyPr lIns="0" tIns="36000" rIns="0" bIns="36000" anchor="t"/>
          <a:lstStyle>
            <a:lvl1pPr>
              <a:spcAft>
                <a:spcPts val="0"/>
              </a:spcAft>
              <a:defRPr sz="700" b="0">
                <a:solidFill>
                  <a:schemeClr val="tx1"/>
                </a:solidFill>
              </a:defRPr>
            </a:lvl1pPr>
            <a:lvl2pPr>
              <a:defRPr sz="1000"/>
            </a:lvl2pPr>
            <a:lvl3pPr>
              <a:defRPr sz="1000"/>
            </a:lvl3pPr>
            <a:lvl4pPr>
              <a:defRPr sz="1000"/>
            </a:lvl4pPr>
            <a:lvl5pPr>
              <a:defRPr sz="1000"/>
            </a:lvl5pPr>
          </a:lstStyle>
          <a:p>
            <a:pPr lvl="0"/>
            <a:r>
              <a:rPr lang="en-US"/>
              <a:t>Note: (a) guidance – Arial font, size 7; (b) […]; (c) […]</a:t>
            </a:r>
            <a:endParaRPr lang="en-GB"/>
          </a:p>
        </p:txBody>
      </p:sp>
    </p:spTree>
    <p:extLst>
      <p:ext uri="{BB962C8B-B14F-4D97-AF65-F5344CB8AC3E}">
        <p14:creationId xmlns:p14="http://schemas.microsoft.com/office/powerpoint/2010/main" val="254434918"/>
      </p:ext>
    </p:extLst>
  </p:cSld>
  <p:clrMapOvr>
    <a:masterClrMapping/>
  </p:clrMapOvr>
  <p:transition>
    <p:fade/>
  </p:transition>
  <p:extLst>
    <p:ext uri="{DCECCB84-F9BA-43D5-87BE-67443E8EF086}">
      <p15:sldGuideLst xmlns:p15="http://schemas.microsoft.com/office/powerpoint/2012/main">
        <p15:guide id="1" orient="horz" pos="2890">
          <p15:clr>
            <a:srgbClr val="FBAE40"/>
          </p15:clr>
        </p15:guide>
        <p15:guide id="2" orient="horz" pos="69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9"/>
            <a:ext cx="2524125" cy="769441"/>
          </a:xfrm>
          <a:prstGeom prst="rect">
            <a:avLst/>
          </a:prstGeo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1"/>
            <a:ext cx="2598742" cy="1769715"/>
          </a:xfrm>
          <a:prstGeom prst="rect">
            <a:avLst/>
          </a:prstGeo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a:p>
        </p:txBody>
      </p:sp>
    </p:spTree>
    <p:extLst>
      <p:ext uri="{BB962C8B-B14F-4D97-AF65-F5344CB8AC3E}">
        <p14:creationId xmlns:p14="http://schemas.microsoft.com/office/powerpoint/2010/main" val="102091482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9"/>
            <a:ext cx="2524125" cy="769441"/>
          </a:xfrm>
          <a:prstGeom prst="rect">
            <a:avLst/>
          </a:prstGeo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1"/>
            <a:ext cx="2598742" cy="1769715"/>
          </a:xfrm>
          <a:prstGeom prst="rect">
            <a:avLst/>
          </a:prstGeo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8" y="208022"/>
            <a:ext cx="1736469" cy="514017"/>
          </a:xfrm>
          <a:prstGeom prst="rect">
            <a:avLst/>
          </a:prstGeom>
        </p:spPr>
      </p:pic>
    </p:spTree>
    <p:extLst>
      <p:ext uri="{BB962C8B-B14F-4D97-AF65-F5344CB8AC3E}">
        <p14:creationId xmlns:p14="http://schemas.microsoft.com/office/powerpoint/2010/main" val="395426775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9"/>
            <a:ext cx="2524125" cy="769441"/>
          </a:xfrm>
          <a:prstGeom prst="rect">
            <a:avLst/>
          </a:prstGeo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1"/>
            <a:ext cx="2598742" cy="1769715"/>
          </a:xfrm>
          <a:prstGeom prst="rect">
            <a:avLst/>
          </a:prstGeo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8" y="208022"/>
            <a:ext cx="1736469" cy="514017"/>
          </a:xfrm>
          <a:prstGeom prst="rect">
            <a:avLst/>
          </a:prstGeom>
        </p:spPr>
      </p:pic>
    </p:spTree>
    <p:extLst>
      <p:ext uri="{BB962C8B-B14F-4D97-AF65-F5344CB8AC3E}">
        <p14:creationId xmlns:p14="http://schemas.microsoft.com/office/powerpoint/2010/main" val="270771468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47149014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9EE03D-847A-A244-95ED-8FCEBE7AC02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Picture 12" descr="Background pattern&#10;&#10;Description automatically generated">
            <a:extLst>
              <a:ext uri="{FF2B5EF4-FFF2-40B4-BE49-F238E27FC236}">
                <a16:creationId xmlns:a16="http://schemas.microsoft.com/office/drawing/2014/main" id="{B861DEF1-056E-E648-BA71-3378BA3E766F}"/>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17" name="Picture 16" descr="Text&#10;&#10;Description automatically generated">
            <a:extLst>
              <a:ext uri="{FF2B5EF4-FFF2-40B4-BE49-F238E27FC236}">
                <a16:creationId xmlns:a16="http://schemas.microsoft.com/office/drawing/2014/main" id="{6F9E9654-2BD8-AA47-A927-FDEB684D4C93}"/>
              </a:ext>
            </a:extLst>
          </p:cNvPr>
          <p:cNvPicPr>
            <a:picLocks noChangeAspect="1"/>
          </p:cNvPicPr>
          <p:nvPr userDrawn="1"/>
        </p:nvPicPr>
        <p:blipFill>
          <a:blip r:embed="rId4"/>
          <a:stretch>
            <a:fillRect/>
          </a:stretch>
        </p:blipFill>
        <p:spPr>
          <a:xfrm>
            <a:off x="3533700" y="2348006"/>
            <a:ext cx="2816930" cy="985975"/>
          </a:xfrm>
          <a:prstGeom prst="rect">
            <a:avLst/>
          </a:prstGeom>
        </p:spPr>
      </p:pic>
    </p:spTree>
    <p:extLst>
      <p:ext uri="{BB962C8B-B14F-4D97-AF65-F5344CB8AC3E}">
        <p14:creationId xmlns:p14="http://schemas.microsoft.com/office/powerpoint/2010/main" val="58565262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EF0C89D1-8F17-7140-AFAF-3852AA76790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89122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A275-2694-C84A-89F7-7D4229E97E08}"/>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1EB88D93-F3BE-6A49-9314-4E9D90366010}"/>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126753197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1E36-030B-744C-9E74-2FB4C5649DE0}"/>
              </a:ext>
            </a:extLst>
          </p:cNvPr>
          <p:cNvSpPr>
            <a:spLocks noGrp="1"/>
          </p:cNvSpPr>
          <p:nvPr>
            <p:ph type="title"/>
          </p:nvPr>
        </p:nvSpPr>
        <p:spPr>
          <a:xfrm>
            <a:off x="390525" y="369094"/>
            <a:ext cx="8353425" cy="62150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D7E513-4525-7F48-8065-11C20AF6EAD7}"/>
              </a:ext>
            </a:extLst>
          </p:cNvPr>
          <p:cNvSpPr>
            <a:spLocks noGrp="1"/>
          </p:cNvSpPr>
          <p:nvPr>
            <p:ph idx="1"/>
          </p:nvPr>
        </p:nvSpPr>
        <p:spPr>
          <a:xfrm>
            <a:off x="390525" y="1057276"/>
            <a:ext cx="8353425" cy="3575447"/>
          </a:xfrm>
        </p:spPr>
        <p:txBody>
          <a:bodyPr/>
          <a:lstStyle>
            <a:lvl1pPr marL="234554" indent="-234554">
              <a:lnSpc>
                <a:spcPct val="100000"/>
              </a:lnSpc>
              <a:buSzPct val="70000"/>
              <a:buFont typeface="System Font Regular"/>
              <a:buChar char="◆"/>
              <a:tabLst/>
              <a:defRPr/>
            </a:lvl1pPr>
            <a:lvl2pPr marL="439341" indent="-163116">
              <a:lnSpc>
                <a:spcPct val="100000"/>
              </a:lnSpc>
              <a:buFont typeface="System Font Regular"/>
              <a:buChar char="⁃"/>
              <a:tabLst/>
              <a:defRPr/>
            </a:lvl2pPr>
            <a:lvl3pPr marL="561975" indent="-161925">
              <a:lnSpc>
                <a:spcPct val="100000"/>
              </a:lnSpc>
              <a:buFont typeface="System Font Regular"/>
              <a:buChar char="⁃"/>
              <a:tabLst/>
              <a:defRPr/>
            </a:lvl3pPr>
            <a:lvl4pPr marL="733425" indent="-133350">
              <a:lnSpc>
                <a:spcPct val="100000"/>
              </a:lnSpc>
              <a:buFont typeface="System Font Regular"/>
              <a:buChar char="⁃"/>
              <a:tabLst/>
              <a:defRPr/>
            </a:lvl4pPr>
            <a:lvl5pPr marL="895350" indent="-133350">
              <a:lnSpc>
                <a:spcPct val="100000"/>
              </a:lnSpc>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E7DD47B0-6CA4-974A-80FF-7B13F1962E33}"/>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35034962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F2D35-D67C-2A42-A825-121A369B7A86}"/>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7456454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9EE03D-847A-A244-95ED-8FCEBE7AC02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Picture 12" descr="Background pattern&#10;&#10;Description automatically generated">
            <a:extLst>
              <a:ext uri="{FF2B5EF4-FFF2-40B4-BE49-F238E27FC236}">
                <a16:creationId xmlns:a16="http://schemas.microsoft.com/office/drawing/2014/main" id="{B861DEF1-056E-E648-BA71-3378BA3E766F}"/>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17" name="Picture 16" descr="Text&#10;&#10;Description automatically generated">
            <a:extLst>
              <a:ext uri="{FF2B5EF4-FFF2-40B4-BE49-F238E27FC236}">
                <a16:creationId xmlns:a16="http://schemas.microsoft.com/office/drawing/2014/main" id="{6F9E9654-2BD8-AA47-A927-FDEB684D4C9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33700" y="2348006"/>
            <a:ext cx="2816930" cy="985975"/>
          </a:xfrm>
          <a:prstGeom prst="rect">
            <a:avLst/>
          </a:prstGeom>
        </p:spPr>
      </p:pic>
    </p:spTree>
    <p:extLst>
      <p:ext uri="{BB962C8B-B14F-4D97-AF65-F5344CB8AC3E}">
        <p14:creationId xmlns:p14="http://schemas.microsoft.com/office/powerpoint/2010/main" val="242716678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FB360909-CF4C-4B1C-82C9-FED6E18464D7}" type="datetime1">
              <a:rPr lang="en-GB" smtClean="0"/>
              <a:t>24/10/2022</a:t>
            </a:fld>
            <a:endParaRPr lang="en-GB"/>
          </a:p>
        </p:txBody>
      </p:sp>
      <p:sp>
        <p:nvSpPr>
          <p:cNvPr id="5" name="Footer Placeholder 4"/>
          <p:cNvSpPr>
            <a:spLocks noGrp="1"/>
          </p:cNvSpPr>
          <p:nvPr>
            <p:ph type="ftr" sz="quarter" idx="11"/>
          </p:nvPr>
        </p:nvSpPr>
        <p:spPr/>
        <p:txBody>
          <a:bodyPr/>
          <a:lstStyle/>
          <a:p>
            <a:r>
              <a:rPr lang="en-GB"/>
              <a:t>Contact .box.GT.EandS for more information</a:t>
            </a:r>
          </a:p>
        </p:txBody>
      </p:sp>
      <p:sp>
        <p:nvSpPr>
          <p:cNvPr id="6" name="Slide Number Placeholder 5"/>
          <p:cNvSpPr>
            <a:spLocks noGrp="1"/>
          </p:cNvSpPr>
          <p:nvPr>
            <p:ph type="sldNum" sz="quarter" idx="12"/>
          </p:nvPr>
        </p:nvSpPr>
        <p:spPr/>
        <p:txBody>
          <a:bodyPr/>
          <a:lstStyle/>
          <a:p>
            <a:fld id="{278DC761-24EE-4BB0-B24A-5A353171CE4F}" type="slidenum">
              <a:rPr lang="en-GB" smtClean="0"/>
              <a:t>‹#›</a:t>
            </a:fld>
            <a:endParaRPr lang="en-GB"/>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3290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60AA5-42F0-4E9B-A2EF-5B4D3F9D1285}" type="datetime1">
              <a:rPr lang="en-GB" smtClean="0"/>
              <a:t>24/10/2022</a:t>
            </a:fld>
            <a:endParaRPr lang="en-GB"/>
          </a:p>
        </p:txBody>
      </p:sp>
      <p:sp>
        <p:nvSpPr>
          <p:cNvPr id="5" name="Footer Placeholder 4"/>
          <p:cNvSpPr>
            <a:spLocks noGrp="1"/>
          </p:cNvSpPr>
          <p:nvPr>
            <p:ph type="ftr" sz="quarter" idx="11"/>
          </p:nvPr>
        </p:nvSpPr>
        <p:spPr/>
        <p:txBody>
          <a:bodyPr/>
          <a:lstStyle/>
          <a:p>
            <a:r>
              <a:rPr lang="en-GB"/>
              <a:t>Contact .box.GT.EandS for more information</a:t>
            </a:r>
          </a:p>
        </p:txBody>
      </p:sp>
      <p:sp>
        <p:nvSpPr>
          <p:cNvPr id="6" name="Slide Number Placeholder 5"/>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50163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EE2D4-A63B-488D-BC82-5F1867C77559}" type="datetime1">
              <a:rPr lang="en-GB" smtClean="0"/>
              <a:t>24/10/2022</a:t>
            </a:fld>
            <a:endParaRPr lang="en-GB"/>
          </a:p>
        </p:txBody>
      </p:sp>
      <p:sp>
        <p:nvSpPr>
          <p:cNvPr id="5" name="Footer Placeholder 4"/>
          <p:cNvSpPr>
            <a:spLocks noGrp="1"/>
          </p:cNvSpPr>
          <p:nvPr>
            <p:ph type="ftr" sz="quarter" idx="11"/>
          </p:nvPr>
        </p:nvSpPr>
        <p:spPr/>
        <p:txBody>
          <a:bodyPr/>
          <a:lstStyle/>
          <a:p>
            <a:r>
              <a:rPr lang="en-GB"/>
              <a:t>Contact .box.GT.EandS for more information</a:t>
            </a:r>
          </a:p>
        </p:txBody>
      </p:sp>
      <p:sp>
        <p:nvSpPr>
          <p:cNvPr id="6" name="Slide Number Placeholder 5"/>
          <p:cNvSpPr>
            <a:spLocks noGrp="1"/>
          </p:cNvSpPr>
          <p:nvPr>
            <p:ph type="sldNum" sz="quarter" idx="12"/>
          </p:nvPr>
        </p:nvSpPr>
        <p:spPr/>
        <p:txBody>
          <a:bodyPr/>
          <a:lstStyle/>
          <a:p>
            <a:fld id="{278DC761-24EE-4BB0-B24A-5A353171CE4F}" type="slidenum">
              <a:rPr lang="en-GB" smtClean="0"/>
              <a:t>‹#›</a:t>
            </a:fld>
            <a:endParaRPr lang="en-GB"/>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4731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B6061A-6D24-4D7D-9296-F9867B6EECD6}" type="datetime1">
              <a:rPr lang="en-GB" smtClean="0"/>
              <a:t>24/10/2022</a:t>
            </a:fld>
            <a:endParaRPr lang="en-GB"/>
          </a:p>
        </p:txBody>
      </p:sp>
      <p:sp>
        <p:nvSpPr>
          <p:cNvPr id="6" name="Footer Placeholder 5"/>
          <p:cNvSpPr>
            <a:spLocks noGrp="1"/>
          </p:cNvSpPr>
          <p:nvPr>
            <p:ph type="ftr" sz="quarter" idx="11"/>
          </p:nvPr>
        </p:nvSpPr>
        <p:spPr/>
        <p:txBody>
          <a:bodyPr/>
          <a:lstStyle/>
          <a:p>
            <a:r>
              <a:rPr lang="en-GB"/>
              <a:t>Contact .box.GT.EandS for more information</a:t>
            </a:r>
          </a:p>
        </p:txBody>
      </p:sp>
      <p:sp>
        <p:nvSpPr>
          <p:cNvPr id="7" name="Slide Number Placeholder 6"/>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3713051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CBEDD-97A4-4880-807B-4A52457F2D05}" type="datetime1">
              <a:rPr lang="en-GB" smtClean="0"/>
              <a:t>24/10/2022</a:t>
            </a:fld>
            <a:endParaRPr lang="en-GB"/>
          </a:p>
        </p:txBody>
      </p:sp>
      <p:sp>
        <p:nvSpPr>
          <p:cNvPr id="8" name="Footer Placeholder 7"/>
          <p:cNvSpPr>
            <a:spLocks noGrp="1"/>
          </p:cNvSpPr>
          <p:nvPr>
            <p:ph type="ftr" sz="quarter" idx="11"/>
          </p:nvPr>
        </p:nvSpPr>
        <p:spPr/>
        <p:txBody>
          <a:bodyPr/>
          <a:lstStyle/>
          <a:p>
            <a:r>
              <a:rPr lang="en-GB"/>
              <a:t>Contact .box.GT.EandS for more information</a:t>
            </a:r>
          </a:p>
        </p:txBody>
      </p:sp>
      <p:sp>
        <p:nvSpPr>
          <p:cNvPr id="9" name="Slide Number Placeholder 8"/>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1203474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E3D681-1C3A-4C6A-9886-4277F6E9DF65}" type="datetime1">
              <a:rPr lang="en-GB" smtClean="0"/>
              <a:t>24/10/2022</a:t>
            </a:fld>
            <a:endParaRPr lang="en-GB"/>
          </a:p>
        </p:txBody>
      </p:sp>
      <p:sp>
        <p:nvSpPr>
          <p:cNvPr id="4" name="Footer Placeholder 3"/>
          <p:cNvSpPr>
            <a:spLocks noGrp="1"/>
          </p:cNvSpPr>
          <p:nvPr>
            <p:ph type="ftr" sz="quarter" idx="11"/>
          </p:nvPr>
        </p:nvSpPr>
        <p:spPr/>
        <p:txBody>
          <a:bodyPr/>
          <a:lstStyle/>
          <a:p>
            <a:r>
              <a:rPr lang="en-GB"/>
              <a:t>Contact .box.GT.EandS for more information</a:t>
            </a:r>
          </a:p>
        </p:txBody>
      </p:sp>
      <p:sp>
        <p:nvSpPr>
          <p:cNvPr id="5" name="Slide Number Placeholder 4"/>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10213094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CCBEF-4D23-4A12-ACC3-B7E6CD76783E}" type="datetime1">
              <a:rPr lang="en-GB" smtClean="0"/>
              <a:t>24/10/2022</a:t>
            </a:fld>
            <a:endParaRPr lang="en-GB"/>
          </a:p>
        </p:txBody>
      </p:sp>
      <p:sp>
        <p:nvSpPr>
          <p:cNvPr id="3" name="Footer Placeholder 2"/>
          <p:cNvSpPr>
            <a:spLocks noGrp="1"/>
          </p:cNvSpPr>
          <p:nvPr>
            <p:ph type="ftr" sz="quarter" idx="11"/>
          </p:nvPr>
        </p:nvSpPr>
        <p:spPr/>
        <p:txBody>
          <a:bodyPr/>
          <a:lstStyle/>
          <a:p>
            <a:r>
              <a:rPr lang="en-GB"/>
              <a:t>Contact .box.GT.EandS for more information</a:t>
            </a:r>
          </a:p>
        </p:txBody>
      </p:sp>
      <p:sp>
        <p:nvSpPr>
          <p:cNvPr id="4" name="Slide Number Placeholder 3"/>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1193567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3B79F9C-C0B1-422A-9BB2-552EE9F6A002}" type="datetime1">
              <a:rPr lang="en-GB" smtClean="0"/>
              <a:t>24/10/2022</a:t>
            </a:fld>
            <a:endParaRPr lang="en-GB"/>
          </a:p>
        </p:txBody>
      </p:sp>
      <p:sp>
        <p:nvSpPr>
          <p:cNvPr id="6" name="Footer Placeholder 5"/>
          <p:cNvSpPr>
            <a:spLocks noGrp="1"/>
          </p:cNvSpPr>
          <p:nvPr>
            <p:ph type="ftr" sz="quarter" idx="11"/>
          </p:nvPr>
        </p:nvSpPr>
        <p:spPr/>
        <p:txBody>
          <a:bodyPr/>
          <a:lstStyle/>
          <a:p>
            <a:r>
              <a:rPr lang="en-GB"/>
              <a:t>Contact .box.GT.EandS for more information</a:t>
            </a:r>
          </a:p>
        </p:txBody>
      </p:sp>
      <p:sp>
        <p:nvSpPr>
          <p:cNvPr id="7" name="Slide Number Placeholder 6"/>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2090566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289C334-8766-402F-AAB7-FE282208C920}" type="datetime1">
              <a:rPr lang="en-GB" smtClean="0"/>
              <a:t>24/10/2022</a:t>
            </a:fld>
            <a:endParaRPr lang="en-GB"/>
          </a:p>
        </p:txBody>
      </p:sp>
      <p:sp>
        <p:nvSpPr>
          <p:cNvPr id="6" name="Footer Placeholder 5"/>
          <p:cNvSpPr>
            <a:spLocks noGrp="1"/>
          </p:cNvSpPr>
          <p:nvPr>
            <p:ph type="ftr" sz="quarter" idx="11"/>
          </p:nvPr>
        </p:nvSpPr>
        <p:spPr/>
        <p:txBody>
          <a:bodyPr/>
          <a:lstStyle/>
          <a:p>
            <a:r>
              <a:rPr lang="en-GB"/>
              <a:t>Contact .box.GT.EandS for more information</a:t>
            </a:r>
          </a:p>
        </p:txBody>
      </p:sp>
      <p:sp>
        <p:nvSpPr>
          <p:cNvPr id="7" name="Slide Number Placeholder 6"/>
          <p:cNvSpPr>
            <a:spLocks noGrp="1"/>
          </p:cNvSpPr>
          <p:nvPr>
            <p:ph type="sldNum" sz="quarter" idx="12"/>
          </p:nvPr>
        </p:nvSpPr>
        <p:spPr/>
        <p:txBody>
          <a:bodyPr/>
          <a:lstStyle/>
          <a:p>
            <a:fld id="{278DC761-24EE-4BB0-B24A-5A353171CE4F}" type="slidenum">
              <a:rPr lang="en-GB" smtClean="0"/>
              <a:t>‹#›</a:t>
            </a:fld>
            <a:endParaRPr lang="en-GB"/>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60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A09E2D-BD83-47E0-89DC-1957DC84033C}" type="datetime1">
              <a:rPr lang="en-GB" smtClean="0"/>
              <a:t>24/10/2022</a:t>
            </a:fld>
            <a:endParaRPr lang="en-GB"/>
          </a:p>
        </p:txBody>
      </p:sp>
      <p:sp>
        <p:nvSpPr>
          <p:cNvPr id="5" name="Footer Placeholder 4"/>
          <p:cNvSpPr>
            <a:spLocks noGrp="1"/>
          </p:cNvSpPr>
          <p:nvPr>
            <p:ph type="ftr" sz="quarter" idx="11"/>
          </p:nvPr>
        </p:nvSpPr>
        <p:spPr/>
        <p:txBody>
          <a:bodyPr/>
          <a:lstStyle/>
          <a:p>
            <a:r>
              <a:rPr lang="en-GB"/>
              <a:t>Contact .box.GT.EandS for more information</a:t>
            </a:r>
          </a:p>
        </p:txBody>
      </p:sp>
      <p:sp>
        <p:nvSpPr>
          <p:cNvPr id="6" name="Slide Number Placeholder 5"/>
          <p:cNvSpPr>
            <a:spLocks noGrp="1"/>
          </p:cNvSpPr>
          <p:nvPr>
            <p:ph type="sldNum" sz="quarter" idx="12"/>
          </p:nvPr>
        </p:nvSpPr>
        <p:spPr/>
        <p:txBody>
          <a:bodyPr/>
          <a:lstStyle/>
          <a:p>
            <a:fld id="{278DC761-24EE-4BB0-B24A-5A353171CE4F}" type="slidenum">
              <a:rPr lang="en-GB" smtClean="0"/>
              <a:t>‹#›</a:t>
            </a:fld>
            <a:endParaRPr lang="en-GB"/>
          </a:p>
        </p:txBody>
      </p:sp>
    </p:spTree>
    <p:extLst>
      <p:ext uri="{BB962C8B-B14F-4D97-AF65-F5344CB8AC3E}">
        <p14:creationId xmlns:p14="http://schemas.microsoft.com/office/powerpoint/2010/main" val="3846035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30BF7-4CD2-41E2-A22A-253EC373289C}" type="datetime1">
              <a:rPr lang="en-GB" smtClean="0"/>
              <a:t>24/10/2022</a:t>
            </a:fld>
            <a:endParaRPr lang="en-GB"/>
          </a:p>
        </p:txBody>
      </p:sp>
      <p:sp>
        <p:nvSpPr>
          <p:cNvPr id="5" name="Footer Placeholder 4"/>
          <p:cNvSpPr>
            <a:spLocks noGrp="1"/>
          </p:cNvSpPr>
          <p:nvPr>
            <p:ph type="ftr" sz="quarter" idx="11"/>
          </p:nvPr>
        </p:nvSpPr>
        <p:spPr/>
        <p:txBody>
          <a:bodyPr/>
          <a:lstStyle/>
          <a:p>
            <a:r>
              <a:rPr lang="en-GB"/>
              <a:t>Contact .box.GT.EandS for more information</a:t>
            </a:r>
          </a:p>
        </p:txBody>
      </p:sp>
      <p:sp>
        <p:nvSpPr>
          <p:cNvPr id="6" name="Slide Number Placeholder 5"/>
          <p:cNvSpPr>
            <a:spLocks noGrp="1"/>
          </p:cNvSpPr>
          <p:nvPr>
            <p:ph type="sldNum" sz="quarter" idx="12"/>
          </p:nvPr>
        </p:nvSpPr>
        <p:spPr/>
        <p:txBody>
          <a:bodyPr/>
          <a:lstStyle/>
          <a:p>
            <a:fld id="{278DC761-24EE-4BB0-B24A-5A353171CE4F}" type="slidenum">
              <a:rPr lang="en-GB" smtClean="0"/>
              <a:t>‹#›</a:t>
            </a:fld>
            <a:endParaRPr lang="en-GB"/>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0806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EF0C89D1-8F17-7140-AFAF-3852AA76790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9931082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1DC0-DA16-4541-9ACE-E738EDB4E525}"/>
              </a:ext>
            </a:extLst>
          </p:cNvPr>
          <p:cNvSpPr>
            <a:spLocks noGrp="1"/>
          </p:cNvSpPr>
          <p:nvPr>
            <p:ph type="ctrTitle"/>
          </p:nvPr>
        </p:nvSpPr>
        <p:spPr>
          <a:xfrm>
            <a:off x="390525" y="1390650"/>
            <a:ext cx="7886700" cy="1241822"/>
          </a:xfrm>
        </p:spPr>
        <p:txBody>
          <a:bodyPr anchor="ctr">
            <a:normAutofit/>
          </a:bodyPr>
          <a:lstStyle>
            <a:lvl1pPr algn="l">
              <a:defRPr sz="3600"/>
            </a:lvl1pPr>
          </a:lstStyle>
          <a:p>
            <a:r>
              <a:rPr lang="en-GB"/>
              <a:t>Click to edit Master title style</a:t>
            </a:r>
            <a:endParaRPr lang="en-US"/>
          </a:p>
        </p:txBody>
      </p:sp>
      <p:sp>
        <p:nvSpPr>
          <p:cNvPr id="3" name="Subtitle 2">
            <a:extLst>
              <a:ext uri="{FF2B5EF4-FFF2-40B4-BE49-F238E27FC236}">
                <a16:creationId xmlns:a16="http://schemas.microsoft.com/office/drawing/2014/main" id="{FA7F0D5C-7289-0444-A834-9F89735D6871}"/>
              </a:ext>
            </a:extLst>
          </p:cNvPr>
          <p:cNvSpPr>
            <a:spLocks noGrp="1"/>
          </p:cNvSpPr>
          <p:nvPr>
            <p:ph type="subTitle" idx="1"/>
          </p:nvPr>
        </p:nvSpPr>
        <p:spPr>
          <a:xfrm>
            <a:off x="390525" y="2701528"/>
            <a:ext cx="78867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5B43BDA3-84CF-7A43-BD80-098460F2B3C3}"/>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346871713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1E36-030B-744C-9E74-2FB4C5649DE0}"/>
              </a:ext>
            </a:extLst>
          </p:cNvPr>
          <p:cNvSpPr>
            <a:spLocks noGrp="1"/>
          </p:cNvSpPr>
          <p:nvPr>
            <p:ph type="title"/>
          </p:nvPr>
        </p:nvSpPr>
        <p:spPr>
          <a:xfrm>
            <a:off x="390525" y="369094"/>
            <a:ext cx="8353425" cy="62150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D7E513-4525-7F48-8065-11C20AF6EAD7}"/>
              </a:ext>
            </a:extLst>
          </p:cNvPr>
          <p:cNvSpPr>
            <a:spLocks noGrp="1"/>
          </p:cNvSpPr>
          <p:nvPr>
            <p:ph idx="1"/>
          </p:nvPr>
        </p:nvSpPr>
        <p:spPr>
          <a:xfrm>
            <a:off x="390525" y="1057276"/>
            <a:ext cx="8353425" cy="3575447"/>
          </a:xfrm>
        </p:spPr>
        <p:txBody>
          <a:bodyPr/>
          <a:lstStyle>
            <a:lvl1pPr marL="238125" indent="-238125">
              <a:lnSpc>
                <a:spcPct val="100000"/>
              </a:lnSpc>
              <a:buSzPct val="70000"/>
              <a:buFont typeface="System Font Regular"/>
              <a:buChar char="◆"/>
              <a:tabLst/>
              <a:defRPr/>
            </a:lvl1pPr>
            <a:lvl2pPr marL="442913" indent="-172641">
              <a:lnSpc>
                <a:spcPct val="100000"/>
              </a:lnSpc>
              <a:buFont typeface="System Font Regular"/>
              <a:buChar char="⁃"/>
              <a:tabLst/>
              <a:defRPr/>
            </a:lvl2pPr>
            <a:lvl3pPr marL="606029" indent="-129779">
              <a:lnSpc>
                <a:spcPct val="100000"/>
              </a:lnSpc>
              <a:buFont typeface="System Font Regular"/>
              <a:buChar char="⁃"/>
              <a:tabLst/>
              <a:defRPr/>
            </a:lvl3pPr>
            <a:lvl4pPr marL="733425" indent="-133350">
              <a:lnSpc>
                <a:spcPct val="100000"/>
              </a:lnSpc>
              <a:buFont typeface="System Font Regular"/>
              <a:buChar char="⁃"/>
              <a:tabLst/>
              <a:defRPr/>
            </a:lvl4pPr>
            <a:lvl5pPr marL="895350" indent="-133350">
              <a:lnSpc>
                <a:spcPct val="100000"/>
              </a:lnSpc>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E7DD47B0-6CA4-974A-80FF-7B13F1962E33}"/>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78775600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9EE03D-847A-A244-95ED-8FCEBE7AC02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Picture 12" descr="Background pattern&#10;&#10;Description automatically generated">
            <a:extLst>
              <a:ext uri="{FF2B5EF4-FFF2-40B4-BE49-F238E27FC236}">
                <a16:creationId xmlns:a16="http://schemas.microsoft.com/office/drawing/2014/main" id="{B861DEF1-056E-E648-BA71-3378BA3E766F}"/>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245414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FA8E-015A-024C-B120-DFD7C079FFF9}"/>
              </a:ext>
            </a:extLst>
          </p:cNvPr>
          <p:cNvSpPr>
            <a:spLocks noGrp="1"/>
          </p:cNvSpPr>
          <p:nvPr>
            <p:ph type="title"/>
          </p:nvPr>
        </p:nvSpPr>
        <p:spPr>
          <a:xfrm>
            <a:off x="390525" y="369094"/>
            <a:ext cx="8353425" cy="60765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FC8EDB-20BD-3846-85C2-BAD64716F123}"/>
              </a:ext>
            </a:extLst>
          </p:cNvPr>
          <p:cNvSpPr>
            <a:spLocks noGrp="1"/>
          </p:cNvSpPr>
          <p:nvPr>
            <p:ph sz="half" idx="1"/>
          </p:nvPr>
        </p:nvSpPr>
        <p:spPr>
          <a:xfrm>
            <a:off x="390525" y="1058355"/>
            <a:ext cx="3971925" cy="3263504"/>
          </a:xfrm>
        </p:spPr>
        <p:txBody>
          <a:bodyPr/>
          <a:lstStyle>
            <a:lvl1pPr marL="238125" indent="-238125">
              <a:buSzPct val="70000"/>
              <a:buFont typeface="System Font Regular"/>
              <a:buChar char="◆"/>
              <a:tabLst/>
              <a:defRPr/>
            </a:lvl1pPr>
            <a:lvl2pPr marL="476250" indent="-205979">
              <a:buFont typeface="System Font Regular"/>
              <a:buChar char="⁃"/>
              <a:tabLst/>
              <a:defRPr/>
            </a:lvl2pPr>
            <a:lvl3pPr marL="572691" indent="-172641">
              <a:buFont typeface="System Font Regular"/>
              <a:buChar char="⁃"/>
              <a:tabLst/>
              <a:defRPr/>
            </a:lvl3pPr>
            <a:lvl4pPr marL="695325" indent="-133350">
              <a:buFont typeface="System Font Regular"/>
              <a:buChar char="⁃"/>
              <a:tabLst/>
              <a:defRPr/>
            </a:lvl4pPr>
            <a:lvl5pPr marL="866775" indent="-133350">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C37119-12CD-7B45-9D65-A3DD2CEAEBDF}"/>
              </a:ext>
            </a:extLst>
          </p:cNvPr>
          <p:cNvSpPr>
            <a:spLocks noGrp="1"/>
          </p:cNvSpPr>
          <p:nvPr>
            <p:ph sz="half" idx="2"/>
          </p:nvPr>
        </p:nvSpPr>
        <p:spPr>
          <a:xfrm>
            <a:off x="4543425" y="1058355"/>
            <a:ext cx="4200525" cy="3263504"/>
          </a:xfrm>
        </p:spPr>
        <p:txBody>
          <a:bodyPr/>
          <a:lstStyle>
            <a:lvl1pPr marL="238125" indent="-238125">
              <a:buSzPct val="70000"/>
              <a:buFont typeface="System Font Regular"/>
              <a:buChar char="◆"/>
              <a:tabLst/>
              <a:defRPr/>
            </a:lvl1pPr>
            <a:lvl2pPr marL="476250" indent="-205979">
              <a:buFont typeface="System Font Regular"/>
              <a:buChar char="⁃"/>
              <a:tabLst/>
              <a:defRPr/>
            </a:lvl2pPr>
            <a:lvl3pPr marL="572691" indent="-144066">
              <a:buFont typeface="System Font Regular"/>
              <a:buChar char="⁃"/>
              <a:tabLst/>
              <a:defRPr/>
            </a:lvl3pPr>
            <a:lvl4pPr marL="733425" indent="-104775">
              <a:buFont typeface="System Font Regular"/>
              <a:buChar char="⁃"/>
              <a:tabLst/>
              <a:defRPr/>
            </a:lvl4pPr>
            <a:lvl5pPr marL="895350" indent="-133350">
              <a:buFont typeface="System Font Regular"/>
              <a:buChar char="⁃"/>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729AD5C4-E649-8849-88CE-8E5BBABB61C5}"/>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73215210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9861-1B93-CF4D-A019-A0BAB7444940}"/>
              </a:ext>
            </a:extLst>
          </p:cNvPr>
          <p:cNvSpPr>
            <a:spLocks noGrp="1"/>
          </p:cNvSpPr>
          <p:nvPr>
            <p:ph type="title"/>
          </p:nvPr>
        </p:nvSpPr>
        <p:spPr>
          <a:xfrm>
            <a:off x="466725" y="273844"/>
            <a:ext cx="8267700" cy="688181"/>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558EE6-FAAA-484E-AC02-CA36A80C7D00}"/>
              </a:ext>
            </a:extLst>
          </p:cNvPr>
          <p:cNvSpPr>
            <a:spLocks noGrp="1"/>
          </p:cNvSpPr>
          <p:nvPr>
            <p:ph type="body" idx="1"/>
          </p:nvPr>
        </p:nvSpPr>
        <p:spPr>
          <a:xfrm>
            <a:off x="466726" y="1260872"/>
            <a:ext cx="40314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7978403-5B06-5B4A-BCCC-88B31DC563D8}"/>
              </a:ext>
            </a:extLst>
          </p:cNvPr>
          <p:cNvSpPr>
            <a:spLocks noGrp="1"/>
          </p:cNvSpPr>
          <p:nvPr>
            <p:ph sz="half" idx="2"/>
          </p:nvPr>
        </p:nvSpPr>
        <p:spPr>
          <a:xfrm>
            <a:off x="466726" y="1878806"/>
            <a:ext cx="4031456"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79E4F0-3EF2-B64E-A46D-FD358E36911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FB99B7C-FD25-2444-A35F-1F930CDB5E1F}"/>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796C4595-29DF-0547-AF2D-7A89D09EBF3A}"/>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70880081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A275-2694-C84A-89F7-7D4229E97E08}"/>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1EB88D93-F3BE-6A49-9314-4E9D90366010}"/>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214398457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F2D35-D67C-2A42-A825-121A369B7A86}"/>
              </a:ext>
            </a:extLst>
          </p:cNvPr>
          <p:cNvSpPr>
            <a:spLocks noGrp="1"/>
          </p:cNvSpPr>
          <p:nvPr>
            <p:ph type="sldNum" sz="quarter" idx="12"/>
          </p:nvPr>
        </p:nvSpPr>
        <p:spPr/>
        <p:txBody>
          <a:bodyPr/>
          <a:lstStyle/>
          <a:p>
            <a:fld id="{8686C7B8-B853-234B-835F-3DC7A62ACEEB}" type="slidenum">
              <a:rPr lang="en-US" smtClean="0"/>
              <a:t>‹#›</a:t>
            </a:fld>
            <a:endParaRPr lang="en-US"/>
          </a:p>
        </p:txBody>
      </p:sp>
    </p:spTree>
    <p:extLst>
      <p:ext uri="{BB962C8B-B14F-4D97-AF65-F5344CB8AC3E}">
        <p14:creationId xmlns:p14="http://schemas.microsoft.com/office/powerpoint/2010/main" val="41815822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24.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4.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oleObject" Target="../embeddings/oleObject1.bin"/><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ags" Target="../tags/tag2.xml"/><Relationship Id="rId2" Type="http://schemas.openxmlformats.org/officeDocument/2006/relationships/slideLayout" Target="../slideLayouts/slideLayout69.xml"/><Relationship Id="rId16" Type="http://schemas.openxmlformats.org/officeDocument/2006/relationships/tags" Target="../tags/tag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vmlDrawing" Target="../drawings/vmlDrawing1.vml"/><Relationship Id="rId10" Type="http://schemas.openxmlformats.org/officeDocument/2006/relationships/slideLayout" Target="../slideLayouts/slideLayout77.xml"/><Relationship Id="rId19" Type="http://schemas.openxmlformats.org/officeDocument/2006/relationships/image" Target="../media/image12.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23.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a:t>
            </a:r>
            <a:r>
              <a:rPr lang="fr-FR" err="1"/>
              <a:t>title</a:t>
            </a:r>
            <a:r>
              <a:rPr lang="fr-FR"/>
              <a:t>]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a:t>National Grid </a:t>
            </a:r>
          </a:p>
        </p:txBody>
      </p:sp>
    </p:spTree>
  </p:cSld>
  <p:clrMap bg1="lt1" tx1="dk1" bg2="lt2" tx2="dk2" accent1="accent1" accent2="accent2" accent3="accent3" accent4="accent4" accent5="accent5" accent6="accent6" hlink="hlink" folHlink="folHlink"/>
  <p:sldLayoutIdLst>
    <p:sldLayoutId id="2147483785" r:id="rId1"/>
    <p:sldLayoutId id="2147483813" r:id="rId2"/>
    <p:sldLayoutId id="2147483786" r:id="rId3"/>
    <p:sldLayoutId id="2147483814" r:id="rId4"/>
    <p:sldLayoutId id="2147483817" r:id="rId5"/>
    <p:sldLayoutId id="2147483795" r:id="rId6"/>
    <p:sldLayoutId id="2147483796" r:id="rId7"/>
    <p:sldLayoutId id="2147483815" r:id="rId8"/>
    <p:sldLayoutId id="2147483794" r:id="rId9"/>
    <p:sldLayoutId id="2147483797" r:id="rId10"/>
    <p:sldLayoutId id="2147483798" r:id="rId11"/>
    <p:sldLayoutId id="2147483816" r:id="rId12"/>
    <p:sldLayoutId id="2147483784" r:id="rId13"/>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cture containing person, shirt, close, dark&#10;&#10;Description automatically generated">
            <a:extLst>
              <a:ext uri="{FF2B5EF4-FFF2-40B4-BE49-F238E27FC236}">
                <a16:creationId xmlns:a16="http://schemas.microsoft.com/office/drawing/2014/main" id="{D769F079-FBB2-EB48-B437-3CCCB271A78B}"/>
              </a:ext>
            </a:extLst>
          </p:cNvPr>
          <p:cNvPicPr>
            <a:picLocks noChangeAspect="1"/>
          </p:cNvPicPr>
          <p:nvPr userDrawn="1"/>
        </p:nvPicPr>
        <p:blipFill>
          <a:blip r:embed="rId15">
            <a:alphaModFix amt="25000"/>
          </a:blip>
          <a:stretch>
            <a:fillRect/>
          </a:stretch>
        </p:blipFill>
        <p:spPr>
          <a:xfrm>
            <a:off x="1850" y="0"/>
            <a:ext cx="9140300" cy="5143500"/>
          </a:xfrm>
          <a:prstGeom prst="rect">
            <a:avLst/>
          </a:prstGeom>
        </p:spPr>
      </p:pic>
      <p:sp>
        <p:nvSpPr>
          <p:cNvPr id="2" name="Title Placeholder 1">
            <a:extLst>
              <a:ext uri="{FF2B5EF4-FFF2-40B4-BE49-F238E27FC236}">
                <a16:creationId xmlns:a16="http://schemas.microsoft.com/office/drawing/2014/main" id="{2F52D08F-71E3-6B48-A840-D9AA7555F586}"/>
              </a:ext>
            </a:extLst>
          </p:cNvPr>
          <p:cNvSpPr>
            <a:spLocks noGrp="1"/>
          </p:cNvSpPr>
          <p:nvPr>
            <p:ph type="title"/>
          </p:nvPr>
        </p:nvSpPr>
        <p:spPr>
          <a:xfrm>
            <a:off x="390525" y="369094"/>
            <a:ext cx="8353425" cy="897731"/>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13C40C-569E-734C-8361-B610A0747530}"/>
              </a:ext>
            </a:extLst>
          </p:cNvPr>
          <p:cNvSpPr>
            <a:spLocks noGrp="1"/>
          </p:cNvSpPr>
          <p:nvPr>
            <p:ph type="body" idx="1"/>
          </p:nvPr>
        </p:nvSpPr>
        <p:spPr>
          <a:xfrm>
            <a:off x="390525" y="1369219"/>
            <a:ext cx="8353425"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B467F66-F4F2-EA41-A683-26B30B0F3E6D}"/>
              </a:ext>
            </a:extLst>
          </p:cNvPr>
          <p:cNvSpPr>
            <a:spLocks noGrp="1"/>
          </p:cNvSpPr>
          <p:nvPr>
            <p:ph type="sldNum" sz="quarter" idx="4"/>
          </p:nvPr>
        </p:nvSpPr>
        <p:spPr>
          <a:xfrm>
            <a:off x="6753225" y="4767263"/>
            <a:ext cx="2057400" cy="273844"/>
          </a:xfrm>
          <a:prstGeom prst="rect">
            <a:avLst/>
          </a:prstGeom>
        </p:spPr>
        <p:txBody>
          <a:bodyPr vert="horz" lIns="91440" tIns="45720" rIns="91440" bIns="45720" rtlCol="0" anchor="ctr"/>
          <a:lstStyle>
            <a:lvl1pPr algn="r">
              <a:defRPr sz="900">
                <a:solidFill>
                  <a:srgbClr val="00148C"/>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686C7B8-B853-234B-835F-3DC7A62ACEEB}" type="slidenum">
              <a:rPr lang="en-US" smtClean="0"/>
              <a:pPr/>
              <a:t>‹#›</a:t>
            </a:fld>
            <a:endParaRPr lang="en-US"/>
          </a:p>
        </p:txBody>
      </p:sp>
    </p:spTree>
    <p:extLst>
      <p:ext uri="{BB962C8B-B14F-4D97-AF65-F5344CB8AC3E}">
        <p14:creationId xmlns:p14="http://schemas.microsoft.com/office/powerpoint/2010/main" val="160549008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ransition>
    <p:fade/>
  </p:transition>
  <p:txStyles>
    <p:titleStyle>
      <a:lvl1pPr algn="l" defTabSz="685800" rtl="0" eaLnBrk="1" latinLnBrk="0" hangingPunct="1">
        <a:lnSpc>
          <a:spcPct val="90000"/>
        </a:lnSpc>
        <a:spcBef>
          <a:spcPct val="0"/>
        </a:spcBef>
        <a:buNone/>
        <a:defRPr sz="3000" b="1" i="0" kern="1200">
          <a:solidFill>
            <a:srgbClr val="00148C"/>
          </a:solidFill>
          <a:latin typeface="HelveticaNeueLT Std" panose="020B0604020202020204" pitchFamily="34" charset="77"/>
          <a:ea typeface="Helvetica Neue" panose="02000503000000020004" pitchFamily="2" charset="0"/>
          <a:cs typeface="Helvetica Neue" panose="02000503000000020004"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en-GB"/>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b="1"/>
              <a:t>National Grid </a:t>
            </a:r>
          </a:p>
        </p:txBody>
      </p:sp>
    </p:spTree>
    <p:extLst>
      <p:ext uri="{BB962C8B-B14F-4D97-AF65-F5344CB8AC3E}">
        <p14:creationId xmlns:p14="http://schemas.microsoft.com/office/powerpoint/2010/main" val="315978795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4"/>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1"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8" y="4740425"/>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9" y="4740425"/>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8988"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1" y="4740425"/>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988" algn="l"/>
              </a:tabLst>
            </a:pPr>
            <a:r>
              <a:rPr lang="fr-FR" sz="1100" b="1"/>
              <a:t>National Grid </a:t>
            </a:r>
          </a:p>
        </p:txBody>
      </p:sp>
    </p:spTree>
    <p:extLst>
      <p:ext uri="{BB962C8B-B14F-4D97-AF65-F5344CB8AC3E}">
        <p14:creationId xmlns:p14="http://schemas.microsoft.com/office/powerpoint/2010/main" val="280768465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7"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4"/>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1"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8" y="4740425"/>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9" y="4740425"/>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8988"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1" y="4740425"/>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988" algn="l"/>
              </a:tabLst>
            </a:pPr>
            <a:r>
              <a:rPr lang="fr-FR" sz="1100" b="1"/>
              <a:t>National Grid </a:t>
            </a:r>
          </a:p>
        </p:txBody>
      </p:sp>
    </p:spTree>
    <p:extLst>
      <p:ext uri="{BB962C8B-B14F-4D97-AF65-F5344CB8AC3E}">
        <p14:creationId xmlns:p14="http://schemas.microsoft.com/office/powerpoint/2010/main" val="114518554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7"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a:t>National Grid </a:t>
            </a:r>
          </a:p>
        </p:txBody>
      </p:sp>
    </p:spTree>
    <p:extLst>
      <p:ext uri="{BB962C8B-B14F-4D97-AF65-F5344CB8AC3E}">
        <p14:creationId xmlns:p14="http://schemas.microsoft.com/office/powerpoint/2010/main" val="110473105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Lst>
  <p:transition>
    <p:fade/>
  </p:transition>
  <p:hf sldNum="0" hdr="0" dt="0"/>
  <p:txStyles>
    <p:titleStyle>
      <a:lvl1pPr algn="l" rtl="0" eaLnBrk="1" fontAlgn="base" hangingPunct="1">
        <a:spcBef>
          <a:spcPct val="0"/>
        </a:spcBef>
        <a:spcAft>
          <a:spcPct val="0"/>
        </a:spcAft>
        <a:defRPr sz="18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1" y="267575"/>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2" y="1058864"/>
            <a:ext cx="849844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4" y="4921249"/>
            <a:ext cx="2647351" cy="107722"/>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889" algn="l"/>
              </a:tabLst>
            </a:pPr>
            <a:r>
              <a:rPr lang="en-GB" sz="700" b="1">
                <a:solidFill>
                  <a:schemeClr val="tx1">
                    <a:lumMod val="50000"/>
                  </a:schemeClr>
                </a:solidFill>
              </a:rPr>
              <a:t>National Grid Gas </a:t>
            </a:r>
            <a:r>
              <a:rPr lang="en-GB" sz="700" b="0">
                <a:solidFill>
                  <a:schemeClr val="tx1">
                    <a:lumMod val="50000"/>
                  </a:schemeClr>
                </a:solidFill>
              </a:rPr>
              <a:t>|</a:t>
            </a:r>
            <a:r>
              <a:rPr lang="en-GB" sz="700" b="1">
                <a:solidFill>
                  <a:schemeClr val="tx1">
                    <a:lumMod val="50000"/>
                  </a:schemeClr>
                </a:solidFill>
              </a:rPr>
              <a:t> </a:t>
            </a:r>
            <a:r>
              <a:rPr lang="en-GB" sz="700" b="0">
                <a:solidFill>
                  <a:schemeClr val="tx1">
                    <a:lumMod val="50000"/>
                  </a:schemeClr>
                </a:solidFill>
              </a:rPr>
              <a:t>2022</a:t>
            </a:r>
          </a:p>
        </p:txBody>
      </p:sp>
      <p:sp>
        <p:nvSpPr>
          <p:cNvPr id="8" name="Slide Number Placeholder 5"/>
          <p:cNvSpPr txBox="1">
            <a:spLocks/>
          </p:cNvSpPr>
          <p:nvPr userDrawn="1"/>
        </p:nvSpPr>
        <p:spPr>
          <a:xfrm>
            <a:off x="99171" y="4912535"/>
            <a:ext cx="170239" cy="123111"/>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700" smtClean="0">
                <a:solidFill>
                  <a:schemeClr val="accent1"/>
                </a:solidFill>
              </a:rPr>
              <a:pPr/>
              <a:t>‹#›</a:t>
            </a:fld>
            <a:r>
              <a:rPr lang="en-GB" sz="700">
                <a:solidFill>
                  <a:schemeClr val="accent1"/>
                </a:solidFill>
              </a:rPr>
              <a:t> </a:t>
            </a:r>
            <a:r>
              <a:rPr lang="fr-FR" sz="800">
                <a:solidFill>
                  <a:schemeClr val="accent1"/>
                </a:solidFill>
              </a:rPr>
              <a:t>| </a:t>
            </a:r>
            <a:endParaRPr lang="en-GB" sz="700">
              <a:solidFill>
                <a:schemeClr val="accent1"/>
              </a:solidFill>
            </a:endParaRPr>
          </a:p>
        </p:txBody>
      </p:sp>
    </p:spTree>
    <p:extLst>
      <p:ext uri="{BB962C8B-B14F-4D97-AF65-F5344CB8AC3E}">
        <p14:creationId xmlns:p14="http://schemas.microsoft.com/office/powerpoint/2010/main" val="3203790533"/>
      </p:ext>
    </p:extLst>
  </p:cSld>
  <p:clrMap bg1="lt1" tx1="dk1" bg2="lt2" tx2="dk2" accent1="accent1" accent2="accent2" accent3="accent3" accent4="accent4" accent5="accent5" accent6="accent6" hlink="hlink" folHlink="folHlink"/>
  <p:sldLayoutIdLst>
    <p:sldLayoutId id="2147484000" r:id="rId1"/>
  </p:sldLayoutIdLst>
  <p:transition>
    <p:fade/>
  </p:transition>
  <p:hf hdr="0" ftr="0" dt="0"/>
  <p:txStyles>
    <p:titleStyle>
      <a:lvl1pPr algn="l" rtl="0" eaLnBrk="1" fontAlgn="base" hangingPunct="1">
        <a:spcBef>
          <a:spcPct val="0"/>
        </a:spcBef>
        <a:spcAft>
          <a:spcPct val="0"/>
        </a:spcAft>
        <a:defRPr sz="2400" b="1">
          <a:solidFill>
            <a:srgbClr val="0073CD"/>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23"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646"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469"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292"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799"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66" indent="-269966"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33" indent="-269966"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898" indent="-269966"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66"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33" indent="-269966"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898" indent="-269966"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599"/>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599"/>
        </a:spcAft>
        <a:buClr>
          <a:schemeClr val="tx1"/>
        </a:buClr>
        <a:buFontTx/>
        <a:buNone/>
        <a:defRPr sz="1200">
          <a:solidFill>
            <a:schemeClr val="tx1"/>
          </a:solidFill>
          <a:latin typeface="+mn-lt"/>
          <a:ea typeface="+mn-ea"/>
        </a:defRPr>
      </a:lvl2pPr>
      <a:lvl3pPr marL="179978" indent="-179978" algn="l" rtl="0" eaLnBrk="1" fontAlgn="base" hangingPunct="1">
        <a:spcBef>
          <a:spcPct val="0"/>
        </a:spcBef>
        <a:spcAft>
          <a:spcPts val="599"/>
        </a:spcAft>
        <a:buClr>
          <a:schemeClr val="accent1"/>
        </a:buClr>
        <a:buFont typeface="Arial" panose="020B0604020202020204" pitchFamily="34" charset="0"/>
        <a:buChar char="•"/>
        <a:defRPr sz="1200">
          <a:solidFill>
            <a:schemeClr val="tx1"/>
          </a:solidFill>
          <a:latin typeface="+mn-lt"/>
          <a:ea typeface="+mn-ea"/>
        </a:defRPr>
      </a:lvl3pPr>
      <a:lvl4pPr marL="359955" indent="-179978" algn="l" rtl="0" eaLnBrk="1" fontAlgn="base" hangingPunct="1">
        <a:spcBef>
          <a:spcPct val="0"/>
        </a:spcBef>
        <a:spcAft>
          <a:spcPts val="599"/>
        </a:spcAft>
        <a:buClr>
          <a:schemeClr val="accent1"/>
        </a:buClr>
        <a:buFont typeface="Arial" panose="020B0604020202020204" pitchFamily="34" charset="0"/>
        <a:buChar char="-"/>
        <a:defRPr sz="1200">
          <a:solidFill>
            <a:schemeClr val="tx1"/>
          </a:solidFill>
          <a:latin typeface="+mn-lt"/>
          <a:ea typeface="+mn-ea"/>
        </a:defRPr>
      </a:lvl4pPr>
      <a:lvl5pPr marL="539933" indent="-179978" algn="l" rtl="0" eaLnBrk="1" fontAlgn="base" hangingPunct="1">
        <a:spcBef>
          <a:spcPct val="0"/>
        </a:spcBef>
        <a:spcAft>
          <a:spcPts val="599"/>
        </a:spcAft>
        <a:buClr>
          <a:schemeClr val="accent1"/>
        </a:buClr>
        <a:buFont typeface="Arial" panose="020B0604020202020204" pitchFamily="34" charset="0"/>
        <a:buChar char="◦"/>
        <a:defRPr sz="1200">
          <a:solidFill>
            <a:schemeClr val="tx1"/>
          </a:solidFill>
          <a:latin typeface="+mn-lt"/>
          <a:ea typeface="+mn-ea"/>
        </a:defRPr>
      </a:lvl5pPr>
      <a:lvl6pPr marL="179978" indent="-179978" algn="l" rtl="0" eaLnBrk="1" fontAlgn="base" hangingPunct="1">
        <a:spcBef>
          <a:spcPct val="0"/>
        </a:spcBef>
        <a:spcAft>
          <a:spcPts val="599"/>
        </a:spcAft>
        <a:buClr>
          <a:schemeClr val="accent1"/>
        </a:buClr>
        <a:buFont typeface="+mj-lt"/>
        <a:buAutoNum type="arabicPeriod"/>
        <a:defRPr sz="1200">
          <a:solidFill>
            <a:schemeClr val="tx1"/>
          </a:solidFill>
          <a:latin typeface="+mn-lt"/>
          <a:ea typeface="+mn-ea"/>
        </a:defRPr>
      </a:lvl6pPr>
      <a:lvl7pPr marL="359955" indent="-179978" algn="l" rtl="0" eaLnBrk="1" fontAlgn="base" hangingPunct="1">
        <a:spcBef>
          <a:spcPct val="0"/>
        </a:spcBef>
        <a:spcAft>
          <a:spcPts val="599"/>
        </a:spcAft>
        <a:buClr>
          <a:schemeClr val="accent1"/>
        </a:buClr>
        <a:buFont typeface="+mj-lt"/>
        <a:buAutoNum type="alphaLcPeriod"/>
        <a:defRPr sz="1200">
          <a:solidFill>
            <a:schemeClr val="tx1"/>
          </a:solidFill>
          <a:latin typeface="+mn-lt"/>
          <a:ea typeface="+mn-ea"/>
        </a:defRPr>
      </a:lvl7pPr>
      <a:lvl8pPr marL="539933" indent="-179978" algn="l" rtl="0" eaLnBrk="1" fontAlgn="base" hangingPunct="1">
        <a:spcBef>
          <a:spcPct val="0"/>
        </a:spcBef>
        <a:spcAft>
          <a:spcPts val="599"/>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599"/>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3689">
          <p15:clr>
            <a:srgbClr val="F26B43"/>
          </p15:clr>
        </p15:guide>
        <p15:guide id="4" pos="7408">
          <p15:clr>
            <a:srgbClr val="F26B43"/>
          </p15:clr>
        </p15:guide>
        <p15:guide id="6" orient="horz" pos="3793">
          <p15:clr>
            <a:srgbClr val="F26B43"/>
          </p15:clr>
        </p15:guide>
        <p15:guide id="8" pos="272">
          <p15:clr>
            <a:srgbClr val="F26B43"/>
          </p15:clr>
        </p15:guide>
        <p15:guide id="13" pos="3991">
          <p15:clr>
            <a:srgbClr val="F26B43"/>
          </p15:clr>
        </p15:guide>
        <p15:guide id="14" orient="horz" pos="467">
          <p15:clr>
            <a:srgbClr val="F26B43"/>
          </p15:clr>
        </p15:guide>
        <p15:guide id="15" orient="horz" pos="889">
          <p15:clr>
            <a:srgbClr val="F26B43"/>
          </p15:clr>
        </p15:guide>
        <p15:guide id="16" pos="2752">
          <p15:clr>
            <a:srgbClr val="F26B43"/>
          </p15:clr>
        </p15:guide>
        <p15:guide id="17" pos="5231">
          <p15:clr>
            <a:srgbClr val="F26B43"/>
          </p15:clr>
        </p15:guide>
        <p15:guide id="18" pos="4928">
          <p15:clr>
            <a:srgbClr val="F26B43"/>
          </p15:clr>
        </p15:guide>
        <p15:guide id="19" pos="24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6"/>
            </p:custDataLst>
            <p:extLst>
              <p:ext uri="{D42A27DB-BD31-4B8C-83A1-F6EECF244321}">
                <p14:modId xmlns:p14="http://schemas.microsoft.com/office/powerpoint/2010/main" val="165467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8" imgW="270" imgH="270" progId="TCLayout.ActiveDocument.1">
                  <p:embed/>
                </p:oleObj>
              </mc:Choice>
              <mc:Fallback>
                <p:oleObj name="think-cell Slide" r:id="rId18" imgW="270" imgH="270" progId="TCLayout.ActiveDocument.1">
                  <p:embed/>
                  <p:pic>
                    <p:nvPicPr>
                      <p:cNvPr id="4" name="Object 3" hidden="1"/>
                      <p:cNvPicPr/>
                      <p:nvPr/>
                    </p:nvPicPr>
                    <p:blipFill>
                      <a:blip r:embed="rId19"/>
                      <a:stretch>
                        <a:fillRect/>
                      </a:stretch>
                    </p:blipFill>
                    <p:spPr>
                      <a:xfrm>
                        <a:off x="1589" y="1589"/>
                        <a:ext cx="1588" cy="1588"/>
                      </a:xfrm>
                      <a:prstGeom prst="rect">
                        <a:avLst/>
                      </a:prstGeom>
                    </p:spPr>
                  </p:pic>
                </p:oleObj>
              </mc:Fallback>
            </mc:AlternateContent>
          </a:graphicData>
        </a:graphic>
      </p:graphicFrame>
      <p:sp>
        <p:nvSpPr>
          <p:cNvPr id="3" name="Rectangle 2" hidden="1"/>
          <p:cNvSpPr/>
          <p:nvPr userDrawn="1">
            <p:custDataLst>
              <p:tags r:id="rId17"/>
            </p:custDataLst>
          </p:nvPr>
        </p:nvSpPr>
        <p:spPr bwMode="auto">
          <a:xfrm>
            <a:off x="1" y="1"/>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eaLnBrk="1">
              <a:lnSpc>
                <a:spcPct val="100000"/>
              </a:lnSpc>
              <a:spcBef>
                <a:spcPct val="0"/>
              </a:spcBef>
              <a:spcAft>
                <a:spcPct val="0"/>
              </a:spcAft>
            </a:pPr>
            <a:endParaRPr lang="en-US" sz="2400" b="1" i="0" baseline="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323850" y="267574"/>
            <a:ext cx="8496300" cy="43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p>
            <a:pPr lvl="0"/>
            <a:r>
              <a:rPr lang="en-US"/>
              <a:t>Click to edit Master title style</a:t>
            </a:r>
            <a:endParaRPr lang="en-GB"/>
          </a:p>
        </p:txBody>
      </p:sp>
      <p:sp>
        <p:nvSpPr>
          <p:cNvPr id="7" name="Slide Number Placeholder 5"/>
          <p:cNvSpPr txBox="1">
            <a:spLocks/>
          </p:cNvSpPr>
          <p:nvPr/>
        </p:nvSpPr>
        <p:spPr>
          <a:xfrm>
            <a:off x="8286938" y="4873775"/>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89D5D482-A209-4D2C-B57C-A8B9AA07FB86}" type="slidenum">
              <a:rPr lang="en-GB" sz="1100" smtClean="0">
                <a:solidFill>
                  <a:schemeClr val="accent1"/>
                </a:solidFill>
              </a:rPr>
              <a:t>‹#›</a:t>
            </a:fld>
            <a:endParaRPr lang="en-GB" sz="1100">
              <a:solidFill>
                <a:schemeClr val="accent1"/>
              </a:solidFill>
            </a:endParaRP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1" y="4873775"/>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988" algn="l"/>
              </a:tabLst>
            </a:pPr>
            <a:r>
              <a:rPr lang="en-GB" sz="1100" b="1"/>
              <a:t>National Grid </a:t>
            </a:r>
          </a:p>
        </p:txBody>
      </p:sp>
    </p:spTree>
    <p:extLst>
      <p:ext uri="{BB962C8B-B14F-4D97-AF65-F5344CB8AC3E}">
        <p14:creationId xmlns:p14="http://schemas.microsoft.com/office/powerpoint/2010/main" val="27938232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50" r:id="rId8"/>
    <p:sldLayoutId id="2147483951" r:id="rId9"/>
    <p:sldLayoutId id="2147483952" r:id="rId10"/>
    <p:sldLayoutId id="2147483953" r:id="rId11"/>
    <p:sldLayoutId id="2147483954" r:id="rId12"/>
    <p:sldLayoutId id="2147483939" r:id="rId13"/>
  </p:sldLayoutIdLst>
  <p:transition>
    <p:fade/>
  </p:transition>
  <p:hf sldNum="0" hdr="0" dt="0"/>
  <p:txStyles>
    <p:titleStyle>
      <a:lvl1pPr algn="l" rtl="0" eaLnBrk="1" fontAlgn="base" hangingPunct="1">
        <a:spcBef>
          <a:spcPct val="0"/>
        </a:spcBef>
        <a:spcAft>
          <a:spcPct val="0"/>
        </a:spcAft>
        <a:defRPr lang="en-GB" sz="2400" b="1" dirty="0">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7"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lang="en-GB" sz="1000" b="1">
          <a:solidFill>
            <a:schemeClr val="tx1"/>
          </a:solidFill>
          <a:latin typeface="+mn-lt"/>
          <a:ea typeface="+mn-ea"/>
          <a:cs typeface="+mn-cs"/>
        </a:defRPr>
      </a:lvl1pPr>
      <a:lvl2pPr marL="0" indent="0" algn="l" rtl="0" eaLnBrk="1" fontAlgn="base" hangingPunct="1">
        <a:spcBef>
          <a:spcPct val="0"/>
        </a:spcBef>
        <a:spcAft>
          <a:spcPts val="1200"/>
        </a:spcAft>
        <a:buClr>
          <a:schemeClr val="tx1"/>
        </a:buClr>
        <a:buFontTx/>
        <a:buNone/>
        <a:defRPr lang="en-GB" sz="10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lang="en-GB" sz="10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lang="en-GB" sz="10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lang="en-GB" sz="10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lang="en-GB"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lang="en-GB"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lang="en-GB"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lang="en-GB"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13" pos="2993">
          <p15:clr>
            <a:srgbClr val="F26B43"/>
          </p15:clr>
        </p15:guide>
        <p15:guide id="14" pos="204">
          <p15:clr>
            <a:srgbClr val="F26B43"/>
          </p15:clr>
        </p15:guide>
        <p15:guide id="15" orient="horz" pos="169">
          <p15:clr>
            <a:srgbClr val="F26B43"/>
          </p15:clr>
        </p15:guide>
        <p15:guide id="16" orient="horz" pos="441">
          <p15:clr>
            <a:srgbClr val="F26B43"/>
          </p15:clr>
        </p15:guide>
        <p15:guide id="18" orient="horz" pos="30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10/24/2022</a:t>
            </a:fld>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a:tabLst>
                <a:tab pos="989013" algn="l"/>
              </a:tabLst>
            </a:pPr>
            <a:r>
              <a:rPr lang="fr-FR"/>
              <a:t>| [Insert document title] | [Insert date]</a:t>
            </a:r>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66066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1" r:id="rId12"/>
  </p:sldLayoutIdLst>
  <p:hf sldNum="0" hd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98E5465-7463-B14D-9E81-B3E07C4AFA72}"/>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2F52D08F-71E3-6B48-A840-D9AA7555F586}"/>
              </a:ext>
            </a:extLst>
          </p:cNvPr>
          <p:cNvSpPr>
            <a:spLocks noGrp="1"/>
          </p:cNvSpPr>
          <p:nvPr>
            <p:ph type="title"/>
          </p:nvPr>
        </p:nvSpPr>
        <p:spPr>
          <a:xfrm>
            <a:off x="390525" y="369094"/>
            <a:ext cx="8353425" cy="897731"/>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13C40C-569E-734C-8361-B610A0747530}"/>
              </a:ext>
            </a:extLst>
          </p:cNvPr>
          <p:cNvSpPr>
            <a:spLocks noGrp="1"/>
          </p:cNvSpPr>
          <p:nvPr>
            <p:ph type="body" idx="1"/>
          </p:nvPr>
        </p:nvSpPr>
        <p:spPr>
          <a:xfrm>
            <a:off x="390525" y="1369219"/>
            <a:ext cx="8353425"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B467F66-F4F2-EA41-A683-26B30B0F3E6D}"/>
              </a:ext>
            </a:extLst>
          </p:cNvPr>
          <p:cNvSpPr>
            <a:spLocks noGrp="1"/>
          </p:cNvSpPr>
          <p:nvPr>
            <p:ph type="sldNum" sz="quarter" idx="4"/>
          </p:nvPr>
        </p:nvSpPr>
        <p:spPr>
          <a:xfrm>
            <a:off x="6753225" y="4767263"/>
            <a:ext cx="2057400" cy="273844"/>
          </a:xfrm>
          <a:prstGeom prst="rect">
            <a:avLst/>
          </a:prstGeom>
        </p:spPr>
        <p:txBody>
          <a:bodyPr vert="horz" lIns="91440" tIns="45720" rIns="91440" bIns="45720" rtlCol="0" anchor="ctr"/>
          <a:lstStyle>
            <a:lvl1pPr algn="r">
              <a:defRPr sz="9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686C7B8-B853-234B-835F-3DC7A62ACEEB}" type="slidenum">
              <a:rPr lang="en-US" smtClean="0"/>
              <a:pPr/>
              <a:t>‹#›</a:t>
            </a:fld>
            <a:endParaRPr lang="en-US"/>
          </a:p>
        </p:txBody>
      </p:sp>
    </p:spTree>
    <p:extLst>
      <p:ext uri="{BB962C8B-B14F-4D97-AF65-F5344CB8AC3E}">
        <p14:creationId xmlns:p14="http://schemas.microsoft.com/office/powerpoint/2010/main" val="364786527"/>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ransition>
    <p:fade/>
  </p:transition>
  <p:txStyles>
    <p:titleStyle>
      <a:lvl1pPr algn="l" defTabSz="685800" rtl="0" eaLnBrk="1" latinLnBrk="0" hangingPunct="1">
        <a:lnSpc>
          <a:spcPct val="90000"/>
        </a:lnSpc>
        <a:spcBef>
          <a:spcPct val="0"/>
        </a:spcBef>
        <a:buNone/>
        <a:defRPr sz="30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HelveticaNeueLT Std Lt" panose="020B0403020202020204" pitchFamily="34" charset="77"/>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HelveticaNeueLT Std Lt" panose="020B0403020202020204" pitchFamily="34" charset="77"/>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HelveticaNeueLT Std Lt" panose="020B0403020202020204" pitchFamily="34" charset="77"/>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HelveticaNeueLT Std Lt" panose="020B0403020202020204" pitchFamily="34" charset="77"/>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HelveticaNeueLT Std Lt" panose="020B0403020202020204" pitchFamily="34" charset="77"/>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tionalgrid.com/uk/gas-transmission/about-us/how-were-regulated/gas-industry-compliance" TargetMode="External"/><Relationship Id="rId2" Type="http://schemas.openxmlformats.org/officeDocument/2006/relationships/hyperlink" Target="https://epr.ofgem.gov.uk/Content/Documents/National%20Grid%20Gas%20Plc%20-%20Special%20Conditions%20Consolidated%20-%20Current%20Version.pdf" TargetMode="External"/><Relationship Id="rId1" Type="http://schemas.openxmlformats.org/officeDocument/2006/relationships/slideLayout" Target="../slideLayouts/slideLayout110.xml"/><Relationship Id="rId5" Type="http://schemas.openxmlformats.org/officeDocument/2006/relationships/hyperlink" Target="https://www.gasgovernance.co.uk/sites/default/files/ggf/page/2022-05/14%20TPD%20Section%20L%20-%20Maintenance%20and%20Operational%20Planning.pdf" TargetMode="External"/><Relationship Id="rId4" Type="http://schemas.openxmlformats.org/officeDocument/2006/relationships/hyperlink" Target="https://www.nationalgrid.com/gas-transmission/about-us/how-were-regulated/gas-industry-compli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3" Type="http://schemas.openxmlformats.org/officeDocument/2006/relationships/hyperlink" Target="https://epr.ofgem.gov.uk/Content/Documents/National%20Grid%20Gas%20Plc%20-%20Special%20Conditions%20Consolidated%20-%20Current%20Version.pdf" TargetMode="External"/><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4BAA-B233-4194-A66A-6F6BC9C1760C}"/>
              </a:ext>
            </a:extLst>
          </p:cNvPr>
          <p:cNvSpPr txBox="1">
            <a:spLocks/>
          </p:cNvSpPr>
          <p:nvPr/>
        </p:nvSpPr>
        <p:spPr>
          <a:xfrm>
            <a:off x="4981433" y="883922"/>
            <a:ext cx="3824470" cy="3157879"/>
          </a:xfrm>
          <a:prstGeom prst="rect">
            <a:avLst/>
          </a:prstGeom>
        </p:spPr>
        <p:txBody>
          <a:bodyPr/>
          <a:lstStyle>
            <a:lvl1pPr algn="l" defTabSz="685800" rtl="0" eaLnBrk="1" latinLnBrk="0" hangingPunct="1">
              <a:lnSpc>
                <a:spcPct val="90000"/>
              </a:lnSpc>
              <a:spcBef>
                <a:spcPct val="0"/>
              </a:spcBef>
              <a:buNone/>
              <a:defRPr sz="30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pPr fontAlgn="auto">
              <a:spcAft>
                <a:spcPts val="0"/>
              </a:spcAft>
              <a:buClrTx/>
            </a:pPr>
            <a:r>
              <a:rPr lang="en-US" sz="2800">
                <a:latin typeface="Arial" panose="020B0604020202020204" pitchFamily="34" charset="0"/>
                <a:cs typeface="Arial" panose="020B0604020202020204" pitchFamily="34" charset="0"/>
              </a:rPr>
              <a:t>National Grid Gas</a:t>
            </a:r>
          </a:p>
          <a:p>
            <a:pPr fontAlgn="auto">
              <a:spcAft>
                <a:spcPts val="0"/>
              </a:spcAft>
              <a:buClrTx/>
            </a:pPr>
            <a:endParaRPr lang="en-US" sz="2800">
              <a:latin typeface="Arial" panose="020B0604020202020204" pitchFamily="34" charset="0"/>
              <a:cs typeface="Arial" panose="020B0604020202020204" pitchFamily="34" charset="0"/>
            </a:endParaRPr>
          </a:p>
          <a:p>
            <a:pPr fontAlgn="auto">
              <a:spcAft>
                <a:spcPts val="0"/>
              </a:spcAft>
              <a:buClrTx/>
            </a:pPr>
            <a:r>
              <a:rPr lang="en-US" sz="2800">
                <a:latin typeface="Arial" panose="020B0604020202020204" pitchFamily="34" charset="0"/>
                <a:cs typeface="Arial" panose="020B0604020202020204" pitchFamily="34" charset="0"/>
              </a:rPr>
              <a:t>RIIO-2 System Operator Incentives</a:t>
            </a:r>
          </a:p>
          <a:p>
            <a:pPr fontAlgn="auto">
              <a:spcAft>
                <a:spcPts val="0"/>
              </a:spcAft>
              <a:buClrTx/>
            </a:pPr>
            <a:endParaRPr lang="en-US" sz="2800">
              <a:latin typeface="Arial" panose="020B0604020202020204" pitchFamily="34" charset="0"/>
              <a:cs typeface="Arial" panose="020B0604020202020204" pitchFamily="34" charset="0"/>
            </a:endParaRPr>
          </a:p>
          <a:p>
            <a:pPr fontAlgn="auto">
              <a:spcAft>
                <a:spcPts val="0"/>
              </a:spcAft>
              <a:buClrTx/>
            </a:pPr>
            <a:r>
              <a:rPr lang="en-US" sz="2800">
                <a:latin typeface="Arial" panose="020B0604020202020204" pitchFamily="34" charset="0"/>
                <a:cs typeface="Arial" panose="020B0604020202020204" pitchFamily="34" charset="0"/>
              </a:rPr>
              <a:t>Supporting Information 2021/22</a:t>
            </a:r>
          </a:p>
          <a:p>
            <a:pPr fontAlgn="auto">
              <a:spcAft>
                <a:spcPts val="0"/>
              </a:spcAft>
              <a:buClrTx/>
            </a:pPr>
            <a:r>
              <a:rPr lang="en-US" sz="2800">
                <a:latin typeface="Arial" panose="020B0604020202020204" pitchFamily="34" charset="0"/>
                <a:cs typeface="Arial" panose="020B0604020202020204" pitchFamily="34" charset="0"/>
              </a:rPr>
              <a:t> </a:t>
            </a:r>
          </a:p>
          <a:p>
            <a:pPr fontAlgn="auto">
              <a:spcAft>
                <a:spcPts val="0"/>
              </a:spcAft>
              <a:buClrTx/>
            </a:pPr>
            <a:r>
              <a:rPr lang="en-US" sz="1100">
                <a:latin typeface="Arial" panose="020B0604020202020204" pitchFamily="34" charset="0"/>
                <a:cs typeface="Arial" panose="020B0604020202020204" pitchFamily="34" charset="0"/>
              </a:rPr>
              <a:t>Version 1 </a:t>
            </a:r>
          </a:p>
          <a:p>
            <a:pPr fontAlgn="auto">
              <a:spcAft>
                <a:spcPts val="0"/>
              </a:spcAft>
              <a:buClrTx/>
            </a:pPr>
            <a:r>
              <a:rPr lang="en-US" sz="1100">
                <a:latin typeface="Arial" panose="020B0604020202020204" pitchFamily="34" charset="0"/>
                <a:cs typeface="Arial" panose="020B0604020202020204" pitchFamily="34" charset="0"/>
              </a:rPr>
              <a:t>October 2022</a:t>
            </a:r>
          </a:p>
        </p:txBody>
      </p:sp>
    </p:spTree>
    <p:extLst>
      <p:ext uri="{BB962C8B-B14F-4D97-AF65-F5344CB8AC3E}">
        <p14:creationId xmlns:p14="http://schemas.microsoft.com/office/powerpoint/2010/main" val="9074468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Residual Balancing (RB) </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89264527"/>
              </p:ext>
            </p:extLst>
          </p:nvPr>
        </p:nvGraphicFramePr>
        <p:xfrm>
          <a:off x="322780" y="800057"/>
          <a:ext cx="8376379" cy="4148121"/>
        </p:xfrm>
        <a:graphic>
          <a:graphicData uri="http://schemas.openxmlformats.org/drawingml/2006/table">
            <a:tbl>
              <a:tblPr firstRow="1" bandRow="1">
                <a:tableStyleId>{5940675A-B579-460E-94D1-54222C63F5DA}</a:tableStyleId>
              </a:tblPr>
              <a:tblGrid>
                <a:gridCol w="455696">
                  <a:extLst>
                    <a:ext uri="{9D8B030D-6E8A-4147-A177-3AD203B41FA5}">
                      <a16:colId xmlns:a16="http://schemas.microsoft.com/office/drawing/2014/main" val="912413071"/>
                    </a:ext>
                  </a:extLst>
                </a:gridCol>
                <a:gridCol w="7920683">
                  <a:extLst>
                    <a:ext uri="{9D8B030D-6E8A-4147-A177-3AD203B41FA5}">
                      <a16:colId xmlns:a16="http://schemas.microsoft.com/office/drawing/2014/main" val="379181529"/>
                    </a:ext>
                  </a:extLst>
                </a:gridCol>
              </a:tblGrid>
              <a:tr h="1272583">
                <a:tc>
                  <a:txBody>
                    <a:bodyPr/>
                    <a:lstStyle/>
                    <a:p>
                      <a:pPr algn="ctr"/>
                      <a:r>
                        <a:rPr lang="en-GB" sz="1000" b="0">
                          <a:solidFill>
                            <a:schemeClr val="bg1"/>
                          </a:solidFill>
                          <a:latin typeface="Arial" panose="020B0604020202020204" pitchFamily="34" charset="0"/>
                          <a:cs typeface="Arial" panose="020B0604020202020204" pitchFamily="34" charset="0"/>
                        </a:rPr>
                        <a:t>Purpose</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kern="1200" dirty="0">
                          <a:solidFill>
                            <a:schemeClr val="bg1"/>
                          </a:solidFill>
                          <a:latin typeface="Arial" panose="020B0604020202020204" pitchFamily="34" charset="0"/>
                          <a:ea typeface="+mn-ea"/>
                          <a:cs typeface="Arial" panose="020B0604020202020204" pitchFamily="34" charset="0"/>
                        </a:rPr>
                        <a:t>In our role as the residual balancer, </a:t>
                      </a:r>
                      <a:r>
                        <a:rPr lang="en-GB" sz="1000" b="0" kern="1200" baseline="0" dirty="0">
                          <a:solidFill>
                            <a:schemeClr val="bg1"/>
                          </a:solidFill>
                          <a:latin typeface="Arial" panose="020B0604020202020204" pitchFamily="34" charset="0"/>
                          <a:ea typeface="+mn-ea"/>
                          <a:cs typeface="Arial" panose="020B0604020202020204" pitchFamily="34" charset="0"/>
                        </a:rPr>
                        <a:t>we</a:t>
                      </a:r>
                      <a:r>
                        <a:rPr lang="en-GB" sz="1000" b="0" kern="1200" dirty="0">
                          <a:solidFill>
                            <a:schemeClr val="bg1"/>
                          </a:solidFill>
                          <a:latin typeface="Arial" panose="020B0604020202020204" pitchFamily="34" charset="0"/>
                          <a:ea typeface="+mn-ea"/>
                          <a:cs typeface="Arial" panose="020B0604020202020204" pitchFamily="34" charset="0"/>
                        </a:rPr>
                        <a:t> may </a:t>
                      </a:r>
                      <a:r>
                        <a:rPr lang="en-GB" sz="1000" b="0" strike="noStrike" kern="1200" dirty="0">
                          <a:solidFill>
                            <a:schemeClr val="bg1"/>
                          </a:solidFill>
                          <a:latin typeface="Arial" panose="020B0604020202020204" pitchFamily="34" charset="0"/>
                          <a:ea typeface="+mn-ea"/>
                          <a:cs typeface="Arial" panose="020B0604020202020204" pitchFamily="34" charset="0"/>
                        </a:rPr>
                        <a:t>take residual </a:t>
                      </a:r>
                      <a:r>
                        <a:rPr lang="en-GB" sz="1000" b="0" kern="1200" dirty="0">
                          <a:solidFill>
                            <a:schemeClr val="bg1"/>
                          </a:solidFill>
                          <a:latin typeface="Arial" panose="020B0604020202020204" pitchFamily="34" charset="0"/>
                          <a:ea typeface="+mn-ea"/>
                          <a:cs typeface="Arial" panose="020B0604020202020204" pitchFamily="34" charset="0"/>
                        </a:rPr>
                        <a:t>balancing actions to balance supply and demand on the gas day by buying or selling gas through the On the Day Commodity Market (OCM).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0" b="0" strike="dblStrike" baseline="0" dirty="0">
                        <a:solidFill>
                          <a:schemeClr val="bg1"/>
                        </a:solidFill>
                        <a:latin typeface="Arial" panose="020B0604020202020204" pitchFamily="34" charset="0"/>
                        <a:cs typeface="Arial" panose="020B0604020202020204" pitchFamily="34" charset="0"/>
                      </a:endParaRPr>
                    </a:p>
                    <a:p>
                      <a:pPr algn="l"/>
                      <a:r>
                        <a:rPr lang="en-GB" sz="1000" b="0" strike="noStrike" kern="1200" dirty="0">
                          <a:solidFill>
                            <a:schemeClr val="bg1"/>
                          </a:solidFill>
                          <a:latin typeface="Arial" panose="020B0604020202020204" pitchFamily="34" charset="0"/>
                          <a:ea typeface="+mn-ea"/>
                          <a:cs typeface="Arial" panose="020B0604020202020204" pitchFamily="34" charset="0"/>
                        </a:rPr>
                        <a:t>The residual balancing scheme incentivises us to balance supply and demand on the gas day and to minimise the impact we have on the market when we deem it necessary to trade gas to balance the network.</a:t>
                      </a:r>
                    </a:p>
                    <a:p>
                      <a:pPr algn="l"/>
                      <a:endParaRPr lang="en-GB" sz="1000" b="0" dirty="0">
                        <a:solidFill>
                          <a:schemeClr val="bg1"/>
                        </a:solidFill>
                        <a:latin typeface="Arial" panose="020B0604020202020204" pitchFamily="34" charset="0"/>
                        <a:cs typeface="Arial" panose="020B0604020202020204" pitchFamily="34" charset="0"/>
                      </a:endParaRPr>
                    </a:p>
                    <a:p>
                      <a:pPr algn="l"/>
                      <a:r>
                        <a:rPr lang="en-GB" sz="1000" b="0" dirty="0">
                          <a:solidFill>
                            <a:schemeClr val="bg1"/>
                          </a:solidFill>
                          <a:latin typeface="Arial" panose="020B0604020202020204" pitchFamily="34" charset="0"/>
                          <a:cs typeface="Arial" panose="020B0604020202020204" pitchFamily="34" charset="0"/>
                        </a:rPr>
                        <a:t>There are two elements to this incentive scheme</a:t>
                      </a:r>
                    </a:p>
                    <a:p>
                      <a:pPr algn="l"/>
                      <a:endParaRPr lang="en-GB" sz="1000" b="0" dirty="0">
                        <a:solidFill>
                          <a:schemeClr val="bg1"/>
                        </a:solidFill>
                        <a:latin typeface="Arial" panose="020B0604020202020204" pitchFamily="34" charset="0"/>
                        <a:cs typeface="Arial" panose="020B0604020202020204" pitchFamily="34" charset="0"/>
                      </a:endParaRPr>
                    </a:p>
                    <a:p>
                      <a:pPr marL="228600" indent="-228600" algn="l">
                        <a:buFont typeface="+mj-lt"/>
                        <a:buAutoNum type="arabicPeriod"/>
                      </a:pPr>
                      <a:r>
                        <a:rPr lang="en-US" sz="1000" b="0" dirty="0">
                          <a:solidFill>
                            <a:schemeClr val="bg1"/>
                          </a:solidFill>
                          <a:latin typeface="Arial" panose="020B0604020202020204" pitchFamily="34" charset="0"/>
                          <a:cs typeface="Arial" panose="020B0604020202020204" pitchFamily="34" charset="0"/>
                        </a:rPr>
                        <a:t>Price Performance Measure (PPM)</a:t>
                      </a:r>
                    </a:p>
                    <a:p>
                      <a:pPr marL="228600" indent="-228600" algn="l">
                        <a:buFont typeface="+mj-lt"/>
                        <a:buAutoNum type="arabicPeriod"/>
                      </a:pPr>
                      <a:r>
                        <a:rPr lang="en-US" sz="1000" b="0" dirty="0" err="1">
                          <a:solidFill>
                            <a:schemeClr val="bg1"/>
                          </a:solidFill>
                          <a:latin typeface="Arial" panose="020B0604020202020204" pitchFamily="34" charset="0"/>
                          <a:cs typeface="Arial" panose="020B0604020202020204" pitchFamily="34" charset="0"/>
                        </a:rPr>
                        <a:t>Linepack</a:t>
                      </a:r>
                      <a:r>
                        <a:rPr lang="en-US" sz="1000" b="0" dirty="0">
                          <a:solidFill>
                            <a:schemeClr val="bg1"/>
                          </a:solidFill>
                          <a:latin typeface="Arial" panose="020B0604020202020204" pitchFamily="34" charset="0"/>
                          <a:cs typeface="Arial" panose="020B0604020202020204" pitchFamily="34" charset="0"/>
                        </a:rPr>
                        <a:t> Performance Measure (LPM).</a:t>
                      </a:r>
                    </a:p>
                  </a:txBody>
                  <a:tcPr>
                    <a:solidFill>
                      <a:schemeClr val="accent1"/>
                    </a:solidFill>
                  </a:tcPr>
                </a:tc>
                <a:extLst>
                  <a:ext uri="{0D108BD9-81ED-4DB2-BD59-A6C34878D82A}">
                    <a16:rowId xmlns:a16="http://schemas.microsoft.com/office/drawing/2014/main" val="4250902102"/>
                  </a:ext>
                </a:extLst>
              </a:tr>
              <a:tr h="1396688">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a:solidFill>
                            <a:schemeClr val="tx1">
                              <a:lumMod val="50000"/>
                            </a:schemeClr>
                          </a:solidFill>
                          <a:latin typeface="Arial" panose="020B0604020202020204" pitchFamily="34" charset="0"/>
                          <a:cs typeface="Arial" panose="020B0604020202020204" pitchFamily="34" charset="0"/>
                        </a:rPr>
                        <a:t>PPM</a:t>
                      </a:r>
                      <a:r>
                        <a:rPr lang="en-US" sz="1000" b="0">
                          <a:solidFill>
                            <a:schemeClr val="tx1">
                              <a:lumMod val="50000"/>
                            </a:schemeClr>
                          </a:solidFill>
                          <a:latin typeface="Arial" panose="020B0604020202020204" pitchFamily="34" charset="0"/>
                          <a:cs typeface="Arial" panose="020B0604020202020204" pitchFamily="34" charset="0"/>
                        </a:rPr>
                        <a:t>:</a:t>
                      </a:r>
                      <a:r>
                        <a:rPr lang="en-GB" sz="1000" b="0" strike="noStrike" kern="1200" baseline="0">
                          <a:solidFill>
                            <a:schemeClr val="tx1">
                              <a:lumMod val="50000"/>
                            </a:schemeClr>
                          </a:solidFill>
                          <a:latin typeface="Arial" panose="020B0604020202020204" pitchFamily="34" charset="0"/>
                          <a:ea typeface="+mn-ea"/>
                          <a:cs typeface="Arial" panose="020B0604020202020204" pitchFamily="34" charset="0"/>
                        </a:rPr>
                        <a:t>E</a:t>
                      </a:r>
                      <a:r>
                        <a:rPr lang="en-GB" sz="1000" b="0" kern="1200">
                          <a:solidFill>
                            <a:schemeClr val="tx1">
                              <a:lumMod val="50000"/>
                            </a:schemeClr>
                          </a:solidFill>
                          <a:latin typeface="Arial" panose="020B0604020202020204" pitchFamily="34" charset="0"/>
                          <a:ea typeface="+mn-ea"/>
                          <a:cs typeface="Arial" panose="020B0604020202020204" pitchFamily="34" charset="0"/>
                        </a:rPr>
                        <a:t>valuates the impact National Grid has on the market in its residual balancing role by measuring the price range of its trading actions compared to the System Average Price (SAP). This incentivises the GSO to minimise the impact it has on market prices.</a:t>
                      </a:r>
                      <a:endParaRPr lang="en-US" sz="1000" b="0" kern="1200">
                        <a:solidFill>
                          <a:schemeClr val="tx1">
                            <a:lumMod val="50000"/>
                          </a:schemeClr>
                        </a:solidFill>
                        <a:latin typeface="Arial" panose="020B0604020202020204" pitchFamily="34" charset="0"/>
                        <a:ea typeface="+mn-ea"/>
                        <a:cs typeface="Arial" panose="020B0604020202020204" pitchFamily="34" charset="0"/>
                      </a:endParaRPr>
                    </a:p>
                    <a:p>
                      <a:r>
                        <a:rPr lang="en-US" sz="1000" b="0">
                          <a:solidFill>
                            <a:schemeClr val="tx1">
                              <a:lumMod val="50000"/>
                            </a:schemeClr>
                          </a:solidFill>
                          <a:latin typeface="Arial" panose="020B0604020202020204" pitchFamily="34" charset="0"/>
                          <a:cs typeface="Arial" panose="020B0604020202020204" pitchFamily="34" charset="0"/>
                        </a:rPr>
                        <a:t>The PPM is</a:t>
                      </a:r>
                      <a:r>
                        <a:rPr lang="en-US" sz="1000" b="0" baseline="0">
                          <a:solidFill>
                            <a:schemeClr val="tx1">
                              <a:lumMod val="50000"/>
                            </a:schemeClr>
                          </a:solidFill>
                          <a:latin typeface="Arial" panose="020B0604020202020204" pitchFamily="34" charset="0"/>
                          <a:cs typeface="Arial" panose="020B0604020202020204" pitchFamily="34" charset="0"/>
                        </a:rPr>
                        <a:t> the d</a:t>
                      </a:r>
                      <a:r>
                        <a:rPr lang="en-US" sz="1000" b="0">
                          <a:solidFill>
                            <a:schemeClr val="tx1">
                              <a:lumMod val="50000"/>
                            </a:schemeClr>
                          </a:solidFill>
                          <a:latin typeface="Arial" panose="020B0604020202020204" pitchFamily="34" charset="0"/>
                          <a:cs typeface="Arial" panose="020B0604020202020204" pitchFamily="34" charset="0"/>
                        </a:rPr>
                        <a:t>ifference between the highest and lowest prices </a:t>
                      </a:r>
                      <a:r>
                        <a:rPr lang="en-US" sz="1000" b="0" strike="noStrike">
                          <a:solidFill>
                            <a:schemeClr val="tx1">
                              <a:lumMod val="50000"/>
                            </a:schemeClr>
                          </a:solidFill>
                          <a:latin typeface="Arial" panose="020B0604020202020204" pitchFamily="34" charset="0"/>
                          <a:cs typeface="Arial" panose="020B0604020202020204" pitchFamily="34" charset="0"/>
                        </a:rPr>
                        <a:t>NGG </a:t>
                      </a:r>
                      <a:r>
                        <a:rPr lang="en-US" sz="1000" b="0">
                          <a:solidFill>
                            <a:schemeClr val="tx1">
                              <a:lumMod val="50000"/>
                            </a:schemeClr>
                          </a:solidFill>
                          <a:latin typeface="Arial" panose="020B0604020202020204" pitchFamily="34" charset="0"/>
                          <a:cs typeface="Arial" panose="020B0604020202020204" pitchFamily="34" charset="0"/>
                        </a:rPr>
                        <a:t>trades, divided by SAP.  The target or breakeven point is a price spread of 1.5% of SAP.</a:t>
                      </a:r>
                    </a:p>
                    <a:p>
                      <a:endParaRPr lang="en-US" sz="1000" b="0">
                        <a:solidFill>
                          <a:schemeClr val="tx1">
                            <a:lumMod val="50000"/>
                          </a:schemeClr>
                        </a:solidFill>
                        <a:latin typeface="Arial" panose="020B0604020202020204" pitchFamily="34" charset="0"/>
                        <a:cs typeface="Arial" panose="020B0604020202020204" pitchFamily="34" charset="0"/>
                      </a:endParaRPr>
                    </a:p>
                    <a:p>
                      <a:r>
                        <a:rPr lang="en-US" sz="1000" b="1">
                          <a:solidFill>
                            <a:schemeClr val="tx1">
                              <a:lumMod val="50000"/>
                            </a:schemeClr>
                          </a:solidFill>
                          <a:latin typeface="Arial" panose="020B0604020202020204" pitchFamily="34" charset="0"/>
                          <a:cs typeface="Arial" panose="020B0604020202020204" pitchFamily="34" charset="0"/>
                        </a:rPr>
                        <a:t>LPM: </a:t>
                      </a:r>
                      <a:r>
                        <a:rPr lang="en-US" sz="1000" b="0">
                          <a:solidFill>
                            <a:schemeClr val="tx1">
                              <a:lumMod val="50000"/>
                            </a:schemeClr>
                          </a:solidFill>
                          <a:latin typeface="Arial" panose="020B0604020202020204" pitchFamily="34" charset="0"/>
                          <a:cs typeface="Arial" panose="020B0604020202020204" pitchFamily="34" charset="0"/>
                        </a:rPr>
                        <a:t>Minimise any changes between opening and closing NTS linepack over a Gas Day (i.e. to achieve a balance between the supply and demand on the Gas Day). This is intended to ensure that any system imbalances are resolved on the relevant day, so that the costs of resolving any imbalances are targeted to those responsible for the imbalance. The target or breakeven point is a linepack change of 2.8mcm, with a performance dead band between 2.8 and 5.6 mcm for the months of October, November, February and March.</a:t>
                      </a:r>
                    </a:p>
                  </a:txBody>
                  <a:tcPr>
                    <a:solidFill>
                      <a:schemeClr val="accent1">
                        <a:alpha val="50000"/>
                      </a:schemeClr>
                    </a:solidFill>
                  </a:tcPr>
                </a:tc>
                <a:extLst>
                  <a:ext uri="{0D108BD9-81ED-4DB2-BD59-A6C34878D82A}">
                    <a16:rowId xmlns:a16="http://schemas.microsoft.com/office/drawing/2014/main" val="1562161532"/>
                  </a:ext>
                </a:extLst>
              </a:tr>
              <a:tr h="10696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Benefits</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685800" rtl="0" eaLnBrk="1" fontAlgn="base" latinLnBrk="0" hangingPunct="1">
                        <a:lnSpc>
                          <a:spcPct val="100000"/>
                        </a:lnSpc>
                        <a:spcBef>
                          <a:spcPct val="0"/>
                        </a:spcBef>
                        <a:spcAft>
                          <a:spcPts val="600"/>
                        </a:spcAft>
                        <a:buClr>
                          <a:schemeClr val="tx1"/>
                        </a:buClr>
                        <a:buSzTx/>
                        <a:buFontTx/>
                        <a:buNone/>
                        <a:tabLst/>
                        <a:defRPr/>
                      </a:pPr>
                      <a:r>
                        <a:rPr lang="en-GB" sz="1000" b="0" kern="1200" dirty="0">
                          <a:solidFill>
                            <a:schemeClr val="tx1">
                              <a:lumMod val="50000"/>
                            </a:schemeClr>
                          </a:solidFill>
                          <a:latin typeface="Arial" panose="020B0604020202020204" pitchFamily="34" charset="0"/>
                          <a:ea typeface="+mn-ea"/>
                          <a:cs typeface="Arial" panose="020B0604020202020204" pitchFamily="34" charset="0"/>
                        </a:rPr>
                        <a:t>The residual balancing incentive is intrinsic to how we perform the residual balancing role and benefits the end consumer by minimising both our activity in the market and the impact it has on the market prices when it is deemed necessary to trade gas to balance the network.</a:t>
                      </a:r>
                    </a:p>
                    <a:p>
                      <a:endParaRPr lang="en-GB" sz="1000" b="0" dirty="0">
                        <a:solidFill>
                          <a:schemeClr val="tx1">
                            <a:lumMod val="50000"/>
                          </a:schemeClr>
                        </a:solidFill>
                        <a:latin typeface="Arial" panose="020B0604020202020204" pitchFamily="34" charset="0"/>
                        <a:cs typeface="Arial" panose="020B0604020202020204" pitchFamily="34" charset="0"/>
                      </a:endParaRPr>
                    </a:p>
                  </a:txBody>
                  <a:tcPr>
                    <a:solidFill>
                      <a:schemeClr val="accent1">
                        <a:alpha val="50000"/>
                      </a:schemeClr>
                    </a:solidFill>
                  </a:tcPr>
                </a:tc>
                <a:extLst>
                  <a:ext uri="{0D108BD9-81ED-4DB2-BD59-A6C34878D82A}">
                    <a16:rowId xmlns:a16="http://schemas.microsoft.com/office/drawing/2014/main" val="2304664475"/>
                  </a:ext>
                </a:extLst>
              </a:tr>
            </a:tbl>
          </a:graphicData>
        </a:graphic>
      </p:graphicFrame>
    </p:spTree>
    <p:extLst>
      <p:ext uri="{BB962C8B-B14F-4D97-AF65-F5344CB8AC3E}">
        <p14:creationId xmlns:p14="http://schemas.microsoft.com/office/powerpoint/2010/main" val="15117468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Residual Balancing (RB) </a:t>
            </a:r>
            <a:endParaRPr lang="en-GB" sz="2000">
              <a:solidFill>
                <a:schemeClr val="tx1">
                  <a:lumMod val="50000"/>
                </a:schemeClr>
              </a:solidFill>
            </a:endParaRPr>
          </a:p>
        </p:txBody>
      </p:sp>
      <p:pic>
        <p:nvPicPr>
          <p:cNvPr id="8" name="Picture 7">
            <a:extLst>
              <a:ext uri="{FF2B5EF4-FFF2-40B4-BE49-F238E27FC236}">
                <a16:creationId xmlns:a16="http://schemas.microsoft.com/office/drawing/2014/main" id="{ED4A4D2B-E9A9-42D6-8ED7-505E00FE0787}"/>
              </a:ext>
            </a:extLst>
          </p:cNvPr>
          <p:cNvPicPr>
            <a:picLocks noChangeAspect="1"/>
          </p:cNvPicPr>
          <p:nvPr/>
        </p:nvPicPr>
        <p:blipFill>
          <a:blip r:embed="rId3"/>
          <a:stretch>
            <a:fillRect/>
          </a:stretch>
        </p:blipFill>
        <p:spPr>
          <a:xfrm>
            <a:off x="4989690" y="2746055"/>
            <a:ext cx="3902519" cy="1946000"/>
          </a:xfrm>
          <a:prstGeom prst="rect">
            <a:avLst/>
          </a:prstGeom>
        </p:spPr>
      </p:pic>
      <p:pic>
        <p:nvPicPr>
          <p:cNvPr id="9" name="Picture 8">
            <a:extLst>
              <a:ext uri="{FF2B5EF4-FFF2-40B4-BE49-F238E27FC236}">
                <a16:creationId xmlns:a16="http://schemas.microsoft.com/office/drawing/2014/main" id="{3A9F81EC-478E-4AD2-8645-D3CF2FD74DA1}"/>
              </a:ext>
            </a:extLst>
          </p:cNvPr>
          <p:cNvPicPr>
            <a:picLocks noChangeAspect="1"/>
          </p:cNvPicPr>
          <p:nvPr/>
        </p:nvPicPr>
        <p:blipFill>
          <a:blip r:embed="rId4"/>
          <a:stretch>
            <a:fillRect/>
          </a:stretch>
        </p:blipFill>
        <p:spPr>
          <a:xfrm>
            <a:off x="4989690" y="800055"/>
            <a:ext cx="3902519" cy="1921251"/>
          </a:xfrm>
          <a:prstGeom prst="rect">
            <a:avLst/>
          </a:prstGeom>
        </p:spPr>
      </p:pic>
      <p:graphicFrame>
        <p:nvGraphicFramePr>
          <p:cNvPr id="6" name="Table 5">
            <a:extLst>
              <a:ext uri="{FF2B5EF4-FFF2-40B4-BE49-F238E27FC236}">
                <a16:creationId xmlns:a16="http://schemas.microsoft.com/office/drawing/2014/main" id="{5CFCD0E5-1616-4F2E-8732-3BA02BDEC3E7}"/>
              </a:ext>
            </a:extLst>
          </p:cNvPr>
          <p:cNvGraphicFramePr>
            <a:graphicFrameLocks noGrp="1"/>
          </p:cNvGraphicFramePr>
          <p:nvPr>
            <p:extLst>
              <p:ext uri="{D42A27DB-BD31-4B8C-83A1-F6EECF244321}">
                <p14:modId xmlns:p14="http://schemas.microsoft.com/office/powerpoint/2010/main" val="898771742"/>
              </p:ext>
            </p:extLst>
          </p:nvPr>
        </p:nvGraphicFramePr>
        <p:xfrm>
          <a:off x="322780" y="800056"/>
          <a:ext cx="4587887" cy="3974349"/>
        </p:xfrm>
        <a:graphic>
          <a:graphicData uri="http://schemas.openxmlformats.org/drawingml/2006/table">
            <a:tbl>
              <a:tblPr firstRow="1" bandRow="1">
                <a:tableStyleId>{5940675A-B579-460E-94D1-54222C63F5DA}</a:tableStyleId>
              </a:tblPr>
              <a:tblGrid>
                <a:gridCol w="354553">
                  <a:extLst>
                    <a:ext uri="{9D8B030D-6E8A-4147-A177-3AD203B41FA5}">
                      <a16:colId xmlns:a16="http://schemas.microsoft.com/office/drawing/2014/main" val="912413071"/>
                    </a:ext>
                  </a:extLst>
                </a:gridCol>
                <a:gridCol w="4233334">
                  <a:extLst>
                    <a:ext uri="{9D8B030D-6E8A-4147-A177-3AD203B41FA5}">
                      <a16:colId xmlns:a16="http://schemas.microsoft.com/office/drawing/2014/main" val="379181529"/>
                    </a:ext>
                  </a:extLst>
                </a:gridCol>
              </a:tblGrid>
              <a:tr h="3974349">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If the PPM is less than 1.5% on a given Gas Day, then NGG receives an incentive payment up to a maximum of £1,200 per day. Conversely if the PPM is above 1.5%, then NGG incurs a penalty up to a maximum of £24,000 per day, which is the penalty for a trading range equal to 76% or more of SAP.</a:t>
                      </a:r>
                    </a:p>
                    <a:p>
                      <a:pPr marL="0" indent="0">
                        <a:buFont typeface="Arial" panose="020B0604020202020204" pitchFamily="34" charset="0"/>
                        <a:buNone/>
                      </a:pPr>
                      <a:endParaRPr lang="en-GB" sz="1000" b="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If the LPM is </a:t>
                      </a:r>
                      <a:r>
                        <a:rPr lang="en-GB" sz="1000" b="0" strike="noStrike">
                          <a:solidFill>
                            <a:schemeClr val="bg1"/>
                          </a:solidFill>
                          <a:latin typeface="Arial" panose="020B0604020202020204" pitchFamily="34" charset="0"/>
                          <a:cs typeface="Arial" panose="020B0604020202020204" pitchFamily="34" charset="0"/>
                        </a:rPr>
                        <a:t>less than</a:t>
                      </a:r>
                      <a:r>
                        <a:rPr lang="en-GB" sz="1000" b="0">
                          <a:solidFill>
                            <a:schemeClr val="bg1"/>
                          </a:solidFill>
                          <a:latin typeface="Arial" panose="020B0604020202020204" pitchFamily="34" charset="0"/>
                          <a:cs typeface="Arial" panose="020B0604020202020204" pitchFamily="34" charset="0"/>
                        </a:rPr>
                        <a:t> 2.8mcm on a given Gas Day, then NGG receives an incentive payment up to a maximum of £3,200. This maximum applies at 1.5mcm, so there is no incentive for NGG to balance the system beyond this point. Conversely if the LPM is above 2.8mcm, then NGG incurs a penalty up to a maximum of £24,000. For a single day which is the penalty for linepack movement of more than 15mcm.</a:t>
                      </a:r>
                    </a:p>
                    <a:p>
                      <a:pPr marL="0" indent="0">
                        <a:buFont typeface="Arial" panose="020B0604020202020204" pitchFamily="34" charset="0"/>
                        <a:buNone/>
                      </a:pPr>
                      <a:endParaRPr lang="en-GB" sz="1000" b="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The sum of all the daily payments for the PPM and LPM under the Residual Balancing incentive are annually capped at £1.6m and collared at £2.8m.</a:t>
                      </a:r>
                    </a:p>
                    <a:p>
                      <a:pPr marL="0" indent="0">
                        <a:buFont typeface="Arial" panose="020B0604020202020204" pitchFamily="34" charset="0"/>
                        <a:buNone/>
                      </a:pPr>
                      <a:endParaRPr lang="en-GB" sz="1000" b="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The incentive recognises the requirement for linepack stock to be higher in the winter than summer in order to operate the network efficiently. As a result, during the ‘shoulder months’ (October, November, February</a:t>
                      </a:r>
                    </a:p>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and March) the incentive provides no revenue or penalty for a daily linepack change of between 2.8mcm and 5.6mcm.</a:t>
                      </a:r>
                    </a:p>
                  </a:txBody>
                  <a:tcPr>
                    <a:solidFill>
                      <a:schemeClr val="accent1"/>
                    </a:solidFill>
                  </a:tcPr>
                </a:tc>
                <a:extLst>
                  <a:ext uri="{0D108BD9-81ED-4DB2-BD59-A6C34878D82A}">
                    <a16:rowId xmlns:a16="http://schemas.microsoft.com/office/drawing/2014/main" val="4250902102"/>
                  </a:ext>
                </a:extLst>
              </a:tr>
            </a:tbl>
          </a:graphicData>
        </a:graphic>
      </p:graphicFrame>
    </p:spTree>
    <p:extLst>
      <p:ext uri="{BB962C8B-B14F-4D97-AF65-F5344CB8AC3E}">
        <p14:creationId xmlns:p14="http://schemas.microsoft.com/office/powerpoint/2010/main" val="705141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a:ea typeface="+mn-ea"/>
                <a:cs typeface="Arial"/>
              </a:rPr>
              <a:t>Day ahead Demand Forecasting (DF) </a:t>
            </a:r>
            <a:r>
              <a:rPr lang="en-GB" sz="2000" b="0">
                <a:latin typeface="HelveticaNeueLT Std"/>
                <a:ea typeface="+mn-ea"/>
                <a:cs typeface="Arial"/>
              </a:rPr>
              <a:t> </a:t>
            </a:r>
            <a:endParaRPr lang="en-GB" sz="2000">
              <a:solidFill>
                <a:schemeClr val="tx1">
                  <a:lumMod val="50000"/>
                </a:schemeClr>
              </a:solidFill>
              <a:cs typeface="Aria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1053481224"/>
              </p:ext>
            </p:extLst>
          </p:nvPr>
        </p:nvGraphicFramePr>
        <p:xfrm>
          <a:off x="322780" y="800057"/>
          <a:ext cx="8376379" cy="3619921"/>
        </p:xfrm>
        <a:graphic>
          <a:graphicData uri="http://schemas.openxmlformats.org/drawingml/2006/table">
            <a:tbl>
              <a:tblPr firstRow="1" bandRow="1">
                <a:tableStyleId>{5940675A-B579-460E-94D1-54222C63F5DA}</a:tableStyleId>
              </a:tblPr>
              <a:tblGrid>
                <a:gridCol w="455696">
                  <a:extLst>
                    <a:ext uri="{9D8B030D-6E8A-4147-A177-3AD203B41FA5}">
                      <a16:colId xmlns:a16="http://schemas.microsoft.com/office/drawing/2014/main" val="912413071"/>
                    </a:ext>
                  </a:extLst>
                </a:gridCol>
                <a:gridCol w="7920683">
                  <a:extLst>
                    <a:ext uri="{9D8B030D-6E8A-4147-A177-3AD203B41FA5}">
                      <a16:colId xmlns:a16="http://schemas.microsoft.com/office/drawing/2014/main" val="379181529"/>
                    </a:ext>
                  </a:extLst>
                </a:gridCol>
              </a:tblGrid>
              <a:tr h="1028743">
                <a:tc>
                  <a:txBody>
                    <a:bodyPr/>
                    <a:lstStyle/>
                    <a:p>
                      <a:pPr algn="ctr"/>
                      <a:r>
                        <a:rPr lang="en-GB" sz="1000" b="0">
                          <a:solidFill>
                            <a:schemeClr val="bg1"/>
                          </a:solidFill>
                          <a:latin typeface="Arial" panose="020B0604020202020204" pitchFamily="34" charset="0"/>
                          <a:cs typeface="Arial" panose="020B0604020202020204" pitchFamily="34" charset="0"/>
                        </a:rPr>
                        <a:t>Purpose</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NGG are incentivised to publish national gas demand forecasts over a range of timescales to the industry, these forecasts have been subject to an incentive since 2006.</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These national demand forecasts for day ahead (D-1) and for two to five days ahead (D-2 to D-5, reputational incentive only) are a key tool for the UK gas industry in ensuring the economic balancing of gas supply and demand. </a:t>
                      </a:r>
                    </a:p>
                  </a:txBody>
                  <a:tcPr>
                    <a:solidFill>
                      <a:schemeClr val="accent1"/>
                    </a:solidFill>
                  </a:tcPr>
                </a:tc>
                <a:extLst>
                  <a:ext uri="{0D108BD9-81ED-4DB2-BD59-A6C34878D82A}">
                    <a16:rowId xmlns:a16="http://schemas.microsoft.com/office/drawing/2014/main" val="4250902102"/>
                  </a:ext>
                </a:extLst>
              </a:tr>
              <a:tr h="1604641">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dirty="0">
                          <a:solidFill>
                            <a:schemeClr val="tx1">
                              <a:lumMod val="50000"/>
                            </a:schemeClr>
                          </a:solidFill>
                          <a:latin typeface="Arial" panose="020B0604020202020204" pitchFamily="34" charset="0"/>
                          <a:cs typeface="Arial" panose="020B0604020202020204" pitchFamily="34" charset="0"/>
                        </a:rPr>
                        <a:t>NGG has an incentive breakeven target of an annual weighted average absolute forecast error of 8.35mcm/day. However, there is an adjustment to this target for the level of short-cycle storage injection capability that is designed to consider the unpredictability of demand from short-cycle storage sites. The storage adjustment is capped at an additional 1mcm/day and therefore has the potential to revise the D-1 demand forecasting target to 9.35mcm. </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endParaRPr lang="en-GB" sz="1000" b="0" dirty="0">
                        <a:solidFill>
                          <a:schemeClr val="tx1">
                            <a:lumMod val="50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dirty="0">
                          <a:solidFill>
                            <a:schemeClr val="tx1">
                              <a:lumMod val="50000"/>
                            </a:schemeClr>
                          </a:solidFill>
                          <a:latin typeface="Arial" panose="020B0604020202020204" pitchFamily="34" charset="0"/>
                          <a:cs typeface="Arial" panose="020B0604020202020204" pitchFamily="34" charset="0"/>
                        </a:rPr>
                        <a:t>If the published demand forecast error is below the breakeven target, an incentive payment will be received, conversely, if the forecast error for any day exceeds the target an incentive penalty will be applied.  </a:t>
                      </a:r>
                    </a:p>
                  </a:txBody>
                  <a:tcPr>
                    <a:solidFill>
                      <a:schemeClr val="accent1">
                        <a:alpha val="50000"/>
                      </a:schemeClr>
                    </a:solidFill>
                  </a:tcPr>
                </a:tc>
                <a:extLst>
                  <a:ext uri="{0D108BD9-81ED-4DB2-BD59-A6C34878D82A}">
                    <a16:rowId xmlns:a16="http://schemas.microsoft.com/office/drawing/2014/main" val="1562161532"/>
                  </a:ext>
                </a:extLst>
              </a:tr>
              <a:tr h="9865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Benefits</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dirty="0">
                          <a:solidFill>
                            <a:schemeClr val="tx1">
                              <a:lumMod val="50000"/>
                            </a:schemeClr>
                          </a:solidFill>
                          <a:latin typeface="Arial" panose="020B0604020202020204" pitchFamily="34" charset="0"/>
                          <a:cs typeface="Arial" panose="020B0604020202020204" pitchFamily="34" charset="0"/>
                        </a:rPr>
                        <a:t>The provision of timely and accurate forecasts aids efficiency from both a physical and commercial perspective, </a:t>
                      </a:r>
                      <a:r>
                        <a:rPr lang="en-GB" sz="1000" b="0" strike="noStrike" dirty="0">
                          <a:solidFill>
                            <a:schemeClr val="tx1">
                              <a:lumMod val="50000"/>
                            </a:schemeClr>
                          </a:solidFill>
                          <a:latin typeface="Arial" panose="020B0604020202020204" pitchFamily="34" charset="0"/>
                          <a:cs typeface="Arial" panose="020B0604020202020204" pitchFamily="34" charset="0"/>
                        </a:rPr>
                        <a:t>this should result in</a:t>
                      </a:r>
                      <a:r>
                        <a:rPr lang="en-GB" sz="1000" b="0" dirty="0">
                          <a:solidFill>
                            <a:schemeClr val="tx1">
                              <a:lumMod val="50000"/>
                            </a:schemeClr>
                          </a:solidFill>
                          <a:latin typeface="Arial" panose="020B0604020202020204" pitchFamily="34" charset="0"/>
                          <a:cs typeface="Arial" panose="020B0604020202020204" pitchFamily="34" charset="0"/>
                        </a:rPr>
                        <a:t> reduced operating costs which directly impact on end consumers gas bills. NGG strives to continually optimise its forecasting processes, to deliver greater accuracy and increased consumer benefit.</a:t>
                      </a:r>
                    </a:p>
                  </a:txBody>
                  <a:tcPr>
                    <a:solidFill>
                      <a:schemeClr val="accent1">
                        <a:alpha val="50000"/>
                      </a:schemeClr>
                    </a:solidFill>
                  </a:tcPr>
                </a:tc>
                <a:extLst>
                  <a:ext uri="{0D108BD9-81ED-4DB2-BD59-A6C34878D82A}">
                    <a16:rowId xmlns:a16="http://schemas.microsoft.com/office/drawing/2014/main" val="2304664475"/>
                  </a:ext>
                </a:extLst>
              </a:tr>
            </a:tbl>
          </a:graphicData>
        </a:graphic>
      </p:graphicFrame>
    </p:spTree>
    <p:extLst>
      <p:ext uri="{BB962C8B-B14F-4D97-AF65-F5344CB8AC3E}">
        <p14:creationId xmlns:p14="http://schemas.microsoft.com/office/powerpoint/2010/main" val="35263870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Day ahead Demand Forecasting (DF)</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492865059"/>
              </p:ext>
            </p:extLst>
          </p:nvPr>
        </p:nvGraphicFramePr>
        <p:xfrm>
          <a:off x="322780" y="800056"/>
          <a:ext cx="4249219" cy="3974350"/>
        </p:xfrm>
        <a:graphic>
          <a:graphicData uri="http://schemas.openxmlformats.org/drawingml/2006/table">
            <a:tbl>
              <a:tblPr firstRow="1" bandRow="1">
                <a:tableStyleId>{5940675A-B579-460E-94D1-54222C63F5DA}</a:tableStyleId>
              </a:tblPr>
              <a:tblGrid>
                <a:gridCol w="335037">
                  <a:extLst>
                    <a:ext uri="{9D8B030D-6E8A-4147-A177-3AD203B41FA5}">
                      <a16:colId xmlns:a16="http://schemas.microsoft.com/office/drawing/2014/main" val="912413071"/>
                    </a:ext>
                  </a:extLst>
                </a:gridCol>
                <a:gridCol w="3914182">
                  <a:extLst>
                    <a:ext uri="{9D8B030D-6E8A-4147-A177-3AD203B41FA5}">
                      <a16:colId xmlns:a16="http://schemas.microsoft.com/office/drawing/2014/main" val="379181529"/>
                    </a:ext>
                  </a:extLst>
                </a:gridCol>
              </a:tblGrid>
              <a:tr h="1471559">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The maximum payment that NGG can receive is £1.5m, which requires an end of year average error of &lt;4.5mcm/day.</a:t>
                      </a:r>
                    </a:p>
                    <a:p>
                      <a:pPr marL="0" indent="0">
                        <a:buFont typeface="Arial" panose="020B0604020202020204" pitchFamily="34" charset="0"/>
                        <a:buNone/>
                      </a:pPr>
                      <a:endParaRPr lang="en-GB" sz="1000" b="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The maximum penalty is -£1.5m which requires an end of year average error of &gt;12.2mcm/day.</a:t>
                      </a:r>
                    </a:p>
                  </a:txBody>
                  <a:tcPr>
                    <a:solidFill>
                      <a:schemeClr val="accent1"/>
                    </a:solidFill>
                  </a:tcPr>
                </a:tc>
                <a:extLst>
                  <a:ext uri="{0D108BD9-81ED-4DB2-BD59-A6C34878D82A}">
                    <a16:rowId xmlns:a16="http://schemas.microsoft.com/office/drawing/2014/main" val="4250902102"/>
                  </a:ext>
                </a:extLst>
              </a:tr>
              <a:tr h="2502791">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The daily forecast error is calculated as the difference (in mcm) between the relevant D-1 forecast NTS throughput value and the actual throughput value on the appropriate day of the year.</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The annual average absolute forecast error is the sum of the daily forecast errors, which themselves are weighted per the relevant day’s demand as a proportion of annual demand in the relevant incentive year. </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This means that forecasting accurately on high demand days has a greater impact on performance than on lower demand days.</a:t>
                      </a:r>
                    </a:p>
                  </a:txBody>
                  <a:tcPr>
                    <a:solidFill>
                      <a:schemeClr val="accent1">
                        <a:alpha val="50000"/>
                      </a:schemeClr>
                    </a:solidFill>
                  </a:tcPr>
                </a:tc>
                <a:extLst>
                  <a:ext uri="{0D108BD9-81ED-4DB2-BD59-A6C34878D82A}">
                    <a16:rowId xmlns:a16="http://schemas.microsoft.com/office/drawing/2014/main" val="1562161532"/>
                  </a:ext>
                </a:extLst>
              </a:tr>
            </a:tbl>
          </a:graphicData>
        </a:graphic>
      </p:graphicFrame>
      <p:pic>
        <p:nvPicPr>
          <p:cNvPr id="3" name="Picture 2">
            <a:extLst>
              <a:ext uri="{FF2B5EF4-FFF2-40B4-BE49-F238E27FC236}">
                <a16:creationId xmlns:a16="http://schemas.microsoft.com/office/drawing/2014/main" id="{D0D651E9-53D2-4D22-84AA-8534C351B72B}"/>
              </a:ext>
            </a:extLst>
          </p:cNvPr>
          <p:cNvPicPr>
            <a:picLocks noChangeAspect="1"/>
          </p:cNvPicPr>
          <p:nvPr/>
        </p:nvPicPr>
        <p:blipFill>
          <a:blip r:embed="rId2"/>
          <a:stretch>
            <a:fillRect/>
          </a:stretch>
        </p:blipFill>
        <p:spPr>
          <a:xfrm>
            <a:off x="4571999" y="1421562"/>
            <a:ext cx="4171951" cy="2441447"/>
          </a:xfrm>
          <a:prstGeom prst="rect">
            <a:avLst/>
          </a:prstGeom>
        </p:spPr>
      </p:pic>
    </p:spTree>
    <p:extLst>
      <p:ext uri="{BB962C8B-B14F-4D97-AF65-F5344CB8AC3E}">
        <p14:creationId xmlns:p14="http://schemas.microsoft.com/office/powerpoint/2010/main" val="10170543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Maintenance (MA)</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1069703222"/>
              </p:ext>
            </p:extLst>
          </p:nvPr>
        </p:nvGraphicFramePr>
        <p:xfrm>
          <a:off x="322780" y="800058"/>
          <a:ext cx="8376379" cy="4252848"/>
        </p:xfrm>
        <a:graphic>
          <a:graphicData uri="http://schemas.openxmlformats.org/drawingml/2006/table">
            <a:tbl>
              <a:tblPr firstRow="1" bandRow="1">
                <a:tableStyleId>{5940675A-B579-460E-94D1-54222C63F5DA}</a:tableStyleId>
              </a:tblPr>
              <a:tblGrid>
                <a:gridCol w="455696">
                  <a:extLst>
                    <a:ext uri="{9D8B030D-6E8A-4147-A177-3AD203B41FA5}">
                      <a16:colId xmlns:a16="http://schemas.microsoft.com/office/drawing/2014/main" val="912413071"/>
                    </a:ext>
                  </a:extLst>
                </a:gridCol>
                <a:gridCol w="7920683">
                  <a:extLst>
                    <a:ext uri="{9D8B030D-6E8A-4147-A177-3AD203B41FA5}">
                      <a16:colId xmlns:a16="http://schemas.microsoft.com/office/drawing/2014/main" val="379181529"/>
                    </a:ext>
                  </a:extLst>
                </a:gridCol>
              </a:tblGrid>
              <a:tr h="2536613">
                <a:tc>
                  <a:txBody>
                    <a:bodyPr/>
                    <a:lstStyle/>
                    <a:p>
                      <a:pPr algn="ctr"/>
                      <a:r>
                        <a:rPr lang="en-GB" sz="1000" b="0">
                          <a:solidFill>
                            <a:schemeClr val="bg1"/>
                          </a:solidFill>
                          <a:latin typeface="Arial" panose="020B0604020202020204" pitchFamily="34" charset="0"/>
                          <a:cs typeface="Arial" panose="020B0604020202020204" pitchFamily="34" charset="0"/>
                        </a:rPr>
                        <a:t>Purpose</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marR="0" lvl="0" indent="0" algn="l" defTabSz="6858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The aim of the Maintenance incentive is to reduce the impact our maintenance activities have on customers should we make changes to our planned maintenance after 1 April for the forthcoming summer maintenance period. </a:t>
                      </a:r>
                    </a:p>
                    <a:p>
                      <a:pPr marL="0" marR="0" lvl="0" indent="0" algn="l" rtl="0" eaLnBrk="1" fontAlgn="base" latinLnBrk="0" hangingPunct="1">
                        <a:lnSpc>
                          <a:spcPct val="100000"/>
                        </a:lnSpc>
                        <a:spcBef>
                          <a:spcPct val="0"/>
                        </a:spcBef>
                        <a:spcAft>
                          <a:spcPts val="600"/>
                        </a:spcAft>
                        <a:buClr>
                          <a:schemeClr val="tx1"/>
                        </a:buClr>
                        <a:buSzTx/>
                        <a:buFontTx/>
                        <a:buNone/>
                      </a:pPr>
                      <a:r>
                        <a:rPr lang="en-GB" sz="1000" b="0">
                          <a:solidFill>
                            <a:schemeClr val="bg1"/>
                          </a:solidFill>
                          <a:latin typeface="Arial"/>
                          <a:cs typeface="Arial"/>
                        </a:rPr>
                        <a:t>NGG plan maintenance activities to align </a:t>
                      </a:r>
                      <a:r>
                        <a:rPr lang="en-GB" sz="1000" b="0" strike="noStrike">
                          <a:solidFill>
                            <a:schemeClr val="bg1"/>
                          </a:solidFill>
                          <a:latin typeface="Arial"/>
                          <a:cs typeface="Arial"/>
                        </a:rPr>
                        <a:t>with customer plans to </a:t>
                      </a:r>
                      <a:r>
                        <a:rPr lang="en-GB" sz="1000" b="0">
                          <a:solidFill>
                            <a:schemeClr val="bg1"/>
                          </a:solidFill>
                          <a:latin typeface="Arial"/>
                          <a:cs typeface="Arial"/>
                        </a:rPr>
                        <a:t>minimise disruption to their operations. If the maintenance period has no impact on customer contractual rights, this is communicated as an “Advice Notice Day”. Where this is not possible, a “Maintenance Day” will be called.​ </a:t>
                      </a:r>
                      <a:r>
                        <a:rPr lang="en-GB" sz="1000" b="0">
                          <a:solidFill>
                            <a:schemeClr val="bg1"/>
                          </a:solidFill>
                          <a:latin typeface="Arial" panose="020B0604020202020204" pitchFamily="34" charset="0"/>
                          <a:cs typeface="Arial" panose="020B0604020202020204" pitchFamily="34" charset="0"/>
                        </a:rPr>
                        <a:t>To incentivise the efficient planning and execution of network maintenance impacting customers at direct exit connections from the NTS. The maintenance incentive is split into three scheme components:</a:t>
                      </a:r>
                    </a:p>
                    <a:p>
                      <a:pPr marL="0" marR="0" lvl="0" indent="0" algn="l" rtl="0" eaLnBrk="1" fontAlgn="base" latinLnBrk="0" hangingPunct="1">
                        <a:lnSpc>
                          <a:spcPct val="100000"/>
                        </a:lnSpc>
                        <a:spcBef>
                          <a:spcPct val="0"/>
                        </a:spcBef>
                        <a:spcAft>
                          <a:spcPts val="600"/>
                        </a:spcAft>
                        <a:buClr>
                          <a:schemeClr val="tx1"/>
                        </a:buClr>
                        <a:buSzTx/>
                        <a:buFontTx/>
                        <a:buNone/>
                      </a:pPr>
                      <a:endParaRPr lang="en-GB" sz="1000" b="0">
                        <a:solidFill>
                          <a:schemeClr val="bg1"/>
                        </a:solidFill>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0"/>
                        </a:spcBef>
                        <a:spcAft>
                          <a:spcPts val="600"/>
                        </a:spcAft>
                        <a:buClr>
                          <a:schemeClr val="bg1"/>
                        </a:buClr>
                        <a:buSzTx/>
                        <a:buFont typeface="+mj-lt"/>
                        <a:buAutoNum type="arabicPeriod"/>
                        <a:tabLst/>
                        <a:defRPr/>
                      </a:pPr>
                      <a:r>
                        <a:rPr lang="en-GB" sz="1000" b="0">
                          <a:solidFill>
                            <a:schemeClr val="bg1"/>
                          </a:solidFill>
                          <a:latin typeface="Arial" panose="020B0604020202020204" pitchFamily="34" charset="0"/>
                          <a:cs typeface="Arial" panose="020B0604020202020204" pitchFamily="34" charset="0"/>
                        </a:rPr>
                        <a:t>Use of Days - Maintenance days (Valve Operations)</a:t>
                      </a:r>
                    </a:p>
                    <a:p>
                      <a:pPr marL="228600" marR="0" lvl="0" indent="-228600" algn="l" defTabSz="914400" rtl="0" eaLnBrk="1" fontAlgn="base" latinLnBrk="0" hangingPunct="1">
                        <a:lnSpc>
                          <a:spcPct val="100000"/>
                        </a:lnSpc>
                        <a:spcBef>
                          <a:spcPct val="0"/>
                        </a:spcBef>
                        <a:spcAft>
                          <a:spcPts val="600"/>
                        </a:spcAft>
                        <a:buClr>
                          <a:schemeClr val="bg1"/>
                        </a:buClr>
                        <a:buSzTx/>
                        <a:buFont typeface="+mj-lt"/>
                        <a:buAutoNum type="arabicPeriod"/>
                        <a:tabLst/>
                        <a:defRPr/>
                      </a:pPr>
                      <a:r>
                        <a:rPr lang="en-GB" sz="1000" b="0">
                          <a:solidFill>
                            <a:schemeClr val="bg1"/>
                          </a:solidFill>
                          <a:latin typeface="Arial" panose="020B0604020202020204" pitchFamily="34" charset="0"/>
                          <a:cs typeface="Arial" panose="020B0604020202020204" pitchFamily="34" charset="0"/>
                        </a:rPr>
                        <a:t>Use of Days - Maintenance days (excluding Valve Operations)</a:t>
                      </a:r>
                    </a:p>
                    <a:p>
                      <a:pPr marL="0" marR="0" lvl="0" indent="0" algn="l" defTabSz="914400" rtl="0" eaLnBrk="1" fontAlgn="base" latinLnBrk="0" hangingPunct="1">
                        <a:lnSpc>
                          <a:spcPct val="100000"/>
                        </a:lnSpc>
                        <a:spcBef>
                          <a:spcPct val="0"/>
                        </a:spcBef>
                        <a:spcAft>
                          <a:spcPts val="600"/>
                        </a:spcAft>
                        <a:buClr>
                          <a:schemeClr val="bg1"/>
                        </a:buClr>
                        <a:buSzTx/>
                        <a:buFont typeface="+mj-lt"/>
                        <a:buNone/>
                        <a:tabLst/>
                        <a:defRPr/>
                      </a:pPr>
                      <a:r>
                        <a:rPr lang="en-GB" sz="800" b="0">
                          <a:solidFill>
                            <a:schemeClr val="bg1"/>
                          </a:solidFill>
                          <a:latin typeface="Arial" panose="020B0604020202020204" pitchFamily="34" charset="0"/>
                          <a:cs typeface="Arial" panose="020B0604020202020204" pitchFamily="34" charset="0"/>
                        </a:rPr>
                        <a:t>The Maintenance Days Used incentive is designed to reduce the impact we have on our customers when we undertake our maintenance activities. </a:t>
                      </a:r>
                    </a:p>
                    <a:p>
                      <a:pPr marL="228600" marR="0" lvl="0" indent="-228600" algn="l" defTabSz="914400" rtl="0" eaLnBrk="1" fontAlgn="base" latinLnBrk="0" hangingPunct="1">
                        <a:lnSpc>
                          <a:spcPct val="100000"/>
                        </a:lnSpc>
                        <a:spcBef>
                          <a:spcPct val="0"/>
                        </a:spcBef>
                        <a:spcAft>
                          <a:spcPts val="600"/>
                        </a:spcAft>
                        <a:buClr>
                          <a:schemeClr val="bg1"/>
                        </a:buClr>
                        <a:buSzTx/>
                        <a:buFont typeface="+mj-lt"/>
                        <a:buAutoNum type="arabicPeriod" startAt="3"/>
                        <a:tabLst/>
                        <a:defRPr/>
                      </a:pPr>
                      <a:r>
                        <a:rPr lang="en-GB" sz="1000" b="0">
                          <a:solidFill>
                            <a:schemeClr val="bg1"/>
                          </a:solidFill>
                          <a:latin typeface="Arial" panose="020B0604020202020204" pitchFamily="34" charset="0"/>
                          <a:cs typeface="Arial" panose="020B0604020202020204" pitchFamily="34" charset="0"/>
                        </a:rPr>
                        <a:t>Changes - minimisation of changes initiated by </a:t>
                      </a:r>
                      <a:r>
                        <a:rPr lang="en-GB" sz="1000" b="0" strike="noStrike">
                          <a:solidFill>
                            <a:schemeClr val="bg1"/>
                          </a:solidFill>
                          <a:latin typeface="Arial" panose="020B0604020202020204" pitchFamily="34" charset="0"/>
                          <a:cs typeface="Arial" panose="020B0604020202020204" pitchFamily="34" charset="0"/>
                        </a:rPr>
                        <a:t>NGG </a:t>
                      </a:r>
                      <a:r>
                        <a:rPr lang="en-GB" sz="1000" b="0">
                          <a:solidFill>
                            <a:schemeClr val="bg1"/>
                          </a:solidFill>
                          <a:latin typeface="Arial" panose="020B0604020202020204" pitchFamily="34" charset="0"/>
                          <a:cs typeface="Arial" panose="020B0604020202020204" pitchFamily="34" charset="0"/>
                        </a:rPr>
                        <a:t>to the agreed maintenance plan</a:t>
                      </a:r>
                    </a:p>
                    <a:p>
                      <a:pPr marL="0" marR="0" lvl="0" indent="0" algn="l" defTabSz="914400" rtl="0" eaLnBrk="1" fontAlgn="base" latinLnBrk="0" hangingPunct="1">
                        <a:lnSpc>
                          <a:spcPct val="100000"/>
                        </a:lnSpc>
                        <a:spcBef>
                          <a:spcPct val="0"/>
                        </a:spcBef>
                        <a:spcAft>
                          <a:spcPts val="600"/>
                        </a:spcAft>
                        <a:buClr>
                          <a:schemeClr val="bg1"/>
                        </a:buClr>
                        <a:buSzTx/>
                        <a:buFont typeface="+mj-lt"/>
                        <a:buNone/>
                        <a:tabLst/>
                        <a:defRPr/>
                      </a:pPr>
                      <a:endParaRPr lang="en-GB" sz="1000" b="0">
                        <a:solidFill>
                          <a:schemeClr val="bg1"/>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bg1"/>
                        </a:buClr>
                        <a:buSzTx/>
                        <a:buFont typeface="+mj-lt"/>
                        <a:buNone/>
                        <a:tabLst/>
                        <a:defRPr/>
                      </a:pPr>
                      <a:r>
                        <a:rPr lang="en-GB" sz="1000" b="0">
                          <a:solidFill>
                            <a:schemeClr val="bg1"/>
                          </a:solidFill>
                          <a:latin typeface="Arial" panose="020B0604020202020204" pitchFamily="34" charset="0"/>
                          <a:cs typeface="Arial" panose="020B0604020202020204" pitchFamily="34" charset="0"/>
                        </a:rPr>
                        <a:t>The incentive scope does not include changes which were initiated by customers, only those initiated by us.</a:t>
                      </a:r>
                    </a:p>
                  </a:txBody>
                  <a:tcPr>
                    <a:solidFill>
                      <a:schemeClr val="accent1"/>
                    </a:solidFill>
                  </a:tcPr>
                </a:tc>
                <a:extLst>
                  <a:ext uri="{0D108BD9-81ED-4DB2-BD59-A6C34878D82A}">
                    <a16:rowId xmlns:a16="http://schemas.microsoft.com/office/drawing/2014/main" val="4250902102"/>
                  </a:ext>
                </a:extLst>
              </a:tr>
              <a:tr h="858156">
                <a:tc>
                  <a:txBody>
                    <a:bodyPr/>
                    <a:lstStyle/>
                    <a:p>
                      <a:pPr algn="ctr"/>
                      <a:r>
                        <a:rPr lang="en-GB" sz="1000" b="0">
                          <a:solidFill>
                            <a:schemeClr val="tx1">
                              <a:lumMod val="50000"/>
                            </a:schemeClr>
                          </a:solidFill>
                          <a:latin typeface="Arial"/>
                          <a:cs typeface="Arial"/>
                        </a:rPr>
                        <a:t>Description</a:t>
                      </a:r>
                      <a:endParaRPr lang="en-US" sz="1000" b="0">
                        <a:solidFill>
                          <a:schemeClr val="tx1">
                            <a:lumMod val="50000"/>
                          </a:schemeClr>
                        </a:solidFill>
                        <a:latin typeface="Arial"/>
                        <a:cs typeface="Arial"/>
                      </a:endParaRPr>
                    </a:p>
                  </a:txBody>
                  <a:tcPr vert="vert270" anchor="ctr">
                    <a:solidFill>
                      <a:schemeClr val="accent1">
                        <a:alpha val="50000"/>
                      </a:schemeClr>
                    </a:solidFill>
                  </a:tcPr>
                </a:tc>
                <a:tc>
                  <a:txBody>
                    <a:bodyPr/>
                    <a:lstStyle/>
                    <a:p>
                      <a:r>
                        <a:rPr lang="en-GB" sz="1000" b="0">
                          <a:solidFill>
                            <a:schemeClr val="tx1">
                              <a:lumMod val="50000"/>
                            </a:schemeClr>
                          </a:solidFill>
                          <a:latin typeface="Arial" panose="020B0604020202020204" pitchFamily="34" charset="0"/>
                          <a:cs typeface="Arial" panose="020B0604020202020204" pitchFamily="34" charset="0"/>
                        </a:rPr>
                        <a:t>To ensure the ongoing reliability and integrity of the NTS in line with regulatory and safety requirements, NGG is required to periodically undertake maintenance of the pipeline system. Where this work requires an outage, or to reduce the flexibility available (e.g., where steady gas flows may be required) at one or more direct exit connections, NGG may ‘call’ one or more ‘Maintenance Days’ in accordance with the Uniform Network Code (subject to any site-specific limitations).  </a:t>
                      </a:r>
                    </a:p>
                  </a:txBody>
                  <a:tcPr>
                    <a:solidFill>
                      <a:schemeClr val="accent1">
                        <a:alpha val="50000"/>
                      </a:schemeClr>
                    </a:solidFill>
                  </a:tcPr>
                </a:tc>
                <a:extLst>
                  <a:ext uri="{0D108BD9-81ED-4DB2-BD59-A6C34878D82A}">
                    <a16:rowId xmlns:a16="http://schemas.microsoft.com/office/drawing/2014/main" val="1562161532"/>
                  </a:ext>
                </a:extLst>
              </a:tr>
              <a:tr h="74293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Customer Benefits</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GB" sz="1000" b="0" kern="1200">
                          <a:solidFill>
                            <a:schemeClr val="tx1">
                              <a:lumMod val="50000"/>
                            </a:schemeClr>
                          </a:solidFill>
                          <a:latin typeface="Arial" panose="020B0604020202020204" pitchFamily="34" charset="0"/>
                          <a:ea typeface="+mn-ea"/>
                          <a:cs typeface="Arial" panose="020B0604020202020204" pitchFamily="34" charset="0"/>
                        </a:rPr>
                        <a:t>By aligning our maintenance activities with our customers </a:t>
                      </a:r>
                      <a:r>
                        <a:rPr lang="en-GB" sz="1000" b="0" strike="noStrike" kern="1200">
                          <a:solidFill>
                            <a:schemeClr val="tx1">
                              <a:lumMod val="50000"/>
                            </a:schemeClr>
                          </a:solidFill>
                          <a:latin typeface="Arial" panose="020B0604020202020204" pitchFamily="34" charset="0"/>
                          <a:ea typeface="+mn-ea"/>
                          <a:cs typeface="Arial" panose="020B0604020202020204" pitchFamily="34" charset="0"/>
                        </a:rPr>
                        <a:t>we</a:t>
                      </a:r>
                      <a:r>
                        <a:rPr lang="en-GB" sz="1000" b="0" kern="1200">
                          <a:solidFill>
                            <a:schemeClr val="tx1">
                              <a:lumMod val="50000"/>
                            </a:schemeClr>
                          </a:solidFill>
                          <a:latin typeface="Arial" panose="020B0604020202020204" pitchFamily="34" charset="0"/>
                          <a:ea typeface="+mn-ea"/>
                          <a:cs typeface="Arial" panose="020B0604020202020204" pitchFamily="34" charset="0"/>
                        </a:rPr>
                        <a:t> provide a better value service for our customers and the wider energy industry where not forcing customers off gas saves them over *£12 million per year in potential revenue. </a:t>
                      </a:r>
                    </a:p>
                    <a:p>
                      <a:pPr marL="0" marR="0" lvl="0" indent="0" algn="l" defTabSz="685800" rtl="0" eaLnBrk="1" fontAlgn="base" latinLnBrk="0" hangingPunct="1">
                        <a:lnSpc>
                          <a:spcPct val="100000"/>
                        </a:lnSpc>
                        <a:spcBef>
                          <a:spcPts val="0"/>
                        </a:spcBef>
                        <a:spcAft>
                          <a:spcPts val="0"/>
                        </a:spcAft>
                        <a:buClrTx/>
                        <a:buSzTx/>
                        <a:buFontTx/>
                        <a:buNone/>
                        <a:tabLst/>
                        <a:defRPr/>
                      </a:pPr>
                      <a:endParaRPr lang="en-GB" sz="1000" b="0" kern="1200">
                        <a:solidFill>
                          <a:schemeClr val="tx1">
                            <a:lumMod val="50000"/>
                          </a:schemeClr>
                        </a:solidFill>
                        <a:latin typeface="Arial" panose="020B0604020202020204" pitchFamily="34" charset="0"/>
                        <a:ea typeface="+mn-ea"/>
                        <a:cs typeface="Arial" panose="020B0604020202020204" pitchFamily="34" charset="0"/>
                      </a:endParaRPr>
                    </a:p>
                    <a:p>
                      <a:pPr marL="0" marR="0" lvl="0" indent="0" algn="l" defTabSz="685800" rtl="0" eaLnBrk="1" fontAlgn="base" latinLnBrk="0" hangingPunct="1">
                        <a:lnSpc>
                          <a:spcPct val="100000"/>
                        </a:lnSpc>
                        <a:spcBef>
                          <a:spcPts val="0"/>
                        </a:spcBef>
                        <a:spcAft>
                          <a:spcPts val="0"/>
                        </a:spcAft>
                        <a:buClrTx/>
                        <a:buSzTx/>
                        <a:buFontTx/>
                        <a:buNone/>
                        <a:tabLst/>
                        <a:defRPr/>
                      </a:pPr>
                      <a:r>
                        <a:rPr lang="en-GB" sz="600" b="0" kern="1200">
                          <a:solidFill>
                            <a:schemeClr val="tx1">
                              <a:lumMod val="50000"/>
                            </a:schemeClr>
                          </a:solidFill>
                          <a:latin typeface="Arial" panose="020B0604020202020204" pitchFamily="34" charset="0"/>
                          <a:ea typeface="+mn-ea"/>
                          <a:cs typeface="Arial" panose="020B0604020202020204" pitchFamily="34" charset="0"/>
                        </a:rPr>
                        <a:t>*£200k (average generator daily revenue) x days of alignment (Advice Notices over Maintenance Days)  </a:t>
                      </a:r>
                    </a:p>
                  </a:txBody>
                  <a:tcPr>
                    <a:solidFill>
                      <a:schemeClr val="accent1">
                        <a:alpha val="50000"/>
                      </a:schemeClr>
                    </a:solidFill>
                  </a:tcPr>
                </a:tc>
                <a:extLst>
                  <a:ext uri="{0D108BD9-81ED-4DB2-BD59-A6C34878D82A}">
                    <a16:rowId xmlns:a16="http://schemas.microsoft.com/office/drawing/2014/main" val="2304664475"/>
                  </a:ext>
                </a:extLst>
              </a:tr>
            </a:tbl>
          </a:graphicData>
        </a:graphic>
      </p:graphicFrame>
    </p:spTree>
    <p:extLst>
      <p:ext uri="{BB962C8B-B14F-4D97-AF65-F5344CB8AC3E}">
        <p14:creationId xmlns:p14="http://schemas.microsoft.com/office/powerpoint/2010/main" val="36050981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Maintenance (MA)</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3559694034"/>
              </p:ext>
            </p:extLst>
          </p:nvPr>
        </p:nvGraphicFramePr>
        <p:xfrm>
          <a:off x="322781" y="800055"/>
          <a:ext cx="4249220" cy="1767840"/>
        </p:xfrm>
        <a:graphic>
          <a:graphicData uri="http://schemas.openxmlformats.org/drawingml/2006/table">
            <a:tbl>
              <a:tblPr firstRow="1" bandRow="1">
                <a:tableStyleId>{5940675A-B579-460E-94D1-54222C63F5DA}</a:tableStyleId>
              </a:tblPr>
              <a:tblGrid>
                <a:gridCol w="335037">
                  <a:extLst>
                    <a:ext uri="{9D8B030D-6E8A-4147-A177-3AD203B41FA5}">
                      <a16:colId xmlns:a16="http://schemas.microsoft.com/office/drawing/2014/main" val="912413071"/>
                    </a:ext>
                  </a:extLst>
                </a:gridCol>
                <a:gridCol w="3914183">
                  <a:extLst>
                    <a:ext uri="{9D8B030D-6E8A-4147-A177-3AD203B41FA5}">
                      <a16:colId xmlns:a16="http://schemas.microsoft.com/office/drawing/2014/main" val="379181529"/>
                    </a:ext>
                  </a:extLst>
                </a:gridCol>
              </a:tblGrid>
              <a:tr h="1251435">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r>
                        <a:rPr lang="en-GB" sz="1000" kern="1200">
                          <a:solidFill>
                            <a:schemeClr val="bg1"/>
                          </a:solidFill>
                          <a:effectLst/>
                          <a:latin typeface="Arial" charset="0"/>
                          <a:ea typeface="+mn-ea"/>
                          <a:cs typeface="+mn-cs"/>
                        </a:rPr>
                        <a:t>Use of Days - Maintenance days (Valve Operations (VO))​</a:t>
                      </a:r>
                    </a:p>
                    <a:p>
                      <a:pPr lvl="0" fontAlgn="base"/>
                      <a:r>
                        <a:rPr lang="en-US" sz="1000" kern="1200">
                          <a:solidFill>
                            <a:schemeClr val="bg1"/>
                          </a:solidFill>
                          <a:effectLst/>
                          <a:latin typeface="Arial" charset="0"/>
                          <a:ea typeface="+mn-ea"/>
                          <a:cs typeface="+mn-cs"/>
                        </a:rPr>
                        <a:t>Target</a:t>
                      </a:r>
                      <a:r>
                        <a:rPr lang="en-GB" sz="1000" kern="1200">
                          <a:solidFill>
                            <a:schemeClr val="bg1"/>
                          </a:solidFill>
                          <a:effectLst/>
                          <a:latin typeface="Arial" charset="0"/>
                          <a:ea typeface="+mn-ea"/>
                          <a:cs typeface="+mn-cs"/>
                        </a:rPr>
                        <a:t> 11 days -  </a:t>
                      </a:r>
                      <a:r>
                        <a:rPr lang="en-US" sz="1000" kern="1200">
                          <a:solidFill>
                            <a:schemeClr val="bg1"/>
                          </a:solidFill>
                          <a:effectLst/>
                          <a:latin typeface="Arial" charset="0"/>
                          <a:ea typeface="+mn-ea"/>
                          <a:cs typeface="+mn-cs"/>
                        </a:rPr>
                        <a:t>Number of days used is equal to or less than target, revenue </a:t>
                      </a:r>
                      <a:r>
                        <a:rPr lang="en-GB" sz="1000" kern="1200">
                          <a:solidFill>
                            <a:schemeClr val="bg1"/>
                          </a:solidFill>
                          <a:effectLst/>
                          <a:latin typeface="Arial" charset="0"/>
                          <a:ea typeface="+mn-ea"/>
                          <a:cs typeface="+mn-cs"/>
                        </a:rPr>
                        <a:t>is zero.</a:t>
                      </a:r>
                      <a:r>
                        <a:rPr lang="en-US" sz="1000" b="1" kern="1200">
                          <a:solidFill>
                            <a:schemeClr val="bg1"/>
                          </a:solidFill>
                          <a:effectLst/>
                          <a:latin typeface="Arial" charset="0"/>
                          <a:ea typeface="+mn-ea"/>
                          <a:cs typeface="+mn-cs"/>
                        </a:rPr>
                        <a:t>​</a:t>
                      </a:r>
                      <a:r>
                        <a:rPr lang="en-GB" sz="1000" kern="1200">
                          <a:solidFill>
                            <a:schemeClr val="bg1"/>
                          </a:solidFill>
                          <a:effectLst/>
                          <a:latin typeface="Arial" charset="0"/>
                          <a:ea typeface="+mn-ea"/>
                          <a:cs typeface="+mn-cs"/>
                        </a:rPr>
                        <a:t> </a:t>
                      </a:r>
                    </a:p>
                    <a:p>
                      <a:pPr lvl="0" fontAlgn="base"/>
                      <a:endParaRPr lang="en-GB" sz="1000" kern="1200">
                        <a:solidFill>
                          <a:schemeClr val="bg1"/>
                        </a:solidFill>
                        <a:effectLst/>
                        <a:latin typeface="Arial" charset="0"/>
                        <a:ea typeface="+mn-ea"/>
                        <a:cs typeface="+mn-cs"/>
                      </a:endParaRPr>
                    </a:p>
                    <a:p>
                      <a:pPr lvl="0" fontAlgn="base"/>
                      <a:r>
                        <a:rPr lang="en-US" sz="1000" kern="1200">
                          <a:solidFill>
                            <a:schemeClr val="tx1">
                              <a:lumMod val="50000"/>
                            </a:schemeClr>
                          </a:solidFill>
                          <a:effectLst/>
                          <a:latin typeface="Arial" charset="0"/>
                          <a:ea typeface="+mn-ea"/>
                          <a:cs typeface="+mn-cs"/>
                        </a:rPr>
                        <a:t>Number of days used exceeds the target, penalty of £20,000 </a:t>
                      </a:r>
                      <a:r>
                        <a:rPr lang="en-GB" sz="1000" kern="1200">
                          <a:solidFill>
                            <a:schemeClr val="tx1">
                              <a:lumMod val="50000"/>
                            </a:schemeClr>
                          </a:solidFill>
                          <a:effectLst/>
                          <a:latin typeface="Arial" charset="0"/>
                          <a:ea typeface="+mn-ea"/>
                          <a:cs typeface="+mn-cs"/>
                        </a:rPr>
                        <a:t>per day up to £0.5m (for 25 days or more above target).</a:t>
                      </a:r>
                      <a:r>
                        <a:rPr lang="en-US" sz="1000" b="1" kern="1200">
                          <a:solidFill>
                            <a:schemeClr val="tx1">
                              <a:lumMod val="50000"/>
                            </a:schemeClr>
                          </a:solidFill>
                          <a:effectLst/>
                          <a:latin typeface="Arial" charset="0"/>
                          <a:ea typeface="+mn-ea"/>
                          <a:cs typeface="+mn-cs"/>
                        </a:rPr>
                        <a:t>​</a:t>
                      </a:r>
                      <a:r>
                        <a:rPr lang="en-GB" sz="1000" kern="1200">
                          <a:solidFill>
                            <a:schemeClr val="tx1">
                              <a:lumMod val="50000"/>
                            </a:schemeClr>
                          </a:solidFill>
                          <a:effectLst/>
                          <a:latin typeface="Arial" charset="0"/>
                          <a:ea typeface="+mn-ea"/>
                          <a:cs typeface="+mn-cs"/>
                        </a:rPr>
                        <a:t> </a:t>
                      </a:r>
                      <a:r>
                        <a:rPr lang="en-US" sz="1000" kern="1200">
                          <a:solidFill>
                            <a:schemeClr val="tx1">
                              <a:lumMod val="50000"/>
                            </a:schemeClr>
                          </a:solidFill>
                          <a:effectLst/>
                          <a:latin typeface="Arial" charset="0"/>
                          <a:ea typeface="+mn-ea"/>
                          <a:cs typeface="+mn-cs"/>
                        </a:rPr>
                        <a:t>Downside only: Cap £0m. Collar £0.5m.</a:t>
                      </a:r>
                    </a:p>
                    <a:p>
                      <a:pPr lvl="0" fontAlgn="base"/>
                      <a:endParaRPr lang="en-US" sz="1000" kern="1200">
                        <a:solidFill>
                          <a:schemeClr val="tx1">
                            <a:lumMod val="50000"/>
                          </a:schemeClr>
                        </a:solidFill>
                        <a:effectLst/>
                        <a:latin typeface="Arial" charset="0"/>
                        <a:ea typeface="+mn-ea"/>
                        <a:cs typeface="+mn-cs"/>
                      </a:endParaRPr>
                    </a:p>
                    <a:p>
                      <a:pPr lvl="0" fontAlgn="base"/>
                      <a:r>
                        <a:rPr lang="en-US" sz="1000" kern="1200">
                          <a:solidFill>
                            <a:schemeClr val="tx1">
                              <a:lumMod val="50000"/>
                            </a:schemeClr>
                          </a:solidFill>
                          <a:effectLst/>
                          <a:latin typeface="Arial" charset="0"/>
                          <a:ea typeface="+mn-ea"/>
                          <a:cs typeface="+mn-cs"/>
                        </a:rPr>
                        <a:t>From the 12</a:t>
                      </a:r>
                      <a:r>
                        <a:rPr lang="en-US" sz="1000" kern="1200" baseline="30000">
                          <a:solidFill>
                            <a:schemeClr val="tx1">
                              <a:lumMod val="50000"/>
                            </a:schemeClr>
                          </a:solidFill>
                          <a:effectLst/>
                          <a:latin typeface="Arial" charset="0"/>
                          <a:ea typeface="+mn-ea"/>
                          <a:cs typeface="+mn-cs"/>
                        </a:rPr>
                        <a:t>th</a:t>
                      </a:r>
                      <a:r>
                        <a:rPr lang="en-US" sz="1000" kern="1200">
                          <a:solidFill>
                            <a:schemeClr val="tx1">
                              <a:lumMod val="50000"/>
                            </a:schemeClr>
                          </a:solidFill>
                          <a:effectLst/>
                          <a:latin typeface="Arial" charset="0"/>
                          <a:ea typeface="+mn-ea"/>
                          <a:cs typeface="+mn-cs"/>
                        </a:rPr>
                        <a:t> </a:t>
                      </a:r>
                      <a:r>
                        <a:rPr lang="en-GB" sz="1000" kern="1200">
                          <a:solidFill>
                            <a:schemeClr val="tx1">
                              <a:lumMod val="50000"/>
                            </a:schemeClr>
                          </a:solidFill>
                          <a:effectLst/>
                          <a:latin typeface="Arial" charset="0"/>
                          <a:ea typeface="+mn-ea"/>
                          <a:cs typeface="+mn-cs"/>
                        </a:rPr>
                        <a:t>day of change each day will result in an incentive charge of £20k up to day 36 at which point the maximum incentive loss will be realised.</a:t>
                      </a:r>
                    </a:p>
                  </a:txBody>
                  <a:tcPr>
                    <a:solidFill>
                      <a:schemeClr val="accent1"/>
                    </a:solidFill>
                  </a:tcPr>
                </a:tc>
                <a:extLst>
                  <a:ext uri="{0D108BD9-81ED-4DB2-BD59-A6C34878D82A}">
                    <a16:rowId xmlns:a16="http://schemas.microsoft.com/office/drawing/2014/main" val="4250902102"/>
                  </a:ext>
                </a:extLst>
              </a:tr>
            </a:tbl>
          </a:graphicData>
        </a:graphic>
      </p:graphicFrame>
      <p:graphicFrame>
        <p:nvGraphicFramePr>
          <p:cNvPr id="7" name="Table 6">
            <a:extLst>
              <a:ext uri="{FF2B5EF4-FFF2-40B4-BE49-F238E27FC236}">
                <a16:creationId xmlns:a16="http://schemas.microsoft.com/office/drawing/2014/main" id="{607C9714-31DB-4526-A816-70B840838680}"/>
              </a:ext>
            </a:extLst>
          </p:cNvPr>
          <p:cNvGraphicFramePr>
            <a:graphicFrameLocks noGrp="1"/>
          </p:cNvGraphicFramePr>
          <p:nvPr>
            <p:extLst>
              <p:ext uri="{D42A27DB-BD31-4B8C-83A1-F6EECF244321}">
                <p14:modId xmlns:p14="http://schemas.microsoft.com/office/powerpoint/2010/main" val="1086806661"/>
              </p:ext>
            </p:extLst>
          </p:nvPr>
        </p:nvGraphicFramePr>
        <p:xfrm>
          <a:off x="4652522" y="800056"/>
          <a:ext cx="4168697" cy="1767840"/>
        </p:xfrm>
        <a:graphic>
          <a:graphicData uri="http://schemas.openxmlformats.org/drawingml/2006/table">
            <a:tbl>
              <a:tblPr firstRow="1" bandRow="1">
                <a:tableStyleId>{5940675A-B579-460E-94D1-54222C63F5DA}</a:tableStyleId>
              </a:tblPr>
              <a:tblGrid>
                <a:gridCol w="328688">
                  <a:extLst>
                    <a:ext uri="{9D8B030D-6E8A-4147-A177-3AD203B41FA5}">
                      <a16:colId xmlns:a16="http://schemas.microsoft.com/office/drawing/2014/main" val="912413071"/>
                    </a:ext>
                  </a:extLst>
                </a:gridCol>
                <a:gridCol w="3840009">
                  <a:extLst>
                    <a:ext uri="{9D8B030D-6E8A-4147-A177-3AD203B41FA5}">
                      <a16:colId xmlns:a16="http://schemas.microsoft.com/office/drawing/2014/main" val="379181529"/>
                    </a:ext>
                  </a:extLst>
                </a:gridCol>
              </a:tblGrid>
              <a:tr h="1251434">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lvl="0" fontAlgn="base"/>
                      <a:r>
                        <a:rPr lang="en-GB" sz="1000" kern="1200">
                          <a:solidFill>
                            <a:schemeClr val="bg1"/>
                          </a:solidFill>
                          <a:effectLst/>
                          <a:latin typeface="Arial" charset="0"/>
                          <a:ea typeface="+mn-ea"/>
                          <a:cs typeface="+mn-cs"/>
                        </a:rPr>
                        <a:t>Use of Days - Maintenance days (excluding VO’s) ​</a:t>
                      </a:r>
                    </a:p>
                    <a:p>
                      <a:pPr lvl="0" fontAlgn="base"/>
                      <a:r>
                        <a:rPr lang="en-US" sz="1000" kern="1200">
                          <a:solidFill>
                            <a:schemeClr val="bg1"/>
                          </a:solidFill>
                          <a:effectLst/>
                          <a:latin typeface="Arial" charset="0"/>
                          <a:ea typeface="+mn-ea"/>
                          <a:cs typeface="+mn-cs"/>
                        </a:rPr>
                        <a:t>Align 75% of customer impacting work with customer outage on non-VO work.</a:t>
                      </a:r>
                      <a:r>
                        <a:rPr lang="en-US" sz="1000" b="1" kern="1200">
                          <a:solidFill>
                            <a:schemeClr val="bg1"/>
                          </a:solidFill>
                          <a:effectLst/>
                          <a:latin typeface="Arial" charset="0"/>
                          <a:ea typeface="+mn-ea"/>
                          <a:cs typeface="+mn-cs"/>
                        </a:rPr>
                        <a:t>​</a:t>
                      </a:r>
                    </a:p>
                    <a:p>
                      <a:pPr lvl="0" fontAlgn="base"/>
                      <a:endParaRPr lang="en-GB" sz="1000" kern="1200">
                        <a:solidFill>
                          <a:schemeClr val="bg1"/>
                        </a:solidFill>
                        <a:effectLst/>
                        <a:latin typeface="Arial" charset="0"/>
                        <a:ea typeface="+mn-ea"/>
                        <a:cs typeface="+mn-cs"/>
                      </a:endParaRPr>
                    </a:p>
                    <a:p>
                      <a:pPr lvl="0" fontAlgn="base"/>
                      <a:r>
                        <a:rPr lang="en-US" sz="1000" kern="1200">
                          <a:solidFill>
                            <a:schemeClr val="tx1">
                              <a:lumMod val="50000"/>
                            </a:schemeClr>
                          </a:solidFill>
                          <a:effectLst/>
                          <a:latin typeface="Arial" charset="0"/>
                          <a:ea typeface="+mn-ea"/>
                          <a:cs typeface="+mn-cs"/>
                        </a:rPr>
                        <a:t>75% x customer impacting days.</a:t>
                      </a:r>
                      <a:r>
                        <a:rPr lang="en-US" sz="1000" b="1" kern="1200">
                          <a:solidFill>
                            <a:schemeClr val="tx1">
                              <a:lumMod val="50000"/>
                            </a:schemeClr>
                          </a:solidFill>
                          <a:effectLst/>
                          <a:latin typeface="Arial" charset="0"/>
                          <a:ea typeface="+mn-ea"/>
                          <a:cs typeface="+mn-cs"/>
                        </a:rPr>
                        <a:t>​</a:t>
                      </a:r>
                      <a:endParaRPr lang="en-GB" sz="1000" kern="1200">
                        <a:solidFill>
                          <a:schemeClr val="tx1">
                            <a:lumMod val="50000"/>
                          </a:schemeClr>
                        </a:solidFill>
                        <a:effectLst/>
                        <a:latin typeface="Arial" charset="0"/>
                        <a:ea typeface="+mn-ea"/>
                        <a:cs typeface="+mn-cs"/>
                      </a:endParaRPr>
                    </a:p>
                    <a:p>
                      <a:pPr lvl="0" fontAlgn="base"/>
                      <a:r>
                        <a:rPr lang="en-US" sz="1000" kern="1200">
                          <a:solidFill>
                            <a:schemeClr val="tx1">
                              <a:lumMod val="50000"/>
                            </a:schemeClr>
                          </a:solidFill>
                          <a:effectLst/>
                          <a:latin typeface="Arial" charset="0"/>
                          <a:ea typeface="+mn-ea"/>
                          <a:cs typeface="+mn-cs"/>
                        </a:rPr>
                        <a:t>Upside/Downside: Cap £0.5m. Collar £0.5m.</a:t>
                      </a:r>
                      <a:r>
                        <a:rPr lang="en-US" sz="1000" b="1" kern="1200">
                          <a:solidFill>
                            <a:schemeClr val="tx1">
                              <a:lumMod val="50000"/>
                            </a:schemeClr>
                          </a:solidFill>
                          <a:effectLst/>
                          <a:latin typeface="Arial" charset="0"/>
                          <a:ea typeface="+mn-ea"/>
                          <a:cs typeface="+mn-cs"/>
                        </a:rPr>
                        <a:t>​</a:t>
                      </a:r>
                    </a:p>
                    <a:p>
                      <a:pPr lvl="0" fontAlgn="base"/>
                      <a:endParaRPr lang="en-US" sz="1000" b="1" kern="1200">
                        <a:solidFill>
                          <a:schemeClr val="tx1">
                            <a:lumMod val="50000"/>
                          </a:schemeClr>
                        </a:solidFill>
                        <a:effectLst/>
                        <a:latin typeface="Arial" charset="0"/>
                        <a:ea typeface="+mn-ea"/>
                        <a:cs typeface="+mn-cs"/>
                      </a:endParaRPr>
                    </a:p>
                    <a:p>
                      <a:pPr rtl="0" fontAlgn="base"/>
                      <a:r>
                        <a:rPr lang="en-GB" sz="1000" kern="1200">
                          <a:solidFill>
                            <a:schemeClr val="tx1">
                              <a:lumMod val="50000"/>
                            </a:schemeClr>
                          </a:solidFill>
                          <a:effectLst/>
                          <a:latin typeface="Arial" charset="0"/>
                          <a:ea typeface="+mn-ea"/>
                          <a:cs typeface="+mn-cs"/>
                        </a:rPr>
                        <a:t>This is a new element to the RIIO-2 scheme includes customer impacting aligned works and excludes NGG VO and Maintenance Days.</a:t>
                      </a:r>
                    </a:p>
                    <a:p>
                      <a:pPr lvl="0" fontAlgn="base"/>
                      <a:endParaRPr lang="en-GB" sz="1000" kern="1200">
                        <a:solidFill>
                          <a:schemeClr val="tx1">
                            <a:lumMod val="50000"/>
                          </a:schemeClr>
                        </a:solidFill>
                        <a:effectLst/>
                        <a:latin typeface="Arial" charset="0"/>
                        <a:ea typeface="+mn-ea"/>
                        <a:cs typeface="+mn-cs"/>
                      </a:endParaRPr>
                    </a:p>
                  </a:txBody>
                  <a:tcPr>
                    <a:solidFill>
                      <a:schemeClr val="accent1"/>
                    </a:solidFill>
                  </a:tcPr>
                </a:tc>
                <a:extLst>
                  <a:ext uri="{0D108BD9-81ED-4DB2-BD59-A6C34878D82A}">
                    <a16:rowId xmlns:a16="http://schemas.microsoft.com/office/drawing/2014/main" val="4250902102"/>
                  </a:ext>
                </a:extLst>
              </a:tr>
            </a:tbl>
          </a:graphicData>
        </a:graphic>
      </p:graphicFrame>
      <p:pic>
        <p:nvPicPr>
          <p:cNvPr id="3" name="Picture 2">
            <a:extLst>
              <a:ext uri="{FF2B5EF4-FFF2-40B4-BE49-F238E27FC236}">
                <a16:creationId xmlns:a16="http://schemas.microsoft.com/office/drawing/2014/main" id="{F7B92837-9B44-4F66-87B4-D73710A4F0C7}"/>
              </a:ext>
            </a:extLst>
          </p:cNvPr>
          <p:cNvPicPr>
            <a:picLocks noChangeAspect="1"/>
          </p:cNvPicPr>
          <p:nvPr/>
        </p:nvPicPr>
        <p:blipFill>
          <a:blip r:embed="rId3"/>
          <a:stretch>
            <a:fillRect/>
          </a:stretch>
        </p:blipFill>
        <p:spPr>
          <a:xfrm>
            <a:off x="322781" y="2625416"/>
            <a:ext cx="4249219" cy="2403167"/>
          </a:xfrm>
          <a:prstGeom prst="rect">
            <a:avLst/>
          </a:prstGeom>
        </p:spPr>
      </p:pic>
      <p:pic>
        <p:nvPicPr>
          <p:cNvPr id="4" name="Picture 3">
            <a:extLst>
              <a:ext uri="{FF2B5EF4-FFF2-40B4-BE49-F238E27FC236}">
                <a16:creationId xmlns:a16="http://schemas.microsoft.com/office/drawing/2014/main" id="{FFD7CBB5-F458-458B-BBBD-C68CE8D0E25D}"/>
              </a:ext>
            </a:extLst>
          </p:cNvPr>
          <p:cNvPicPr>
            <a:picLocks noChangeAspect="1"/>
          </p:cNvPicPr>
          <p:nvPr/>
        </p:nvPicPr>
        <p:blipFill>
          <a:blip r:embed="rId4"/>
          <a:stretch>
            <a:fillRect/>
          </a:stretch>
        </p:blipFill>
        <p:spPr>
          <a:xfrm>
            <a:off x="4652522" y="2675223"/>
            <a:ext cx="4168697" cy="2353360"/>
          </a:xfrm>
          <a:prstGeom prst="rect">
            <a:avLst/>
          </a:prstGeom>
        </p:spPr>
      </p:pic>
    </p:spTree>
    <p:extLst>
      <p:ext uri="{BB962C8B-B14F-4D97-AF65-F5344CB8AC3E}">
        <p14:creationId xmlns:p14="http://schemas.microsoft.com/office/powerpoint/2010/main" val="24543680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Maintenance (MA)</a:t>
            </a:r>
            <a:endParaRPr lang="en-GB" sz="2000">
              <a:solidFill>
                <a:schemeClr val="tx1">
                  <a:lumMod val="50000"/>
                </a:schemeClr>
              </a:solidFill>
            </a:endParaRPr>
          </a:p>
        </p:txBody>
      </p:sp>
      <p:graphicFrame>
        <p:nvGraphicFramePr>
          <p:cNvPr id="8" name="Table 7">
            <a:extLst>
              <a:ext uri="{FF2B5EF4-FFF2-40B4-BE49-F238E27FC236}">
                <a16:creationId xmlns:a16="http://schemas.microsoft.com/office/drawing/2014/main" id="{8CF52AA3-EACD-4773-B49D-D66FE431F9EB}"/>
              </a:ext>
            </a:extLst>
          </p:cNvPr>
          <p:cNvGraphicFramePr>
            <a:graphicFrameLocks noGrp="1"/>
          </p:cNvGraphicFramePr>
          <p:nvPr>
            <p:extLst>
              <p:ext uri="{D42A27DB-BD31-4B8C-83A1-F6EECF244321}">
                <p14:modId xmlns:p14="http://schemas.microsoft.com/office/powerpoint/2010/main" val="642460944"/>
              </p:ext>
            </p:extLst>
          </p:nvPr>
        </p:nvGraphicFramePr>
        <p:xfrm>
          <a:off x="390525" y="990599"/>
          <a:ext cx="4181475" cy="2950780"/>
        </p:xfrm>
        <a:graphic>
          <a:graphicData uri="http://schemas.openxmlformats.org/drawingml/2006/table">
            <a:tbl>
              <a:tblPr firstRow="1" bandRow="1">
                <a:tableStyleId>{5940675A-B579-460E-94D1-54222C63F5DA}</a:tableStyleId>
              </a:tblPr>
              <a:tblGrid>
                <a:gridCol w="329695">
                  <a:extLst>
                    <a:ext uri="{9D8B030D-6E8A-4147-A177-3AD203B41FA5}">
                      <a16:colId xmlns:a16="http://schemas.microsoft.com/office/drawing/2014/main" val="912413071"/>
                    </a:ext>
                  </a:extLst>
                </a:gridCol>
                <a:gridCol w="3851780">
                  <a:extLst>
                    <a:ext uri="{9D8B030D-6E8A-4147-A177-3AD203B41FA5}">
                      <a16:colId xmlns:a16="http://schemas.microsoft.com/office/drawing/2014/main" val="379181529"/>
                    </a:ext>
                  </a:extLst>
                </a:gridCol>
              </a:tblGrid>
              <a:tr h="2950780">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lvl="0" fontAlgn="base"/>
                      <a:r>
                        <a:rPr lang="en-GB" sz="1000" kern="1200">
                          <a:solidFill>
                            <a:schemeClr val="bg1"/>
                          </a:solidFill>
                          <a:effectLst/>
                          <a:latin typeface="Arial" charset="0"/>
                          <a:ea typeface="+mn-ea"/>
                          <a:cs typeface="+mn-cs"/>
                        </a:rPr>
                        <a:t>Changes - minimisation of changes initiated by NGG to the agreed maintenance plan as published by 1</a:t>
                      </a:r>
                      <a:r>
                        <a:rPr lang="en-GB" sz="1000" kern="1200" baseline="30000">
                          <a:solidFill>
                            <a:schemeClr val="bg1"/>
                          </a:solidFill>
                          <a:effectLst/>
                          <a:latin typeface="Arial" charset="0"/>
                          <a:ea typeface="+mn-ea"/>
                          <a:cs typeface="+mn-cs"/>
                        </a:rPr>
                        <a:t>st</a:t>
                      </a:r>
                      <a:r>
                        <a:rPr lang="en-GB" sz="1000" kern="1200">
                          <a:solidFill>
                            <a:schemeClr val="bg1"/>
                          </a:solidFill>
                          <a:effectLst/>
                          <a:latin typeface="Arial" charset="0"/>
                          <a:ea typeface="+mn-ea"/>
                          <a:cs typeface="+mn-cs"/>
                        </a:rPr>
                        <a:t> April in each year.</a:t>
                      </a:r>
                    </a:p>
                    <a:p>
                      <a:pPr lvl="0" fontAlgn="base"/>
                      <a:endParaRPr lang="en-GB" sz="1000" kern="1200">
                        <a:solidFill>
                          <a:schemeClr val="bg1"/>
                        </a:solidFill>
                        <a:effectLst/>
                        <a:latin typeface="Arial" charset="0"/>
                        <a:ea typeface="+mn-ea"/>
                        <a:cs typeface="+mn-cs"/>
                      </a:endParaRPr>
                    </a:p>
                    <a:p>
                      <a:pPr lvl="0" fontAlgn="base"/>
                      <a:r>
                        <a:rPr lang="en-US" sz="1000" kern="1200">
                          <a:solidFill>
                            <a:schemeClr val="bg1"/>
                          </a:solidFill>
                          <a:effectLst/>
                          <a:latin typeface="Arial" charset="0"/>
                          <a:ea typeface="+mn-ea"/>
                          <a:cs typeface="+mn-cs"/>
                        </a:rPr>
                        <a:t>Target 7.25% of the total maintenance plan days in the year. </a:t>
                      </a:r>
                      <a:r>
                        <a:rPr lang="en-US" sz="1000" b="1" kern="1200">
                          <a:solidFill>
                            <a:schemeClr val="bg1"/>
                          </a:solidFill>
                          <a:effectLst/>
                          <a:latin typeface="Arial" charset="0"/>
                          <a:ea typeface="+mn-ea"/>
                          <a:cs typeface="+mn-cs"/>
                        </a:rPr>
                        <a:t>​</a:t>
                      </a:r>
                      <a:endParaRPr lang="en-GB" sz="1000" kern="1200">
                        <a:solidFill>
                          <a:schemeClr val="bg1"/>
                        </a:solidFill>
                        <a:effectLst/>
                        <a:latin typeface="Arial" charset="0"/>
                        <a:ea typeface="+mn-ea"/>
                        <a:cs typeface="+mn-cs"/>
                      </a:endParaRPr>
                    </a:p>
                    <a:p>
                      <a:pPr lvl="0" fontAlgn="base"/>
                      <a:r>
                        <a:rPr lang="en-US" sz="1000" kern="1200">
                          <a:solidFill>
                            <a:schemeClr val="bg1"/>
                          </a:solidFill>
                          <a:effectLst/>
                          <a:latin typeface="Arial" charset="0"/>
                          <a:ea typeface="+mn-ea"/>
                          <a:cs typeface="+mn-cs"/>
                        </a:rPr>
                        <a:t>Number of days changed is equal to or less than target, revenue is zero.</a:t>
                      </a:r>
                      <a:r>
                        <a:rPr lang="en-US" sz="1000" b="1" kern="1200">
                          <a:solidFill>
                            <a:schemeClr val="bg1"/>
                          </a:solidFill>
                          <a:effectLst/>
                          <a:latin typeface="Arial" charset="0"/>
                          <a:ea typeface="+mn-ea"/>
                          <a:cs typeface="+mn-cs"/>
                        </a:rPr>
                        <a:t>​</a:t>
                      </a:r>
                    </a:p>
                    <a:p>
                      <a:pPr lvl="0" fontAlgn="base"/>
                      <a:endParaRPr lang="en-GB" sz="1000" kern="1200">
                        <a:solidFill>
                          <a:schemeClr val="bg1"/>
                        </a:solidFill>
                        <a:effectLst/>
                        <a:latin typeface="Arial" charset="0"/>
                        <a:ea typeface="+mn-ea"/>
                        <a:cs typeface="+mn-cs"/>
                      </a:endParaRPr>
                    </a:p>
                    <a:p>
                      <a:pPr lvl="0" fontAlgn="base"/>
                      <a:endParaRPr lang="en-US" sz="1000" kern="1200">
                        <a:solidFill>
                          <a:schemeClr val="tx1">
                            <a:lumMod val="50000"/>
                          </a:schemeClr>
                        </a:solidFill>
                        <a:effectLst/>
                        <a:latin typeface="Arial" charset="0"/>
                        <a:ea typeface="+mn-ea"/>
                        <a:cs typeface="+mn-cs"/>
                      </a:endParaRPr>
                    </a:p>
                    <a:p>
                      <a:pPr lvl="0" fontAlgn="base"/>
                      <a:r>
                        <a:rPr lang="en-US" sz="1000" kern="1200">
                          <a:solidFill>
                            <a:schemeClr val="tx1">
                              <a:lumMod val="50000"/>
                            </a:schemeClr>
                          </a:solidFill>
                          <a:effectLst/>
                          <a:latin typeface="Arial" charset="0"/>
                          <a:ea typeface="+mn-ea"/>
                          <a:cs typeface="+mn-cs"/>
                        </a:rPr>
                        <a:t>Number of days changed exceeds the target, then a penalty of £50,000 per change more than the target is accrued to a scheme collar (10 changes or more).</a:t>
                      </a:r>
                      <a:r>
                        <a:rPr lang="en-US" sz="1000" b="1" kern="1200">
                          <a:solidFill>
                            <a:schemeClr val="tx1">
                              <a:lumMod val="50000"/>
                            </a:schemeClr>
                          </a:solidFill>
                          <a:effectLst/>
                          <a:latin typeface="Arial" charset="0"/>
                          <a:ea typeface="+mn-ea"/>
                          <a:cs typeface="+mn-cs"/>
                        </a:rPr>
                        <a:t>​ </a:t>
                      </a:r>
                      <a:r>
                        <a:rPr lang="en-US" sz="1000" kern="1200">
                          <a:solidFill>
                            <a:schemeClr val="tx1">
                              <a:lumMod val="50000"/>
                            </a:schemeClr>
                          </a:solidFill>
                          <a:effectLst/>
                          <a:latin typeface="Arial" charset="0"/>
                          <a:ea typeface="+mn-ea"/>
                          <a:cs typeface="+mn-cs"/>
                        </a:rPr>
                        <a:t>Downside only: Cap £0m, Collar      -£0.5m.</a:t>
                      </a:r>
                    </a:p>
                    <a:p>
                      <a:pPr marL="0" marR="0" lvl="0" indent="0" algn="l" defTabSz="685800" rtl="0" eaLnBrk="1" fontAlgn="base" latinLnBrk="0" hangingPunct="1">
                        <a:lnSpc>
                          <a:spcPct val="100000"/>
                        </a:lnSpc>
                        <a:spcBef>
                          <a:spcPts val="0"/>
                        </a:spcBef>
                        <a:spcAft>
                          <a:spcPts val="0"/>
                        </a:spcAft>
                        <a:buClrTx/>
                        <a:buSzTx/>
                        <a:buFontTx/>
                        <a:buNone/>
                        <a:tabLst/>
                        <a:defRPr/>
                      </a:pPr>
                      <a:endParaRPr lang="en-US" sz="1000" kern="1200">
                        <a:solidFill>
                          <a:schemeClr val="tx1">
                            <a:lumMod val="50000"/>
                          </a:schemeClr>
                        </a:solidFill>
                        <a:effectLst/>
                        <a:latin typeface="Arial" charset="0"/>
                        <a:ea typeface="+mn-ea"/>
                        <a:cs typeface="+mn-cs"/>
                      </a:endParaRPr>
                    </a:p>
                    <a:p>
                      <a:pPr lvl="0" fontAlgn="base"/>
                      <a:endParaRPr lang="en-GB" sz="1000" kern="1200">
                        <a:solidFill>
                          <a:srgbClr val="FF0000"/>
                        </a:solidFill>
                        <a:effectLst/>
                        <a:latin typeface="Arial" charset="0"/>
                        <a:ea typeface="+mn-ea"/>
                        <a:cs typeface="+mn-cs"/>
                      </a:endParaRPr>
                    </a:p>
                  </a:txBody>
                  <a:tcPr>
                    <a:solidFill>
                      <a:schemeClr val="accent1"/>
                    </a:solidFill>
                  </a:tcPr>
                </a:tc>
                <a:extLst>
                  <a:ext uri="{0D108BD9-81ED-4DB2-BD59-A6C34878D82A}">
                    <a16:rowId xmlns:a16="http://schemas.microsoft.com/office/drawing/2014/main" val="4250902102"/>
                  </a:ext>
                </a:extLst>
              </a:tr>
            </a:tbl>
          </a:graphicData>
        </a:graphic>
      </p:graphicFrame>
      <p:pic>
        <p:nvPicPr>
          <p:cNvPr id="6" name="Picture 5">
            <a:extLst>
              <a:ext uri="{FF2B5EF4-FFF2-40B4-BE49-F238E27FC236}">
                <a16:creationId xmlns:a16="http://schemas.microsoft.com/office/drawing/2014/main" id="{7399B093-7123-465C-A29E-802B9C7E7F74}"/>
              </a:ext>
            </a:extLst>
          </p:cNvPr>
          <p:cNvPicPr>
            <a:picLocks noChangeAspect="1"/>
          </p:cNvPicPr>
          <p:nvPr/>
        </p:nvPicPr>
        <p:blipFill>
          <a:blip r:embed="rId3"/>
          <a:stretch>
            <a:fillRect/>
          </a:stretch>
        </p:blipFill>
        <p:spPr>
          <a:xfrm>
            <a:off x="4572000" y="1257300"/>
            <a:ext cx="4181474" cy="2425700"/>
          </a:xfrm>
          <a:prstGeom prst="rect">
            <a:avLst/>
          </a:prstGeom>
        </p:spPr>
      </p:pic>
    </p:spTree>
    <p:extLst>
      <p:ext uri="{BB962C8B-B14F-4D97-AF65-F5344CB8AC3E}">
        <p14:creationId xmlns:p14="http://schemas.microsoft.com/office/powerpoint/2010/main" val="41218452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Greenhouse Gas Emissions (GHG)</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2842346620"/>
              </p:ext>
            </p:extLst>
          </p:nvPr>
        </p:nvGraphicFramePr>
        <p:xfrm>
          <a:off x="322780" y="800056"/>
          <a:ext cx="8376379" cy="3974349"/>
        </p:xfrm>
        <a:graphic>
          <a:graphicData uri="http://schemas.openxmlformats.org/drawingml/2006/table">
            <a:tbl>
              <a:tblPr firstRow="1" bandRow="1">
                <a:tableStyleId>{5940675A-B579-460E-94D1-54222C63F5DA}</a:tableStyleId>
              </a:tblPr>
              <a:tblGrid>
                <a:gridCol w="455696">
                  <a:extLst>
                    <a:ext uri="{9D8B030D-6E8A-4147-A177-3AD203B41FA5}">
                      <a16:colId xmlns:a16="http://schemas.microsoft.com/office/drawing/2014/main" val="912413071"/>
                    </a:ext>
                  </a:extLst>
                </a:gridCol>
                <a:gridCol w="7920683">
                  <a:extLst>
                    <a:ext uri="{9D8B030D-6E8A-4147-A177-3AD203B41FA5}">
                      <a16:colId xmlns:a16="http://schemas.microsoft.com/office/drawing/2014/main" val="379181529"/>
                    </a:ext>
                  </a:extLst>
                </a:gridCol>
              </a:tblGrid>
              <a:tr h="1211068">
                <a:tc>
                  <a:txBody>
                    <a:bodyPr/>
                    <a:lstStyle/>
                    <a:p>
                      <a:pPr algn="ctr"/>
                      <a:r>
                        <a:rPr lang="en-GB" sz="1000" b="0">
                          <a:solidFill>
                            <a:schemeClr val="bg1"/>
                          </a:solidFill>
                          <a:latin typeface="Arial" panose="020B0604020202020204" pitchFamily="34" charset="0"/>
                          <a:cs typeface="Arial" panose="020B0604020202020204" pitchFamily="34" charset="0"/>
                        </a:rPr>
                        <a:t>Purpose</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The aim of the Greenhouse Gas Emissions (GHG) incentive scheme is to reduce the effect of our operational activities on the environment. This is important both to us, our customers and stakeholders and society.</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The scheme incentivises NGG to make the trade-off between choosing to depressurise compressor units (venting the gas - primarily methane) or to keep units on standby, which incurs costs associated with ancillary electrical equipment (vent fans, oil pumps etc.) and a level of emissions through the shaft seal.  The incentive applies to both gas and electrically driven compressors. </a:t>
                      </a:r>
                    </a:p>
                  </a:txBody>
                  <a:tcPr>
                    <a:solidFill>
                      <a:schemeClr val="accent1"/>
                    </a:solidFill>
                  </a:tcPr>
                </a:tc>
                <a:extLst>
                  <a:ext uri="{0D108BD9-81ED-4DB2-BD59-A6C34878D82A}">
                    <a16:rowId xmlns:a16="http://schemas.microsoft.com/office/drawing/2014/main" val="4250902102"/>
                  </a:ext>
                </a:extLst>
              </a:tr>
              <a:tr h="1808073">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r>
                        <a:rPr lang="en-GB" sz="1000" b="0" strike="noStrike">
                          <a:solidFill>
                            <a:schemeClr val="tx1">
                              <a:lumMod val="50000"/>
                            </a:schemeClr>
                          </a:solidFill>
                          <a:latin typeface="Arial" panose="020B0604020202020204" pitchFamily="34" charset="0"/>
                          <a:cs typeface="Arial" panose="020B0604020202020204" pitchFamily="34" charset="0"/>
                        </a:rPr>
                        <a:t>Compressors are used to increase pressure in parts of the NTS and to move gas from the sources of supply to areas of demand. To undertake this activity to deliver customer requirements, we will select the Best Available Technology (BAT) in accordance with the Industrial Emissions Directive (IED).</a:t>
                      </a:r>
                    </a:p>
                    <a:p>
                      <a:endParaRPr lang="en-GB" sz="1000" b="0" strike="noStrike">
                        <a:solidFill>
                          <a:schemeClr val="tx1">
                            <a:lumMod val="50000"/>
                          </a:schemeClr>
                        </a:solidFill>
                        <a:latin typeface="Arial" panose="020B0604020202020204" pitchFamily="34" charset="0"/>
                        <a:cs typeface="Arial" panose="020B0604020202020204" pitchFamily="34" charset="0"/>
                      </a:endParaRPr>
                    </a:p>
                    <a:p>
                      <a:r>
                        <a:rPr lang="en-GB" sz="1000" b="0" strike="noStrike">
                          <a:solidFill>
                            <a:schemeClr val="tx1">
                              <a:lumMod val="50000"/>
                            </a:schemeClr>
                          </a:solidFill>
                          <a:latin typeface="Arial" panose="020B0604020202020204" pitchFamily="34" charset="0"/>
                          <a:cs typeface="Arial" panose="020B0604020202020204" pitchFamily="34" charset="0"/>
                        </a:rPr>
                        <a:t>The need to operate an individual compressor on any given day depends on several factors, including the sources of supply and demand, the prevailing network conditions, and the need to accommodate essential maintenance, emissions testing and construction plans. </a:t>
                      </a:r>
                    </a:p>
                    <a:p>
                      <a:endParaRPr lang="en-GB" sz="1000" b="0" strike="noStrike">
                        <a:solidFill>
                          <a:schemeClr val="tx1">
                            <a:lumMod val="50000"/>
                          </a:schemeClr>
                        </a:solidFill>
                        <a:latin typeface="Arial" panose="020B0604020202020204" pitchFamily="34" charset="0"/>
                        <a:cs typeface="Arial" panose="020B0604020202020204" pitchFamily="34" charset="0"/>
                      </a:endParaRPr>
                    </a:p>
                    <a:p>
                      <a:r>
                        <a:rPr lang="en-GB" sz="1000" b="0" strike="noStrike">
                          <a:solidFill>
                            <a:schemeClr val="tx1">
                              <a:lumMod val="50000"/>
                            </a:schemeClr>
                          </a:solidFill>
                          <a:latin typeface="Arial" panose="020B0604020202020204" pitchFamily="34" charset="0"/>
                          <a:cs typeface="Arial" panose="020B0604020202020204" pitchFamily="34" charset="0"/>
                        </a:rPr>
                        <a:t>Natural gas vented from NTS compressors results from a number of activities; </a:t>
                      </a:r>
                    </a:p>
                    <a:p>
                      <a:r>
                        <a:rPr lang="en-GB" sz="1000" b="0" strike="noStrike">
                          <a:solidFill>
                            <a:schemeClr val="tx1">
                              <a:lumMod val="50000"/>
                            </a:schemeClr>
                          </a:solidFill>
                          <a:latin typeface="Arial" panose="020B0604020202020204" pitchFamily="34" charset="0"/>
                          <a:cs typeface="Arial" panose="020B0604020202020204" pitchFamily="34" charset="0"/>
                        </a:rPr>
                        <a:t>Starting a compressor, Depressurising a compressor, Purging a compressor, and the leakage of gas through a seal around the shaft of a compressor</a:t>
                      </a:r>
                      <a:r>
                        <a:rPr lang="en-GB" sz="1000" b="0">
                          <a:solidFill>
                            <a:schemeClr val="tx1">
                              <a:lumMod val="50000"/>
                            </a:schemeClr>
                          </a:solidFill>
                          <a:latin typeface="Arial" panose="020B0604020202020204" pitchFamily="34" charset="0"/>
                          <a:cs typeface="Arial" panose="020B0604020202020204" pitchFamily="34" charset="0"/>
                        </a:rPr>
                        <a:t>. </a:t>
                      </a:r>
                    </a:p>
                  </a:txBody>
                  <a:tcPr>
                    <a:solidFill>
                      <a:schemeClr val="accent1">
                        <a:alpha val="50000"/>
                      </a:schemeClr>
                    </a:solidFill>
                  </a:tcPr>
                </a:tc>
                <a:extLst>
                  <a:ext uri="{0D108BD9-81ED-4DB2-BD59-A6C34878D82A}">
                    <a16:rowId xmlns:a16="http://schemas.microsoft.com/office/drawing/2014/main" val="1562161532"/>
                  </a:ext>
                </a:extLst>
              </a:tr>
              <a:tr h="95520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Benefits</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Improved local air quality.</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Optimise compressors - ensuring compressor standby time is optimised against cost of venting or costs associated with ancillary electrical equipment. </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The calculation methodology is externally audited on an annual basis.</a:t>
                      </a:r>
                    </a:p>
                  </a:txBody>
                  <a:tcPr>
                    <a:solidFill>
                      <a:schemeClr val="accent1">
                        <a:alpha val="50000"/>
                      </a:schemeClr>
                    </a:solidFill>
                  </a:tcPr>
                </a:tc>
                <a:extLst>
                  <a:ext uri="{0D108BD9-81ED-4DB2-BD59-A6C34878D82A}">
                    <a16:rowId xmlns:a16="http://schemas.microsoft.com/office/drawing/2014/main" val="2304664475"/>
                  </a:ext>
                </a:extLst>
              </a:tr>
            </a:tbl>
          </a:graphicData>
        </a:graphic>
      </p:graphicFrame>
    </p:spTree>
    <p:extLst>
      <p:ext uri="{BB962C8B-B14F-4D97-AF65-F5344CB8AC3E}">
        <p14:creationId xmlns:p14="http://schemas.microsoft.com/office/powerpoint/2010/main" val="3959677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Greenhouse Gas Emissions (GHG)</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1450586354"/>
              </p:ext>
            </p:extLst>
          </p:nvPr>
        </p:nvGraphicFramePr>
        <p:xfrm>
          <a:off x="322780" y="800056"/>
          <a:ext cx="4249220" cy="3471891"/>
        </p:xfrm>
        <a:graphic>
          <a:graphicData uri="http://schemas.openxmlformats.org/drawingml/2006/table">
            <a:tbl>
              <a:tblPr firstRow="1" bandRow="1">
                <a:tableStyleId>{5940675A-B579-460E-94D1-54222C63F5DA}</a:tableStyleId>
              </a:tblPr>
              <a:tblGrid>
                <a:gridCol w="335038">
                  <a:extLst>
                    <a:ext uri="{9D8B030D-6E8A-4147-A177-3AD203B41FA5}">
                      <a16:colId xmlns:a16="http://schemas.microsoft.com/office/drawing/2014/main" val="912413071"/>
                    </a:ext>
                  </a:extLst>
                </a:gridCol>
                <a:gridCol w="3914182">
                  <a:extLst>
                    <a:ext uri="{9D8B030D-6E8A-4147-A177-3AD203B41FA5}">
                      <a16:colId xmlns:a16="http://schemas.microsoft.com/office/drawing/2014/main" val="379181529"/>
                    </a:ext>
                  </a:extLst>
                </a:gridCol>
              </a:tblGrid>
              <a:tr h="1485944">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The emissions allowance under this incentive is set by Ofgem, our allowance for each year of the RIIO-2 period is 2,897 tonnes.</a:t>
                      </a:r>
                    </a:p>
                  </a:txBody>
                  <a:tcPr>
                    <a:solidFill>
                      <a:schemeClr val="accent1"/>
                    </a:solidFill>
                  </a:tcPr>
                </a:tc>
                <a:extLst>
                  <a:ext uri="{0D108BD9-81ED-4DB2-BD59-A6C34878D82A}">
                    <a16:rowId xmlns:a16="http://schemas.microsoft.com/office/drawing/2014/main" val="4250902102"/>
                  </a:ext>
                </a:extLst>
              </a:tr>
              <a:tr h="1985947">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r>
                        <a:rPr lang="en-GB" sz="1000" b="0">
                          <a:solidFill>
                            <a:schemeClr val="tx1">
                              <a:lumMod val="50000"/>
                            </a:schemeClr>
                          </a:solidFill>
                          <a:latin typeface="Arial" panose="020B0604020202020204" pitchFamily="34" charset="0"/>
                          <a:cs typeface="Arial" panose="020B0604020202020204" pitchFamily="34" charset="0"/>
                        </a:rPr>
                        <a:t>For each tonne of natural gas vented over the allowance we are subject to a venting reference price payment, which is based on our NTS GT Licence formula using the latest non-traded carbon reference venting price published by The Department for Business, Energy and Industrial Strategy. </a:t>
                      </a:r>
                    </a:p>
                  </a:txBody>
                  <a:tcPr>
                    <a:solidFill>
                      <a:schemeClr val="accent1">
                        <a:alpha val="50000"/>
                      </a:schemeClr>
                    </a:solidFill>
                  </a:tcPr>
                </a:tc>
                <a:extLst>
                  <a:ext uri="{0D108BD9-81ED-4DB2-BD59-A6C34878D82A}">
                    <a16:rowId xmlns:a16="http://schemas.microsoft.com/office/drawing/2014/main" val="1562161532"/>
                  </a:ext>
                </a:extLst>
              </a:tr>
            </a:tbl>
          </a:graphicData>
        </a:graphic>
      </p:graphicFrame>
      <p:pic>
        <p:nvPicPr>
          <p:cNvPr id="3" name="Picture 2">
            <a:extLst>
              <a:ext uri="{FF2B5EF4-FFF2-40B4-BE49-F238E27FC236}">
                <a16:creationId xmlns:a16="http://schemas.microsoft.com/office/drawing/2014/main" id="{95A5C793-CCE6-4824-A4B0-2D8051BEEF8D}"/>
              </a:ext>
            </a:extLst>
          </p:cNvPr>
          <p:cNvPicPr>
            <a:picLocks noChangeAspect="1"/>
          </p:cNvPicPr>
          <p:nvPr/>
        </p:nvPicPr>
        <p:blipFill>
          <a:blip r:embed="rId2"/>
          <a:stretch>
            <a:fillRect/>
          </a:stretch>
        </p:blipFill>
        <p:spPr>
          <a:xfrm>
            <a:off x="4572000" y="1158240"/>
            <a:ext cx="4249220" cy="3096768"/>
          </a:xfrm>
          <a:prstGeom prst="rect">
            <a:avLst/>
          </a:prstGeom>
        </p:spPr>
      </p:pic>
    </p:spTree>
    <p:extLst>
      <p:ext uri="{BB962C8B-B14F-4D97-AF65-F5344CB8AC3E}">
        <p14:creationId xmlns:p14="http://schemas.microsoft.com/office/powerpoint/2010/main" val="13680981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DF48F6-1186-4B29-8A7F-6E231E42DB04}"/>
              </a:ext>
            </a:extLst>
          </p:cNvPr>
          <p:cNvSpPr>
            <a:spLocks noGrp="1"/>
          </p:cNvSpPr>
          <p:nvPr>
            <p:ph type="title"/>
          </p:nvPr>
        </p:nvSpPr>
        <p:spPr>
          <a:xfrm>
            <a:off x="322780" y="267573"/>
            <a:ext cx="8497370" cy="623775"/>
          </a:xfrm>
        </p:spPr>
        <p:txBody>
          <a:bodyPr>
            <a:noAutofit/>
          </a:bodyPr>
          <a:lstStyle/>
          <a:p>
            <a:r>
              <a:rPr lang="en-US" sz="3200">
                <a:solidFill>
                  <a:schemeClr val="tx1">
                    <a:lumMod val="50000"/>
                  </a:schemeClr>
                </a:solidFill>
                <a:latin typeface="Arial" panose="020B0604020202020204" pitchFamily="34" charset="0"/>
                <a:cs typeface="Arial" panose="020B0604020202020204" pitchFamily="34" charset="0"/>
              </a:rPr>
              <a:t>Associated Reading</a:t>
            </a:r>
            <a:endParaRPr lang="en-GB" sz="3200">
              <a:solidFill>
                <a:schemeClr val="tx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322B041-D548-4AA4-A6E8-2DC622AD9E49}"/>
              </a:ext>
            </a:extLst>
          </p:cNvPr>
          <p:cNvSpPr txBox="1"/>
          <p:nvPr/>
        </p:nvSpPr>
        <p:spPr>
          <a:xfrm>
            <a:off x="274085" y="973544"/>
            <a:ext cx="8282601" cy="3970318"/>
          </a:xfrm>
          <a:prstGeom prst="rect">
            <a:avLst/>
          </a:prstGeom>
          <a:noFill/>
        </p:spPr>
        <p:txBody>
          <a:bodyPr wrap="square">
            <a:spAutoFit/>
          </a:bodyPr>
          <a:lstStyle/>
          <a:p>
            <a:pPr>
              <a:defRPr/>
            </a:pPr>
            <a:r>
              <a:rPr lang="en-GB" kern="1200" baseline="30000">
                <a:solidFill>
                  <a:schemeClr val="tx1">
                    <a:lumMod val="50000"/>
                  </a:schemeClr>
                </a:solidFill>
                <a:latin typeface="Arial" panose="020B0604020202020204" pitchFamily="34" charset="0"/>
                <a:cs typeface="Arial" panose="020B0604020202020204" pitchFamily="34" charset="0"/>
              </a:rPr>
              <a:t>National Grid Gas plc Gas Transporter Licence. Special Conditions Special Condition 5.6 System operator external incentives, revenues and costs (</a:t>
            </a:r>
            <a:r>
              <a:rPr lang="en-GB" kern="1200" baseline="30000" err="1">
                <a:solidFill>
                  <a:schemeClr val="tx1">
                    <a:lumMod val="50000"/>
                  </a:schemeClr>
                </a:solidFill>
                <a:latin typeface="Arial" panose="020B0604020202020204" pitchFamily="34" charset="0"/>
                <a:cs typeface="Arial" panose="020B0604020202020204" pitchFamily="34" charset="0"/>
              </a:rPr>
              <a:t>SOIRCt</a:t>
            </a:r>
            <a:r>
              <a:rPr lang="en-GB" kern="1200" baseline="30000">
                <a:solidFill>
                  <a:schemeClr val="tx1">
                    <a:lumMod val="50000"/>
                  </a:schemeClr>
                </a:solidFill>
                <a:latin typeface="Arial" panose="020B0604020202020204" pitchFamily="34" charset="0"/>
                <a:cs typeface="Arial" panose="020B0604020202020204" pitchFamily="34" charset="0"/>
              </a:rPr>
              <a:t>) </a:t>
            </a:r>
            <a:endParaRPr lang="en-GB" kern="1200" baseline="30000">
              <a:solidFill>
                <a:schemeClr val="tx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defRPr/>
            </a:pPr>
            <a:r>
              <a:rPr lang="en-GB" u="sng" kern="1200" baseline="3000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https://epr.ofgem.gov.uk/Content/Documents/National%20Grid%20Gas%20Plc%20-%20Special%20Conditions%20Consolidated%20-%20Current%20Version.pdf</a:t>
            </a:r>
            <a:endParaRPr lang="en-GB" u="sng" kern="1200" baseline="30000">
              <a:solidFill>
                <a:schemeClr val="accent1">
                  <a:lumMod val="50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endParaRPr lang="en-GB" sz="1800" kern="1200" baseline="30000">
              <a:solidFill>
                <a:schemeClr val="tx1">
                  <a:lumMod val="50000"/>
                </a:schemeClr>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800" kern="1200" baseline="30000">
                <a:solidFill>
                  <a:schemeClr val="tx1">
                    <a:lumMod val="50000"/>
                  </a:schemeClr>
                </a:solidFill>
                <a:effectLst/>
                <a:latin typeface="Arial" panose="020B0604020202020204" pitchFamily="34" charset="0"/>
                <a:ea typeface="+mn-ea"/>
                <a:cs typeface="Arial" panose="020B0604020202020204" pitchFamily="34" charset="0"/>
              </a:rPr>
              <a:t>System Management Principles Statement (SMPS) </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800" u="sng" kern="1200" baseline="30000">
                <a:solidFill>
                  <a:schemeClr val="accent1">
                    <a:lumMod val="50000"/>
                  </a:schemeClr>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https://www.nationalgrid.com/uk/gas-transmission/about-us/how-were-regulated/gas-industry-compliance</a:t>
            </a:r>
            <a:endParaRPr lang="en-GB" sz="1800" u="sng" kern="1200" baseline="30000">
              <a:solidFill>
                <a:schemeClr val="accent1">
                  <a:lumMod val="50000"/>
                </a:schemeClr>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endParaRPr lang="en-GB" sz="1800" kern="1200" baseline="30000">
              <a:solidFill>
                <a:schemeClr val="tx1">
                  <a:lumMod val="50000"/>
                </a:schemeClr>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800" kern="1200" baseline="30000">
                <a:solidFill>
                  <a:schemeClr val="tx1">
                    <a:lumMod val="50000"/>
                  </a:schemeClr>
                </a:solidFill>
                <a:effectLst/>
                <a:latin typeface="Arial" panose="020B0604020202020204" pitchFamily="34" charset="0"/>
                <a:ea typeface="+mn-ea"/>
                <a:cs typeface="Arial" panose="020B0604020202020204" pitchFamily="34" charset="0"/>
              </a:rPr>
              <a:t>Procurement Guidelines Report </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800" u="sng" kern="1200" baseline="30000">
                <a:solidFill>
                  <a:schemeClr val="accent1">
                    <a:lumMod val="50000"/>
                  </a:schemeClr>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https://www.nationalgrid.com/gas-transmission/about-us/how-were-regulated/gas-industry-compliance</a:t>
            </a:r>
            <a:endParaRPr lang="en-GB" sz="1800" u="sng" kern="1200" baseline="30000">
              <a:solidFill>
                <a:schemeClr val="accent1">
                  <a:lumMod val="50000"/>
                </a:schemeClr>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endParaRPr lang="en-GB" sz="1800" u="sng" kern="1200" baseline="30000">
              <a:solidFill>
                <a:schemeClr val="tx1">
                  <a:lumMod val="50000"/>
                </a:schemeClr>
              </a:solidFill>
              <a:effectLst/>
              <a:latin typeface="Arial" panose="020B0604020202020204" pitchFamily="34" charset="0"/>
              <a:ea typeface="+mn-ea"/>
              <a:cs typeface="Arial" panose="020B0604020202020204" pitchFamily="34" charset="0"/>
              <a:hlinkClick r:id="rId5"/>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kern="1200" baseline="30000">
                <a:solidFill>
                  <a:schemeClr val="tx1">
                    <a:lumMod val="50000"/>
                  </a:schemeClr>
                </a:solidFill>
                <a:latin typeface="Arial" panose="020B0604020202020204" pitchFamily="34" charset="0"/>
                <a:cs typeface="Arial" panose="020B0604020202020204" pitchFamily="34" charset="0"/>
              </a:rPr>
              <a:t>Uniform Network Code – Transportation Principal Document Section L – Maintenance and Operational Planning</a:t>
            </a:r>
            <a:endParaRPr lang="en-GB" kern="1200" baseline="30000">
              <a:solidFill>
                <a:schemeClr val="tx1">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a:defRPr/>
            </a:pPr>
            <a:r>
              <a:rPr lang="en-GB" kern="1200" baseline="30000">
                <a:solidFill>
                  <a:schemeClr val="accent1">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https://www.gasgovernance.co.uk/sites/default/files/ggf/page/2022-05/14%20TPD%20Section%20L%20-%20Maintenance%20and%20Operational%20Planning.pdf</a:t>
            </a:r>
            <a:r>
              <a:rPr lang="en-GB" kern="1200" baseline="30000">
                <a:solidFill>
                  <a:schemeClr val="accent1">
                    <a:lumMod val="50000"/>
                  </a:schemeClr>
                </a:solidFill>
                <a:latin typeface="Arial" panose="020B0604020202020204" pitchFamily="34" charset="0"/>
                <a:cs typeface="Arial" panose="020B0604020202020204" pitchFamily="34" charset="0"/>
              </a:rPr>
              <a:t> </a:t>
            </a:r>
          </a:p>
          <a:p>
            <a:pPr>
              <a:defRPr/>
            </a:pPr>
            <a:endParaRPr lang="en-GB" kern="1200" baseline="30000">
              <a:solidFill>
                <a:schemeClr val="accent1">
                  <a:lumMod val="50000"/>
                </a:schemeClr>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endParaRPr lang="en-GB" sz="1800" u="sng" kern="1200" baseline="30000">
              <a:solidFill>
                <a:schemeClr val="tx1">
                  <a:lumMod val="50000"/>
                </a:schemeClr>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12542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1AC6-6C11-471C-AFB8-DA63EF86C466}"/>
              </a:ext>
            </a:extLst>
          </p:cNvPr>
          <p:cNvSpPr>
            <a:spLocks noGrp="1"/>
          </p:cNvSpPr>
          <p:nvPr>
            <p:ph type="title"/>
          </p:nvPr>
        </p:nvSpPr>
        <p:spPr>
          <a:xfrm>
            <a:off x="390525" y="369094"/>
            <a:ext cx="8353425" cy="621506"/>
          </a:xfrm>
        </p:spPr>
        <p:txBody>
          <a:bodyPr>
            <a:noAutofit/>
          </a:bodyPr>
          <a:lstStyle/>
          <a:p>
            <a:r>
              <a:rPr lang="en-US" sz="3600">
                <a:solidFill>
                  <a:schemeClr val="tx1">
                    <a:lumMod val="50000"/>
                  </a:schemeClr>
                </a:solidFill>
                <a:latin typeface="Arial" panose="020B0604020202020204" pitchFamily="34" charset="0"/>
                <a:cs typeface="Arial" panose="020B0604020202020204" pitchFamily="34" charset="0"/>
              </a:rPr>
              <a:t>Contents</a:t>
            </a:r>
            <a:endParaRPr lang="en-US" sz="2800">
              <a:solidFill>
                <a:schemeClr val="tx1">
                  <a:lumMod val="50000"/>
                </a:schemeClr>
              </a:solidFill>
              <a:latin typeface="Arial" panose="020B0604020202020204" pitchFamily="34" charset="0"/>
              <a:cs typeface="Arial" panose="020B0604020202020204" pitchFamily="34" charset="0"/>
            </a:endParaRPr>
          </a:p>
        </p:txBody>
      </p:sp>
      <p:graphicFrame>
        <p:nvGraphicFramePr>
          <p:cNvPr id="3" name="Group 65">
            <a:extLst>
              <a:ext uri="{FF2B5EF4-FFF2-40B4-BE49-F238E27FC236}">
                <a16:creationId xmlns:a16="http://schemas.microsoft.com/office/drawing/2014/main" id="{E9DCA65A-5B0A-4CFB-A8DC-2DFDDABD6E00}"/>
              </a:ext>
            </a:extLst>
          </p:cNvPr>
          <p:cNvGraphicFramePr>
            <a:graphicFrameLocks noGrp="1"/>
          </p:cNvGraphicFramePr>
          <p:nvPr>
            <p:extLst>
              <p:ext uri="{D42A27DB-BD31-4B8C-83A1-F6EECF244321}">
                <p14:modId xmlns:p14="http://schemas.microsoft.com/office/powerpoint/2010/main" val="2929519167"/>
              </p:ext>
            </p:extLst>
          </p:nvPr>
        </p:nvGraphicFramePr>
        <p:xfrm>
          <a:off x="476410" y="1194676"/>
          <a:ext cx="7522668" cy="3568320"/>
        </p:xfrm>
        <a:graphic>
          <a:graphicData uri="http://schemas.openxmlformats.org/drawingml/2006/table">
            <a:tbl>
              <a:tblPr/>
              <a:tblGrid>
                <a:gridCol w="4444462">
                  <a:extLst>
                    <a:ext uri="{9D8B030D-6E8A-4147-A177-3AD203B41FA5}">
                      <a16:colId xmlns:a16="http://schemas.microsoft.com/office/drawing/2014/main" val="20001"/>
                    </a:ext>
                  </a:extLst>
                </a:gridCol>
                <a:gridCol w="3078206">
                  <a:extLst>
                    <a:ext uri="{9D8B030D-6E8A-4147-A177-3AD203B41FA5}">
                      <a16:colId xmlns:a16="http://schemas.microsoft.com/office/drawing/2014/main" val="3467868088"/>
                    </a:ext>
                  </a:extLst>
                </a:gridCol>
              </a:tblGrid>
              <a:tr h="3111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Introduction </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Page 3</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Financial Performance</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Page 4</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714426"/>
                  </a:ext>
                </a:extLst>
              </a:tr>
              <a:tr h="3111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Impact on charges</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Page 5</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48773"/>
                  </a:ext>
                </a:extLst>
              </a:tr>
              <a:tr h="3111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Incentive </a:t>
                      </a:r>
                      <a:r>
                        <a:rPr lang="en-GB" sz="2400" b="0" i="0" u="none" strike="noStrike" kern="1200" cap="none" spc="0" normalizeH="0" baseline="0" noProof="0">
                          <a:ln>
                            <a:noFill/>
                          </a:ln>
                          <a:solidFill>
                            <a:schemeClr val="tx1">
                              <a:lumMod val="50000"/>
                            </a:schemeClr>
                          </a:solidFill>
                          <a:effectLst/>
                          <a:uLnTx/>
                          <a:uFillTx/>
                          <a:latin typeface="Arial"/>
                          <a:ea typeface="+mn-ea"/>
                          <a:cs typeface="Arial"/>
                        </a:rPr>
                        <a:t>Scheme Overview</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Page 6</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3238277"/>
                  </a:ext>
                </a:extLst>
              </a:tr>
              <a:tr h="311150">
                <a:tc>
                  <a:txBody>
                    <a:body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2400" b="0" i="0" u="none" strike="noStrike" kern="1200" cap="none" spc="0" normalizeH="0" baseline="0" noProof="0">
                          <a:ln>
                            <a:noFill/>
                          </a:ln>
                          <a:solidFill>
                            <a:schemeClr val="tx1">
                              <a:lumMod val="50000"/>
                            </a:schemeClr>
                          </a:solidFill>
                          <a:effectLst/>
                          <a:uLnTx/>
                          <a:uFillTx/>
                          <a:latin typeface="Arial"/>
                          <a:ea typeface="+mn-ea"/>
                          <a:cs typeface="Arial"/>
                        </a:rPr>
                        <a:t>Incentive Schemes</a:t>
                      </a:r>
                      <a:endParaRPr kumimoji="0" lang="en-GB" sz="2400" b="0" i="0" u="none" strike="noStrike" kern="1200" cap="none" spc="0" normalizeH="0" baseline="0" noProof="0">
                        <a:ln>
                          <a:noFill/>
                        </a:ln>
                        <a:solidFill>
                          <a:schemeClr val="tx1">
                            <a:lumMod val="50000"/>
                          </a:schemeClr>
                        </a:solidFill>
                        <a:effectLst/>
                        <a:uLnTx/>
                        <a:uFillTx/>
                        <a:latin typeface="Arial"/>
                        <a:ea typeface="+mn-ea"/>
                        <a:cs typeface="Arial"/>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2400" b="0" i="0" u="none" strike="noStrike" kern="1200" cap="none" spc="0" normalizeH="0" baseline="0" noProof="0">
                          <a:ln>
                            <a:noFill/>
                          </a:ln>
                          <a:solidFill>
                            <a:schemeClr val="tx1">
                              <a:lumMod val="50000"/>
                            </a:schemeClr>
                          </a:solidFill>
                          <a:effectLst/>
                          <a:uLnTx/>
                          <a:uFillTx/>
                          <a:latin typeface="Arial"/>
                          <a:ea typeface="+mn-ea"/>
                          <a:cs typeface="Arial"/>
                        </a:rPr>
                        <a:t>Page </a:t>
                      </a:r>
                      <a:r>
                        <a:rPr lang="af-ZA" sz="2400" b="0" i="0" u="none" strike="noStrike" kern="1200" cap="none" spc="0" normalizeH="0" baseline="0" noProof="0">
                          <a:ln>
                            <a:noFill/>
                          </a:ln>
                          <a:solidFill>
                            <a:schemeClr val="tx1">
                              <a:lumMod val="50000"/>
                            </a:schemeClr>
                          </a:solidFill>
                          <a:effectLst/>
                          <a:uLnTx/>
                          <a:uFillTx/>
                          <a:latin typeface="Arial"/>
                          <a:ea typeface="+mn-ea"/>
                          <a:cs typeface="Arial"/>
                        </a:rPr>
                        <a:t>8-18</a:t>
                      </a:r>
                      <a:endPar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520431"/>
                  </a:ext>
                </a:extLst>
              </a:tr>
              <a:tr h="311150">
                <a:tc>
                  <a:txBody>
                    <a:body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GB" sz="2400" b="0" i="0" u="none" strike="noStrike" kern="1200" cap="none" spc="0" normalizeH="0" baseline="0" noProof="0">
                          <a:ln>
                            <a:noFill/>
                          </a:ln>
                          <a:solidFill>
                            <a:schemeClr val="tx1">
                              <a:lumMod val="50000"/>
                            </a:schemeClr>
                          </a:solidFill>
                          <a:effectLst/>
                          <a:uLnTx/>
                          <a:uFillTx/>
                          <a:latin typeface="Arial"/>
                          <a:ea typeface="+mn-ea"/>
                          <a:cs typeface="Arial"/>
                        </a:rPr>
                        <a:t>Associated Reading</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Page 19</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5401645"/>
                  </a:ext>
                </a:extLst>
              </a:tr>
              <a:tr h="311150">
                <a:tc>
                  <a:txBody>
                    <a:body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2400">
                          <a:solidFill>
                            <a:schemeClr val="tx1">
                              <a:lumMod val="50000"/>
                            </a:schemeClr>
                          </a:solidFill>
                          <a:latin typeface="Arial" panose="020B0604020202020204" pitchFamily="34" charset="0"/>
                          <a:cs typeface="Arial" panose="020B0604020202020204" pitchFamily="34" charset="0"/>
                        </a:rPr>
                        <a:t>Version Control</a:t>
                      </a:r>
                      <a:endParaRPr kumimoji="0" lang="en-GB" sz="2400" b="0" i="0" u="none" strike="noStrike" kern="1200" cap="none" spc="0" normalizeH="0" baseline="0" noProof="0">
                        <a:ln>
                          <a:noFill/>
                        </a:ln>
                        <a:solidFill>
                          <a:schemeClr val="tx1">
                            <a:lumMod val="50000"/>
                          </a:schemeClr>
                        </a:solidFill>
                        <a:effectLst/>
                        <a:uLnTx/>
                        <a:uFillTx/>
                        <a:latin typeface="Arial"/>
                        <a:ea typeface="+mn-ea"/>
                        <a:cs typeface="Arial"/>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rPr>
                        <a:t>Page 20</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165662"/>
                  </a:ext>
                </a:extLst>
              </a:tr>
            </a:tbl>
          </a:graphicData>
        </a:graphic>
      </p:graphicFrame>
    </p:spTree>
    <p:extLst>
      <p:ext uri="{BB962C8B-B14F-4D97-AF65-F5344CB8AC3E}">
        <p14:creationId xmlns:p14="http://schemas.microsoft.com/office/powerpoint/2010/main" val="342905433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DF48F6-1186-4B29-8A7F-6E231E42DB04}"/>
              </a:ext>
            </a:extLst>
          </p:cNvPr>
          <p:cNvSpPr>
            <a:spLocks noGrp="1"/>
          </p:cNvSpPr>
          <p:nvPr>
            <p:ph type="title"/>
          </p:nvPr>
        </p:nvSpPr>
        <p:spPr>
          <a:xfrm>
            <a:off x="322780" y="267573"/>
            <a:ext cx="8497370" cy="623775"/>
          </a:xfrm>
        </p:spPr>
        <p:txBody>
          <a:bodyPr>
            <a:noAutofit/>
          </a:bodyPr>
          <a:lstStyle/>
          <a:p>
            <a:r>
              <a:rPr lang="en-GB" sz="3200">
                <a:solidFill>
                  <a:schemeClr val="tx1">
                    <a:lumMod val="50000"/>
                  </a:schemeClr>
                </a:solidFill>
                <a:latin typeface="Arial" panose="020B0604020202020204" pitchFamily="34" charset="0"/>
                <a:cs typeface="Arial" panose="020B0604020202020204" pitchFamily="34" charset="0"/>
              </a:rPr>
              <a:t>Version Control</a:t>
            </a:r>
          </a:p>
        </p:txBody>
      </p:sp>
      <p:sp>
        <p:nvSpPr>
          <p:cNvPr id="5" name="TextBox 4">
            <a:extLst>
              <a:ext uri="{FF2B5EF4-FFF2-40B4-BE49-F238E27FC236}">
                <a16:creationId xmlns:a16="http://schemas.microsoft.com/office/drawing/2014/main" id="{D564B76C-E338-457E-8182-56CB5E3648C9}"/>
              </a:ext>
            </a:extLst>
          </p:cNvPr>
          <p:cNvSpPr txBox="1"/>
          <p:nvPr/>
        </p:nvSpPr>
        <p:spPr>
          <a:xfrm>
            <a:off x="322780" y="3121846"/>
            <a:ext cx="6079068" cy="1443921"/>
          </a:xfrm>
          <a:prstGeom prst="rect">
            <a:avLst/>
          </a:prstGeom>
          <a:noFill/>
        </p:spPr>
        <p:txBody>
          <a:bodyPr wrap="square">
            <a:spAutoFit/>
          </a:bodyPr>
          <a:lstStyle/>
          <a:p>
            <a:pPr marL="342900" indent="-342900" fontAlgn="auto">
              <a:lnSpc>
                <a:spcPct val="115000"/>
              </a:lnSpc>
              <a:spcBef>
                <a:spcPts val="600"/>
              </a:spcBef>
              <a:spcAft>
                <a:spcPts val="600"/>
              </a:spcAft>
              <a:buClrTx/>
              <a:buFont typeface="Symbol" panose="05050102010706020507" pitchFamily="18" charset="2"/>
              <a:buChar char=""/>
            </a:pPr>
            <a:r>
              <a:rPr lang="en-GB" sz="1200">
                <a:solidFill>
                  <a:schemeClr val="tx1">
                    <a:lumMod val="50000"/>
                  </a:schemeClr>
                </a:solidFill>
                <a:latin typeface="Arial" panose="020B0604020202020204" pitchFamily="34" charset="0"/>
                <a:ea typeface="+mn-ea"/>
                <a:cs typeface="Arial" panose="020B0604020202020204" pitchFamily="34" charset="0"/>
              </a:rPr>
              <a:t>For further details  </a:t>
            </a:r>
          </a:p>
          <a:p>
            <a:pPr marL="342900" indent="-342900" fontAlgn="auto">
              <a:lnSpc>
                <a:spcPct val="115000"/>
              </a:lnSpc>
              <a:spcBef>
                <a:spcPts val="600"/>
              </a:spcBef>
              <a:spcAft>
                <a:spcPts val="600"/>
              </a:spcAft>
              <a:buClrTx/>
              <a:buFont typeface="Symbol" panose="05050102010706020507" pitchFamily="18" charset="2"/>
              <a:buChar char=""/>
            </a:pPr>
            <a:r>
              <a:rPr lang="en-GB" sz="1200">
                <a:solidFill>
                  <a:schemeClr val="tx1">
                    <a:lumMod val="50000"/>
                  </a:schemeClr>
                </a:solidFill>
                <a:latin typeface="Arial" panose="020B0604020202020204" pitchFamily="34" charset="0"/>
                <a:ea typeface="+mn-ea"/>
                <a:cs typeface="Arial" panose="020B0604020202020204" pitchFamily="34" charset="0"/>
              </a:rPr>
              <a:t>Further details on each incentive can be found here: https://www.nationalgrid.com/uk/gas-transmission/about-us/system-operator-incentives </a:t>
            </a:r>
          </a:p>
          <a:p>
            <a:pPr marL="342900" indent="-342900" fontAlgn="auto">
              <a:lnSpc>
                <a:spcPct val="115000"/>
              </a:lnSpc>
              <a:spcBef>
                <a:spcPts val="600"/>
              </a:spcBef>
              <a:spcAft>
                <a:spcPts val="600"/>
              </a:spcAft>
              <a:buClrTx/>
              <a:buFont typeface="Symbol" panose="05050102010706020507" pitchFamily="18" charset="2"/>
              <a:buChar char=""/>
            </a:pPr>
            <a:r>
              <a:rPr lang="en-GB" sz="1200">
                <a:solidFill>
                  <a:schemeClr val="tx1">
                    <a:lumMod val="50000"/>
                  </a:schemeClr>
                </a:solidFill>
                <a:latin typeface="Arial" panose="020B0604020202020204" pitchFamily="34" charset="0"/>
                <a:ea typeface="+mn-ea"/>
                <a:cs typeface="Arial" panose="020B0604020202020204" pitchFamily="34" charset="0"/>
              </a:rPr>
              <a:t>Or contact chris.hewitt@nationalgrid.com, Incentive Development Team. </a:t>
            </a:r>
          </a:p>
        </p:txBody>
      </p:sp>
      <p:graphicFrame>
        <p:nvGraphicFramePr>
          <p:cNvPr id="6" name="Table 7">
            <a:extLst>
              <a:ext uri="{FF2B5EF4-FFF2-40B4-BE49-F238E27FC236}">
                <a16:creationId xmlns:a16="http://schemas.microsoft.com/office/drawing/2014/main" id="{60E2A9B1-FC52-45CF-A0BE-CE1A456706C9}"/>
              </a:ext>
            </a:extLst>
          </p:cNvPr>
          <p:cNvGraphicFramePr>
            <a:graphicFrameLocks noGrp="1"/>
          </p:cNvGraphicFramePr>
          <p:nvPr/>
        </p:nvGraphicFramePr>
        <p:xfrm>
          <a:off x="435805" y="1585405"/>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96552229"/>
                    </a:ext>
                  </a:extLst>
                </a:gridCol>
                <a:gridCol w="2032000">
                  <a:extLst>
                    <a:ext uri="{9D8B030D-6E8A-4147-A177-3AD203B41FA5}">
                      <a16:colId xmlns:a16="http://schemas.microsoft.com/office/drawing/2014/main" val="2203036811"/>
                    </a:ext>
                  </a:extLst>
                </a:gridCol>
                <a:gridCol w="2032000">
                  <a:extLst>
                    <a:ext uri="{9D8B030D-6E8A-4147-A177-3AD203B41FA5}">
                      <a16:colId xmlns:a16="http://schemas.microsoft.com/office/drawing/2014/main" val="755342872"/>
                    </a:ext>
                  </a:extLst>
                </a:gridCol>
              </a:tblGrid>
              <a:tr h="370840">
                <a:tc>
                  <a:txBody>
                    <a:bodyPr/>
                    <a:lstStyle/>
                    <a:p>
                      <a:r>
                        <a:rPr lang="en-GB" sz="1000">
                          <a:latin typeface="Arial" panose="020B0604020202020204" pitchFamily="34" charset="0"/>
                          <a:cs typeface="Arial" panose="020B0604020202020204" pitchFamily="34" charset="0"/>
                        </a:rPr>
                        <a:t>Version Number</a:t>
                      </a:r>
                    </a:p>
                  </a:txBody>
                  <a:tcPr/>
                </a:tc>
                <a:tc>
                  <a:txBody>
                    <a:bodyPr/>
                    <a:lstStyle/>
                    <a:p>
                      <a:r>
                        <a:rPr lang="en-GB" sz="1000">
                          <a:latin typeface="Arial" panose="020B0604020202020204" pitchFamily="34" charset="0"/>
                          <a:cs typeface="Arial" panose="020B0604020202020204" pitchFamily="34" charset="0"/>
                        </a:rPr>
                        <a:t>Date of Publication</a:t>
                      </a:r>
                    </a:p>
                  </a:txBody>
                  <a:tcPr/>
                </a:tc>
                <a:tc>
                  <a:txBody>
                    <a:bodyPr/>
                    <a:lstStyle/>
                    <a:p>
                      <a:r>
                        <a:rPr lang="en-GB" sz="1000">
                          <a:latin typeface="Arial" panose="020B0604020202020204" pitchFamily="34" charset="0"/>
                          <a:cs typeface="Arial" panose="020B0604020202020204" pitchFamily="34" charset="0"/>
                        </a:rPr>
                        <a:t>Changes Made</a:t>
                      </a:r>
                    </a:p>
                  </a:txBody>
                  <a:tcPr/>
                </a:tc>
                <a:extLst>
                  <a:ext uri="{0D108BD9-81ED-4DB2-BD59-A6C34878D82A}">
                    <a16:rowId xmlns:a16="http://schemas.microsoft.com/office/drawing/2014/main" val="3510789002"/>
                  </a:ext>
                </a:extLst>
              </a:tr>
              <a:tr h="370840">
                <a:tc>
                  <a:txBody>
                    <a:bodyPr/>
                    <a:lstStyle/>
                    <a:p>
                      <a:r>
                        <a:rPr lang="en-GB" sz="1000">
                          <a:latin typeface="Arial" panose="020B0604020202020204" pitchFamily="34" charset="0"/>
                          <a:cs typeface="Arial" panose="020B0604020202020204" pitchFamily="34" charset="0"/>
                        </a:rPr>
                        <a:t>1.0</a:t>
                      </a:r>
                    </a:p>
                  </a:txBody>
                  <a:tcPr/>
                </a:tc>
                <a:tc>
                  <a:txBody>
                    <a:bodyPr/>
                    <a:lstStyle/>
                    <a:p>
                      <a:r>
                        <a:rPr lang="en-GB" sz="1000">
                          <a:latin typeface="Arial" panose="020B0604020202020204" pitchFamily="34" charset="0"/>
                          <a:cs typeface="Arial" panose="020B0604020202020204" pitchFamily="34" charset="0"/>
                        </a:rPr>
                        <a:t>October 2022</a:t>
                      </a:r>
                    </a:p>
                  </a:txBody>
                  <a:tcPr/>
                </a:tc>
                <a:tc>
                  <a:txBody>
                    <a:bodyPr/>
                    <a:lstStyle/>
                    <a:p>
                      <a:r>
                        <a:rPr lang="en-GB" sz="1000">
                          <a:latin typeface="Arial" panose="020B0604020202020204" pitchFamily="34" charset="0"/>
                          <a:cs typeface="Arial" panose="020B0604020202020204" pitchFamily="34" charset="0"/>
                        </a:rPr>
                        <a:t>RIIO-2 First Issue</a:t>
                      </a:r>
                    </a:p>
                  </a:txBody>
                  <a:tcPr/>
                </a:tc>
                <a:extLst>
                  <a:ext uri="{0D108BD9-81ED-4DB2-BD59-A6C34878D82A}">
                    <a16:rowId xmlns:a16="http://schemas.microsoft.com/office/drawing/2014/main" val="743520078"/>
                  </a:ext>
                </a:extLst>
              </a:tr>
            </a:tbl>
          </a:graphicData>
        </a:graphic>
      </p:graphicFrame>
    </p:spTree>
    <p:extLst>
      <p:ext uri="{BB962C8B-B14F-4D97-AF65-F5344CB8AC3E}">
        <p14:creationId xmlns:p14="http://schemas.microsoft.com/office/powerpoint/2010/main" val="251304557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59317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DF48F6-1186-4B29-8A7F-6E231E42DB04}"/>
              </a:ext>
            </a:extLst>
          </p:cNvPr>
          <p:cNvSpPr>
            <a:spLocks noGrp="1"/>
          </p:cNvSpPr>
          <p:nvPr>
            <p:ph type="title"/>
          </p:nvPr>
        </p:nvSpPr>
        <p:spPr>
          <a:xfrm>
            <a:off x="322780" y="267573"/>
            <a:ext cx="8497370" cy="623775"/>
          </a:xfrm>
        </p:spPr>
        <p:txBody>
          <a:bodyPr>
            <a:noAutofit/>
          </a:bodyPr>
          <a:lstStyle/>
          <a:p>
            <a:r>
              <a:rPr lang="en-GB" sz="3600">
                <a:solidFill>
                  <a:schemeClr val="tx1">
                    <a:lumMod val="50000"/>
                  </a:schemeClr>
                </a:solidFill>
                <a:latin typeface="Arial" panose="020B0604020202020204" pitchFamily="34" charset="0"/>
                <a:cs typeface="Arial" panose="020B0604020202020204" pitchFamily="34" charset="0"/>
              </a:rPr>
              <a:t>Introduction</a:t>
            </a:r>
          </a:p>
        </p:txBody>
      </p:sp>
      <p:sp>
        <p:nvSpPr>
          <p:cNvPr id="3" name="Text Placeholder 3">
            <a:extLst>
              <a:ext uri="{FF2B5EF4-FFF2-40B4-BE49-F238E27FC236}">
                <a16:creationId xmlns:a16="http://schemas.microsoft.com/office/drawing/2014/main" id="{3AB644AF-26EC-4ECE-BCFA-2D7447F3DAD4}"/>
              </a:ext>
            </a:extLst>
          </p:cNvPr>
          <p:cNvSpPr txBox="1">
            <a:spLocks/>
          </p:cNvSpPr>
          <p:nvPr/>
        </p:nvSpPr>
        <p:spPr>
          <a:xfrm>
            <a:off x="323850" y="1085850"/>
            <a:ext cx="8496300" cy="2925216"/>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lnSpc>
                <a:spcPct val="115000"/>
              </a:lnSpc>
              <a:spcBef>
                <a:spcPts val="600"/>
              </a:spcBef>
              <a:buClrTx/>
              <a:buFont typeface="Symbol" panose="05050102010706020507" pitchFamily="18" charset="2"/>
              <a:buChar char=""/>
            </a:pPr>
            <a:r>
              <a:rPr lang="en-GB" sz="1100">
                <a:solidFill>
                  <a:schemeClr val="tx1">
                    <a:lumMod val="50000"/>
                  </a:schemeClr>
                </a:solidFill>
                <a:latin typeface="Arial"/>
                <a:ea typeface="+mn-ea"/>
                <a:cs typeface="Arial"/>
              </a:rPr>
              <a:t>This report provides a summary of the National Grid Gas (NGG) Financial Incentive Schemes and performance for Financial Year 2021/22, this summary has been created to provide greater transparency following feedback received through responses to consultation papers and in industry events.</a:t>
            </a:r>
          </a:p>
          <a:p>
            <a:pPr marL="342900" indent="-342900" fontAlgn="auto">
              <a:lnSpc>
                <a:spcPct val="115000"/>
              </a:lnSpc>
              <a:spcBef>
                <a:spcPts val="600"/>
              </a:spcBef>
              <a:buClrTx/>
              <a:buFont typeface="Symbol" panose="05050102010706020507" pitchFamily="18" charset="2"/>
              <a:buChar char=""/>
            </a:pPr>
            <a:r>
              <a:rPr lang="en-GB" sz="1100">
                <a:solidFill>
                  <a:schemeClr val="tx1">
                    <a:lumMod val="50000"/>
                  </a:schemeClr>
                </a:solidFill>
                <a:latin typeface="Arial"/>
                <a:ea typeface="+mn-ea"/>
                <a:cs typeface="Arial"/>
              </a:rPr>
              <a:t>The 2021/22 incentive arrangements are part of the RIIO2 Framework, the second Transmission price control under Ofgem’s new model of regulation that will run from April 2021 to March 2026.  The first framework ran from April 2013 to March 2021. This pack covers </a:t>
            </a:r>
            <a:r>
              <a:rPr lang="en-GB" sz="110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Capacity Constraint Management, Demand Forecasting D-1, Residual Balancing, Maintenance and Greenhouse Gas Compressor Emissions incentives. </a:t>
            </a:r>
          </a:p>
          <a:p>
            <a:pPr marL="342900" indent="-342900" fontAlgn="auto">
              <a:lnSpc>
                <a:spcPct val="115000"/>
              </a:lnSpc>
              <a:spcBef>
                <a:spcPts val="600"/>
              </a:spcBef>
              <a:spcAft>
                <a:spcPts val="600"/>
              </a:spcAft>
              <a:buClrTx/>
              <a:buFont typeface="Symbol" panose="05050102010706020507" pitchFamily="18" charset="2"/>
              <a:buChar char=""/>
            </a:pPr>
            <a:r>
              <a:rPr lang="en-GB" sz="1100">
                <a:solidFill>
                  <a:schemeClr val="tx1">
                    <a:lumMod val="50000"/>
                  </a:schemeClr>
                </a:solidFill>
                <a:latin typeface="Arial"/>
                <a:ea typeface="+mn-ea"/>
                <a:cs typeface="Arial"/>
              </a:rPr>
              <a:t>NGG is subject to licence obligations and several financial and reputational incentive arrangements, outlined in our licence following consultation. These are regularly reported to and monitored by Ofgem. </a:t>
            </a:r>
          </a:p>
          <a:p>
            <a:pPr marL="342900" indent="-342900" fontAlgn="auto">
              <a:lnSpc>
                <a:spcPct val="115000"/>
              </a:lnSpc>
              <a:spcBef>
                <a:spcPts val="600"/>
              </a:spcBef>
              <a:buClrTx/>
              <a:buFont typeface="Symbol" panose="05050102010706020507" pitchFamily="18" charset="2"/>
              <a:buChar char=""/>
            </a:pPr>
            <a:r>
              <a:rPr lang="en-GB" sz="1100">
                <a:solidFill>
                  <a:schemeClr val="tx1">
                    <a:lumMod val="50000"/>
                  </a:schemeClr>
                </a:solidFill>
                <a:latin typeface="Arial"/>
                <a:ea typeface="+mn-ea"/>
                <a:cs typeface="Arial"/>
              </a:rPr>
              <a:t>These incentive arrangements are designed to minimise the overall cost of system operation leading to benefit for consumers, they are designed to influence our behaviour to minimise the impact on the market, to consider environmental impacts and to support the efficient operation of the wholesale gas market. </a:t>
            </a:r>
          </a:p>
          <a:p>
            <a:pPr marL="342900" indent="-342900">
              <a:lnSpc>
                <a:spcPct val="115000"/>
              </a:lnSpc>
              <a:spcBef>
                <a:spcPts val="600"/>
              </a:spcBef>
              <a:buFont typeface="Symbol" panose="05050102010706020507" pitchFamily="18" charset="2"/>
              <a:buChar char=""/>
              <a:tabLst>
                <a:tab pos="457200" algn="l"/>
                <a:tab pos="914400" algn="l"/>
                <a:tab pos="1463040" algn="l"/>
              </a:tabLst>
            </a:pPr>
            <a:r>
              <a:rPr lang="en-GB" sz="1100">
                <a:solidFill>
                  <a:schemeClr val="tx1">
                    <a:lumMod val="50000"/>
                  </a:schemeClr>
                </a:solidFill>
                <a:latin typeface="Arial"/>
                <a:ea typeface="+mn-ea"/>
                <a:cs typeface="Arial"/>
              </a:rPr>
              <a:t>This annual report is the first of five that will cover the RIIO2 regulatory period. </a:t>
            </a:r>
            <a:endParaRPr lang="en-GB" sz="1100">
              <a:solidFill>
                <a:schemeClr val="tx1">
                  <a:lumMod val="50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2723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DF48F6-1186-4B29-8A7F-6E231E42DB04}"/>
              </a:ext>
            </a:extLst>
          </p:cNvPr>
          <p:cNvSpPr>
            <a:spLocks noGrp="1"/>
          </p:cNvSpPr>
          <p:nvPr>
            <p:ph type="title"/>
          </p:nvPr>
        </p:nvSpPr>
        <p:spPr>
          <a:xfrm>
            <a:off x="322779" y="267573"/>
            <a:ext cx="8411787" cy="509827"/>
          </a:xfrm>
        </p:spPr>
        <p:txBody>
          <a:bodyPr>
            <a:noAutofit/>
          </a:bodyPr>
          <a:lstStyle/>
          <a:p>
            <a:r>
              <a:rPr lang="en-GB" sz="2000">
                <a:solidFill>
                  <a:schemeClr val="tx1">
                    <a:lumMod val="50000"/>
                  </a:schemeClr>
                </a:solidFill>
                <a:latin typeface="Arial" panose="020B0604020202020204" pitchFamily="34" charset="0"/>
                <a:cs typeface="Arial" panose="020B0604020202020204" pitchFamily="34" charset="0"/>
              </a:rPr>
              <a:t>2021/22 Financial Incentives Performance Summary </a:t>
            </a:r>
          </a:p>
        </p:txBody>
      </p:sp>
      <p:sp>
        <p:nvSpPr>
          <p:cNvPr id="3" name="Text Placeholder 3">
            <a:extLst>
              <a:ext uri="{FF2B5EF4-FFF2-40B4-BE49-F238E27FC236}">
                <a16:creationId xmlns:a16="http://schemas.microsoft.com/office/drawing/2014/main" id="{3AB644AF-26EC-4ECE-BCFA-2D7447F3DAD4}"/>
              </a:ext>
            </a:extLst>
          </p:cNvPr>
          <p:cNvSpPr txBox="1">
            <a:spLocks/>
          </p:cNvSpPr>
          <p:nvPr/>
        </p:nvSpPr>
        <p:spPr>
          <a:xfrm>
            <a:off x="3646008" y="702335"/>
            <a:ext cx="5245508" cy="4381455"/>
          </a:xfrm>
          <a:prstGeom prst="rect">
            <a:avLst/>
          </a:prstGeom>
          <a:ln>
            <a:solidFill>
              <a:schemeClr val="tx1">
                <a:lumMod val="50000"/>
              </a:schemeClr>
            </a:solidFill>
          </a:ln>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GB" sz="850" b="1" dirty="0">
                <a:solidFill>
                  <a:schemeClr val="tx1">
                    <a:lumMod val="50000"/>
                  </a:schemeClr>
                </a:solidFill>
                <a:effectLst/>
                <a:latin typeface="Arial"/>
                <a:ea typeface="Calibri" panose="020F0502020204030204" pitchFamily="34" charset="0"/>
                <a:cs typeface="Arial"/>
              </a:rPr>
              <a:t>Capacity Constraint Management (CCM)</a:t>
            </a:r>
          </a:p>
          <a:p>
            <a:pPr marL="0" indent="0" algn="just">
              <a:buNone/>
            </a:pPr>
            <a:r>
              <a:rPr lang="en-GB" sz="850" dirty="0">
                <a:solidFill>
                  <a:schemeClr val="tx1">
                    <a:lumMod val="50000"/>
                  </a:schemeClr>
                </a:solidFill>
                <a:effectLst/>
                <a:latin typeface="Arial"/>
                <a:ea typeface="Calibri" panose="020F0502020204030204" pitchFamily="34" charset="0"/>
                <a:cs typeface="Arial"/>
              </a:rPr>
              <a:t>In January 2022, we responded to high forecast and actual LNG flows at Milford Haven and increasing pressures in that part of the network by taking Locational Actions on 10</a:t>
            </a:r>
            <a:r>
              <a:rPr lang="en-GB" sz="850" baseline="30000" dirty="0">
                <a:solidFill>
                  <a:schemeClr val="tx1">
                    <a:lumMod val="50000"/>
                  </a:schemeClr>
                </a:solidFill>
                <a:effectLst/>
                <a:latin typeface="Arial"/>
                <a:ea typeface="Calibri" panose="020F0502020204030204" pitchFamily="34" charset="0"/>
                <a:cs typeface="Arial"/>
              </a:rPr>
              <a:t>th</a:t>
            </a:r>
            <a:r>
              <a:rPr lang="en-GB" sz="850" dirty="0">
                <a:solidFill>
                  <a:schemeClr val="tx1">
                    <a:lumMod val="50000"/>
                  </a:schemeClr>
                </a:solidFill>
                <a:effectLst/>
                <a:latin typeface="Arial"/>
                <a:ea typeface="Calibri" panose="020F0502020204030204" pitchFamily="34" charset="0"/>
                <a:cs typeface="Arial"/>
              </a:rPr>
              <a:t> and 11</a:t>
            </a:r>
            <a:r>
              <a:rPr lang="en-GB" sz="850" baseline="30000" dirty="0">
                <a:solidFill>
                  <a:schemeClr val="tx1">
                    <a:lumMod val="50000"/>
                  </a:schemeClr>
                </a:solidFill>
                <a:effectLst/>
                <a:latin typeface="Arial"/>
                <a:ea typeface="Calibri" panose="020F0502020204030204" pitchFamily="34" charset="0"/>
                <a:cs typeface="Arial"/>
              </a:rPr>
              <a:t>th</a:t>
            </a:r>
            <a:r>
              <a:rPr lang="en-GB" sz="850" dirty="0">
                <a:solidFill>
                  <a:schemeClr val="tx1">
                    <a:lumMod val="50000"/>
                  </a:schemeClr>
                </a:solidFill>
                <a:effectLst/>
                <a:latin typeface="Arial"/>
                <a:ea typeface="Calibri" panose="020F0502020204030204" pitchFamily="34" charset="0"/>
                <a:cs typeface="Arial"/>
              </a:rPr>
              <a:t> Jan 2022. High gas price differentials through to Europe supported additional revenue via release of Non-Obligated capacity. Scaling and Sharing Factors applied with over £5m returned to Shippers.</a:t>
            </a:r>
          </a:p>
          <a:p>
            <a:pPr marL="0" indent="0" algn="just">
              <a:buNone/>
            </a:pPr>
            <a:r>
              <a:rPr lang="en-GB" sz="850" b="1" dirty="0">
                <a:solidFill>
                  <a:schemeClr val="tx1">
                    <a:lumMod val="50000"/>
                  </a:schemeClr>
                </a:solidFill>
                <a:effectLst/>
                <a:latin typeface="Arial"/>
                <a:ea typeface="Calibri" panose="020F0502020204030204" pitchFamily="34" charset="0"/>
                <a:cs typeface="Arial"/>
              </a:rPr>
              <a:t>Demand Forecasting D-1 (DF)</a:t>
            </a:r>
            <a:r>
              <a:rPr lang="en-GB" sz="850" b="1" dirty="0">
                <a:solidFill>
                  <a:schemeClr val="tx1">
                    <a:lumMod val="50000"/>
                  </a:schemeClr>
                </a:solidFill>
                <a:latin typeface="Arial"/>
                <a:ea typeface="Calibri" panose="020F0502020204030204" pitchFamily="34" charset="0"/>
                <a:cs typeface="Arial"/>
              </a:rPr>
              <a:t> </a:t>
            </a:r>
          </a:p>
          <a:p>
            <a:pPr marL="0" indent="0" algn="just">
              <a:buNone/>
            </a:pPr>
            <a:r>
              <a:rPr lang="en-GB" sz="850" dirty="0">
                <a:solidFill>
                  <a:schemeClr val="tx1">
                    <a:lumMod val="50000"/>
                  </a:schemeClr>
                </a:solidFill>
                <a:effectLst/>
                <a:latin typeface="Arial"/>
                <a:ea typeface="Calibri" panose="020F0502020204030204" pitchFamily="34" charset="0"/>
                <a:cs typeface="Arial"/>
              </a:rPr>
              <a:t>During 2020/21 we invested into new demand forecasting capability models. 2021/22 saw continued refinement and productionising of the models, although constant adaption was required to analysis new supply and demand behaviour relationships as they moved away from historical market norms with the uncertainty and volatility in the global gas markets.</a:t>
            </a:r>
          </a:p>
          <a:p>
            <a:pPr marL="0" indent="0" algn="just">
              <a:buNone/>
            </a:pPr>
            <a:r>
              <a:rPr lang="en-GB" sz="850" b="1" dirty="0">
                <a:solidFill>
                  <a:schemeClr val="tx1">
                    <a:lumMod val="50000"/>
                  </a:schemeClr>
                </a:solidFill>
                <a:effectLst/>
                <a:latin typeface="Arial"/>
                <a:ea typeface="Calibri" panose="020F0502020204030204" pitchFamily="34" charset="0"/>
                <a:cs typeface="Arial"/>
              </a:rPr>
              <a:t>Residual Balancing (RB)</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850" dirty="0">
                <a:solidFill>
                  <a:schemeClr val="tx1">
                    <a:lumMod val="50000"/>
                  </a:schemeClr>
                </a:solidFill>
                <a:latin typeface="Arial"/>
                <a:cs typeface="Arial"/>
              </a:rPr>
              <a:t>The LPM was better than the target of 2.8 mcm/d on 268 days during the year (73% of days). The PPM element achieved an average price spread of 1.8% of SAP, compared to the 1.5% incentive target. We took residual balancing actions on 252 days (69%) of days 2021/22.  Geopolitical events have led to a period of market volatility creating the most volatile commercial period over the last 10 years. </a:t>
            </a:r>
          </a:p>
          <a:p>
            <a:pPr marL="0" indent="0" algn="just">
              <a:buNone/>
            </a:pPr>
            <a:r>
              <a:rPr lang="en-GB" sz="850" b="1" dirty="0">
                <a:solidFill>
                  <a:schemeClr val="tx1">
                    <a:lumMod val="50000"/>
                  </a:schemeClr>
                </a:solidFill>
                <a:effectLst/>
                <a:latin typeface="Arial"/>
                <a:ea typeface="Calibri" panose="020F0502020204030204" pitchFamily="34" charset="0"/>
                <a:cs typeface="Arial"/>
              </a:rPr>
              <a:t>Maintenance (MA)</a:t>
            </a:r>
          </a:p>
          <a:p>
            <a:pPr marL="0" indent="0" algn="just">
              <a:buNone/>
            </a:pPr>
            <a:r>
              <a:rPr lang="en-GB" sz="850" dirty="0">
                <a:solidFill>
                  <a:schemeClr val="tx1">
                    <a:lumMod val="50000"/>
                  </a:schemeClr>
                </a:solidFill>
                <a:effectLst/>
                <a:latin typeface="Arial"/>
                <a:ea typeface="Calibri" panose="020F0502020204030204" pitchFamily="34" charset="0"/>
                <a:cs typeface="Arial"/>
              </a:rPr>
              <a:t>High number of aligned customer impacting days (161 days), with minimum ‘Maintenance Days’ called and no NGG changes to the agreed maintenance plan.</a:t>
            </a:r>
            <a:r>
              <a:rPr lang="en-GB" sz="850" dirty="0">
                <a:solidFill>
                  <a:schemeClr val="tx1">
                    <a:lumMod val="50000"/>
                  </a:schemeClr>
                </a:solidFill>
                <a:latin typeface="Arial"/>
                <a:ea typeface="Calibri" panose="020F0502020204030204" pitchFamily="34" charset="0"/>
                <a:cs typeface="Arial"/>
              </a:rPr>
              <a:t> </a:t>
            </a:r>
            <a:r>
              <a:rPr lang="en-GB" sz="850" dirty="0">
                <a:solidFill>
                  <a:schemeClr val="tx1">
                    <a:lumMod val="50000"/>
                  </a:schemeClr>
                </a:solidFill>
                <a:effectLst/>
                <a:latin typeface="Arial"/>
                <a:ea typeface="Calibri" panose="020F0502020204030204" pitchFamily="34" charset="0"/>
                <a:cs typeface="Arial"/>
              </a:rPr>
              <a:t> Alignment with customers </a:t>
            </a:r>
            <a:r>
              <a:rPr lang="en-GB" sz="850" dirty="0">
                <a:solidFill>
                  <a:schemeClr val="tx1">
                    <a:lumMod val="50000"/>
                  </a:schemeClr>
                </a:solidFill>
                <a:latin typeface="Arial"/>
                <a:ea typeface="Calibri" panose="020F0502020204030204" pitchFamily="34" charset="0"/>
                <a:cs typeface="Arial"/>
              </a:rPr>
              <a:t>maintenance plans created</a:t>
            </a:r>
            <a:r>
              <a:rPr lang="en-GB" sz="850" dirty="0">
                <a:solidFill>
                  <a:schemeClr val="tx1">
                    <a:lumMod val="50000"/>
                  </a:schemeClr>
                </a:solidFill>
                <a:effectLst/>
                <a:latin typeface="Arial"/>
                <a:ea typeface="Calibri" panose="020F0502020204030204" pitchFamily="34" charset="0"/>
                <a:cs typeface="Arial"/>
              </a:rPr>
              <a:t> over £12.5m of customer benefit.</a:t>
            </a:r>
            <a:r>
              <a:rPr lang="en-GB" sz="850" dirty="0">
                <a:solidFill>
                  <a:schemeClr val="tx1">
                    <a:lumMod val="50000"/>
                  </a:schemeClr>
                </a:solidFill>
                <a:latin typeface="Arial"/>
                <a:ea typeface="Calibri" panose="020F0502020204030204" pitchFamily="34" charset="0"/>
                <a:cs typeface="Arial"/>
              </a:rPr>
              <a:t> </a:t>
            </a:r>
            <a:endParaRPr lang="en-GB" sz="85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850" b="1" dirty="0">
                <a:solidFill>
                  <a:schemeClr val="tx1">
                    <a:lumMod val="50000"/>
                  </a:schemeClr>
                </a:solidFill>
                <a:effectLst/>
                <a:latin typeface="Arial"/>
                <a:ea typeface="Calibri" panose="020F0502020204030204" pitchFamily="34" charset="0"/>
                <a:cs typeface="Arial"/>
              </a:rPr>
              <a:t>Greenhouse Gas Compressor Emissions (GHG)</a:t>
            </a:r>
            <a:r>
              <a:rPr lang="en-GB" sz="850" b="1" dirty="0">
                <a:solidFill>
                  <a:schemeClr val="tx1">
                    <a:lumMod val="50000"/>
                  </a:schemeClr>
                </a:solidFill>
                <a:latin typeface="Arial"/>
                <a:ea typeface="Calibri" panose="020F0502020204030204" pitchFamily="34" charset="0"/>
                <a:cs typeface="Arial"/>
              </a:rPr>
              <a:t> </a:t>
            </a:r>
            <a:endParaRPr lang="en-GB" sz="85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850" dirty="0">
                <a:solidFill>
                  <a:schemeClr val="tx1">
                    <a:lumMod val="50000"/>
                  </a:schemeClr>
                </a:solidFill>
                <a:effectLst/>
                <a:latin typeface="Arial"/>
                <a:ea typeface="Calibri" panose="020F0502020204030204" pitchFamily="34" charset="0"/>
                <a:cs typeface="Arial"/>
              </a:rPr>
              <a:t>We implemented </a:t>
            </a:r>
            <a:r>
              <a:rPr lang="en-GB" sz="850" dirty="0">
                <a:solidFill>
                  <a:schemeClr val="tx1">
                    <a:lumMod val="50000"/>
                  </a:schemeClr>
                </a:solidFill>
                <a:latin typeface="Arial"/>
                <a:ea typeface="Calibri" panose="020F0502020204030204" pitchFamily="34" charset="0"/>
                <a:cs typeface="Arial"/>
              </a:rPr>
              <a:t>additional </a:t>
            </a:r>
            <a:r>
              <a:rPr lang="en-GB" sz="850" dirty="0">
                <a:solidFill>
                  <a:schemeClr val="tx1">
                    <a:lumMod val="50000"/>
                  </a:schemeClr>
                </a:solidFill>
                <a:effectLst/>
                <a:latin typeface="Arial"/>
                <a:ea typeface="Calibri" panose="020F0502020204030204" pitchFamily="34" charset="0"/>
                <a:cs typeface="Arial"/>
              </a:rPr>
              <a:t>initiatives to support the continued drive to reduce the environmental impact of our compressor operations, </a:t>
            </a:r>
            <a:r>
              <a:rPr lang="en-GB" sz="850" dirty="0">
                <a:solidFill>
                  <a:schemeClr val="tx1">
                    <a:lumMod val="50000"/>
                  </a:schemeClr>
                </a:solidFill>
                <a:latin typeface="Arial"/>
                <a:ea typeface="Calibri" panose="020F0502020204030204" pitchFamily="34" charset="0"/>
                <a:cs typeface="Arial"/>
              </a:rPr>
              <a:t>including an </a:t>
            </a:r>
            <a:r>
              <a:rPr lang="en-GB" sz="850" dirty="0">
                <a:solidFill>
                  <a:schemeClr val="tx1">
                    <a:lumMod val="50000"/>
                  </a:schemeClr>
                </a:solidFill>
                <a:effectLst/>
                <a:latin typeface="Arial"/>
                <a:ea typeface="Calibri" panose="020F0502020204030204" pitchFamily="34" charset="0"/>
                <a:cs typeface="Arial"/>
              </a:rPr>
              <a:t>engine inhibiting trial, part of a wider Maintenance Review, early unit depressurisation decisions and maintenance procedural improvements helped to reduce venting occurrences while maintaining test requirement integrity.</a:t>
            </a:r>
          </a:p>
        </p:txBody>
      </p:sp>
      <p:graphicFrame>
        <p:nvGraphicFramePr>
          <p:cNvPr id="20" name="Chart 19">
            <a:extLst>
              <a:ext uri="{FF2B5EF4-FFF2-40B4-BE49-F238E27FC236}">
                <a16:creationId xmlns:a16="http://schemas.microsoft.com/office/drawing/2014/main" id="{FEB9F5AA-3C0A-4736-831A-88DC29953FC7}"/>
              </a:ext>
            </a:extLst>
          </p:cNvPr>
          <p:cNvGraphicFramePr/>
          <p:nvPr>
            <p:extLst>
              <p:ext uri="{D42A27DB-BD31-4B8C-83A1-F6EECF244321}">
                <p14:modId xmlns:p14="http://schemas.microsoft.com/office/powerpoint/2010/main" val="2903521558"/>
              </p:ext>
            </p:extLst>
          </p:nvPr>
        </p:nvGraphicFramePr>
        <p:xfrm>
          <a:off x="252483" y="702335"/>
          <a:ext cx="3323229" cy="4381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72492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DF48F6-1186-4B29-8A7F-6E231E42DB04}"/>
              </a:ext>
            </a:extLst>
          </p:cNvPr>
          <p:cNvSpPr>
            <a:spLocks noGrp="1"/>
          </p:cNvSpPr>
          <p:nvPr>
            <p:ph type="title"/>
          </p:nvPr>
        </p:nvSpPr>
        <p:spPr>
          <a:xfrm>
            <a:off x="322780" y="267573"/>
            <a:ext cx="8497370" cy="623775"/>
          </a:xfrm>
        </p:spPr>
        <p:txBody>
          <a:bodyPr>
            <a:noAutofit/>
          </a:bodyPr>
          <a:lstStyle/>
          <a:p>
            <a:r>
              <a:rPr lang="en-GB" sz="3200">
                <a:solidFill>
                  <a:schemeClr val="tx1">
                    <a:lumMod val="50000"/>
                  </a:schemeClr>
                </a:solidFill>
                <a:latin typeface="Arial" panose="020B0604020202020204" pitchFamily="34" charset="0"/>
                <a:cs typeface="Arial" panose="020B0604020202020204" pitchFamily="34" charset="0"/>
              </a:rPr>
              <a:t>Incentives Impact on Charges</a:t>
            </a:r>
          </a:p>
        </p:txBody>
      </p:sp>
      <p:sp>
        <p:nvSpPr>
          <p:cNvPr id="3" name="Text Placeholder 3">
            <a:extLst>
              <a:ext uri="{FF2B5EF4-FFF2-40B4-BE49-F238E27FC236}">
                <a16:creationId xmlns:a16="http://schemas.microsoft.com/office/drawing/2014/main" id="{3AB644AF-26EC-4ECE-BCFA-2D7447F3DAD4}"/>
              </a:ext>
            </a:extLst>
          </p:cNvPr>
          <p:cNvSpPr txBox="1">
            <a:spLocks/>
          </p:cNvSpPr>
          <p:nvPr/>
        </p:nvSpPr>
        <p:spPr>
          <a:xfrm>
            <a:off x="323850" y="1062037"/>
            <a:ext cx="8496300" cy="2949029"/>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148C"/>
                </a:solidFill>
                <a:latin typeface="HelveticaNeueLT Std Lt" panose="020B0403020202020204" pitchFamily="34" charset="77"/>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lnSpc>
                <a:spcPct val="115000"/>
              </a:lnSpc>
              <a:spcBef>
                <a:spcPts val="600"/>
              </a:spcBef>
              <a:spcAft>
                <a:spcPts val="600"/>
              </a:spcAft>
              <a:buClrTx/>
              <a:buFont typeface="Symbol" panose="05050102010706020507" pitchFamily="18" charset="2"/>
              <a:buChar char=""/>
            </a:pPr>
            <a:r>
              <a:rPr lang="en-GB" sz="1100" dirty="0">
                <a:solidFill>
                  <a:schemeClr val="tx1">
                    <a:lumMod val="50000"/>
                  </a:schemeClr>
                </a:solidFill>
                <a:latin typeface="Arial"/>
                <a:ea typeface="+mn-ea"/>
                <a:cs typeface="Arial"/>
              </a:rPr>
              <a:t>This section aims to explain the link between incentive revenues and resultant charges faced by Shippers.</a:t>
            </a:r>
          </a:p>
          <a:p>
            <a:pPr marL="342900" indent="-342900" fontAlgn="auto">
              <a:lnSpc>
                <a:spcPct val="115000"/>
              </a:lnSpc>
              <a:spcBef>
                <a:spcPts val="600"/>
              </a:spcBef>
              <a:spcAft>
                <a:spcPts val="600"/>
              </a:spcAft>
              <a:buClrTx/>
              <a:buFont typeface="Symbol" panose="05050102010706020507" pitchFamily="18" charset="2"/>
              <a:buChar char=""/>
            </a:pPr>
            <a:r>
              <a:rPr lang="en-GB" sz="1100" dirty="0">
                <a:solidFill>
                  <a:schemeClr val="tx1">
                    <a:lumMod val="50000"/>
                  </a:schemeClr>
                </a:solidFill>
                <a:latin typeface="Arial"/>
                <a:ea typeface="+mn-ea"/>
                <a:cs typeface="Arial"/>
              </a:rPr>
              <a:t>Incentive performance outturns are settled via General Non Transmission Services Charges, which NGG update annually every October.</a:t>
            </a:r>
          </a:p>
          <a:p>
            <a:pPr marL="342900" indent="-342900" fontAlgn="auto">
              <a:lnSpc>
                <a:spcPct val="115000"/>
              </a:lnSpc>
              <a:spcBef>
                <a:spcPts val="600"/>
              </a:spcBef>
              <a:spcAft>
                <a:spcPts val="600"/>
              </a:spcAft>
              <a:buClrTx/>
              <a:buFont typeface="Symbol" panose="05050102010706020507" pitchFamily="18" charset="2"/>
              <a:buChar char=""/>
            </a:pPr>
            <a:r>
              <a:rPr lang="en-GB" sz="1100" dirty="0">
                <a:solidFill>
                  <a:schemeClr val="tx1">
                    <a:lumMod val="50000"/>
                  </a:schemeClr>
                </a:solidFill>
                <a:latin typeface="Arial"/>
                <a:ea typeface="+mn-ea"/>
                <a:cs typeface="Arial"/>
              </a:rPr>
              <a:t>As a rule of thumb, an increase  or decrease of £2m in the costs recovered through the General Non Transmission Services Charge would correspond with an increase/decrease  in the General Non Transmission Services Charge of approximately 0.0001p/kWh applied to both entry and exit flows.</a:t>
            </a:r>
          </a:p>
          <a:p>
            <a:pPr marL="342900" indent="-342900" fontAlgn="auto">
              <a:lnSpc>
                <a:spcPct val="115000"/>
              </a:lnSpc>
              <a:spcBef>
                <a:spcPts val="600"/>
              </a:spcBef>
              <a:spcAft>
                <a:spcPts val="600"/>
              </a:spcAft>
              <a:buClrTx/>
              <a:buFont typeface="Symbol" panose="05050102010706020507" pitchFamily="18" charset="2"/>
              <a:buChar char=""/>
            </a:pPr>
            <a:r>
              <a:rPr lang="en-GB" sz="1100" dirty="0">
                <a:solidFill>
                  <a:schemeClr val="tx1">
                    <a:lumMod val="50000"/>
                  </a:schemeClr>
                </a:solidFill>
                <a:latin typeface="Arial"/>
                <a:ea typeface="+mn-ea"/>
                <a:cs typeface="Arial"/>
              </a:rPr>
              <a:t>During RIIO1 where there was a 2 year lag on incentive performance and cost recovery, as the performance was not known for price setting. The RIIO2 Framework allows NGG to forecast incentive performance within the Allowed Revenue and start to collect the that within the performance year, actual incentive outturns will retrospectively adjust to true up forecast within future years General Non Transmission Services Charges.</a:t>
            </a:r>
          </a:p>
        </p:txBody>
      </p:sp>
    </p:spTree>
    <p:extLst>
      <p:ext uri="{BB962C8B-B14F-4D97-AF65-F5344CB8AC3E}">
        <p14:creationId xmlns:p14="http://schemas.microsoft.com/office/powerpoint/2010/main" val="124447240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3200">
                <a:solidFill>
                  <a:schemeClr val="tx1">
                    <a:lumMod val="50000"/>
                  </a:schemeClr>
                </a:solidFill>
                <a:latin typeface="Arial" panose="020B0604020202020204" pitchFamily="34" charset="0"/>
                <a:ea typeface="+mn-ea"/>
                <a:cs typeface="Arial" panose="020B0604020202020204" pitchFamily="34" charset="0"/>
              </a:rPr>
              <a:t>Incentive Scheme Overview</a:t>
            </a:r>
            <a:endParaRPr lang="en-GB">
              <a:solidFill>
                <a:schemeClr val="tx1">
                  <a:lumMod val="50000"/>
                </a:schemeClr>
              </a:solidFill>
            </a:endParaRPr>
          </a:p>
        </p:txBody>
      </p:sp>
      <p:sp>
        <p:nvSpPr>
          <p:cNvPr id="3" name="Content Placeholder 2">
            <a:extLst>
              <a:ext uri="{FF2B5EF4-FFF2-40B4-BE49-F238E27FC236}">
                <a16:creationId xmlns:a16="http://schemas.microsoft.com/office/drawing/2014/main" id="{DB1C0D58-B156-4E2B-93BC-AA11E4CD52A9}"/>
              </a:ext>
            </a:extLst>
          </p:cNvPr>
          <p:cNvSpPr>
            <a:spLocks noGrp="1"/>
          </p:cNvSpPr>
          <p:nvPr>
            <p:ph idx="1"/>
          </p:nvPr>
        </p:nvSpPr>
        <p:spPr>
          <a:xfrm>
            <a:off x="390525" y="876653"/>
            <a:ext cx="8353425" cy="621506"/>
          </a:xfrm>
        </p:spPr>
        <p:txBody>
          <a:bodyPr>
            <a:noAutofit/>
          </a:bodyPr>
          <a:lstStyle/>
          <a:p>
            <a:pPr marL="342900" indent="-342900">
              <a:lnSpc>
                <a:spcPct val="115000"/>
              </a:lnSpc>
              <a:spcBef>
                <a:spcPts val="600"/>
              </a:spcBef>
              <a:spcAft>
                <a:spcPts val="600"/>
              </a:spcAft>
              <a:buFont typeface="Symbol" panose="05050102010706020507" pitchFamily="18" charset="2"/>
              <a:buChar char=""/>
            </a:pPr>
            <a:r>
              <a:rPr lang="en-GB" sz="1000">
                <a:solidFill>
                  <a:schemeClr val="tx1">
                    <a:lumMod val="50000"/>
                  </a:schemeClr>
                </a:solidFill>
                <a:latin typeface="Arial" panose="020B0604020202020204" pitchFamily="34" charset="0"/>
                <a:ea typeface="+mn-ea"/>
                <a:cs typeface="Arial" panose="020B0604020202020204" pitchFamily="34" charset="0"/>
              </a:rPr>
              <a:t>NGG operates the high-pressure Gas National Transmission System (NTS) in Great Britain and subject to Licence obligations and several financial incentive schemes.  These schemes can be seen in the National Grid Gas Plc Gas Transporter Licence in respect of the NTS. Link below.</a:t>
            </a:r>
          </a:p>
          <a:p>
            <a:pPr marL="342900" indent="-342900">
              <a:lnSpc>
                <a:spcPct val="115000"/>
              </a:lnSpc>
              <a:spcBef>
                <a:spcPts val="600"/>
              </a:spcBef>
              <a:spcAft>
                <a:spcPts val="600"/>
              </a:spcAft>
              <a:buFont typeface="Symbol" panose="05050102010706020507" pitchFamily="18" charset="2"/>
              <a:buChar char=""/>
            </a:pPr>
            <a:endParaRPr lang="en-GB" sz="1000">
              <a:solidFill>
                <a:schemeClr val="tx1">
                  <a:lumMod val="50000"/>
                </a:schemeClr>
              </a:solidFill>
              <a:latin typeface="Arial" panose="020B0604020202020204" pitchFamily="34" charset="0"/>
              <a:ea typeface="+mn-ea"/>
              <a:cs typeface="Arial" panose="020B0604020202020204" pitchFamily="34" charset="0"/>
            </a:endParaRPr>
          </a:p>
          <a:p>
            <a:pPr marL="342900" indent="-342900">
              <a:lnSpc>
                <a:spcPct val="115000"/>
              </a:lnSpc>
              <a:spcBef>
                <a:spcPts val="600"/>
              </a:spcBef>
              <a:spcAft>
                <a:spcPts val="600"/>
              </a:spcAft>
              <a:buFont typeface="Symbol" panose="05050102010706020507" pitchFamily="18" charset="2"/>
              <a:buChar char=""/>
            </a:pPr>
            <a:endParaRPr lang="en-GB" sz="1000">
              <a:solidFill>
                <a:schemeClr val="tx1">
                  <a:lumMod val="50000"/>
                </a:schemeClr>
              </a:solidFill>
              <a:latin typeface="Arial" panose="020B0604020202020204" pitchFamily="34" charset="0"/>
              <a:ea typeface="+mn-ea"/>
              <a:cs typeface="Arial" panose="020B0604020202020204" pitchFamily="34" charset="0"/>
            </a:endParaRPr>
          </a:p>
          <a:p>
            <a:pPr marL="342900" indent="-342900">
              <a:lnSpc>
                <a:spcPct val="115000"/>
              </a:lnSpc>
              <a:spcBef>
                <a:spcPts val="600"/>
              </a:spcBef>
              <a:spcAft>
                <a:spcPts val="600"/>
              </a:spcAft>
              <a:buFont typeface="Symbol" panose="05050102010706020507" pitchFamily="18" charset="2"/>
              <a:buChar char=""/>
            </a:pPr>
            <a:endParaRPr lang="en-GB" sz="1000">
              <a:solidFill>
                <a:schemeClr val="tx1">
                  <a:lumMod val="50000"/>
                </a:schemeClr>
              </a:solidFill>
              <a:latin typeface="Arial" panose="020B0604020202020204" pitchFamily="34" charset="0"/>
              <a:ea typeface="+mn-ea"/>
              <a:cs typeface="Arial" panose="020B0604020202020204" pitchFamily="34" charset="0"/>
            </a:endParaRPr>
          </a:p>
          <a:p>
            <a:pPr marL="342900" indent="-342900">
              <a:lnSpc>
                <a:spcPct val="115000"/>
              </a:lnSpc>
              <a:spcBef>
                <a:spcPts val="600"/>
              </a:spcBef>
              <a:spcAft>
                <a:spcPts val="600"/>
              </a:spcAft>
              <a:buFont typeface="Symbol" panose="05050102010706020507" pitchFamily="18" charset="2"/>
              <a:buChar char=""/>
            </a:pPr>
            <a:endParaRPr lang="en-GB" sz="1000">
              <a:solidFill>
                <a:schemeClr val="tx1">
                  <a:lumMod val="50000"/>
                </a:schemeClr>
              </a:solidFill>
              <a:latin typeface="Arial" panose="020B0604020202020204" pitchFamily="34" charset="0"/>
              <a:ea typeface="+mn-ea"/>
              <a:cs typeface="Arial" panose="020B0604020202020204" pitchFamily="34" charset="0"/>
            </a:endParaRPr>
          </a:p>
        </p:txBody>
      </p:sp>
      <p:graphicFrame>
        <p:nvGraphicFramePr>
          <p:cNvPr id="6" name="Table 6">
            <a:extLst>
              <a:ext uri="{FF2B5EF4-FFF2-40B4-BE49-F238E27FC236}">
                <a16:creationId xmlns:a16="http://schemas.microsoft.com/office/drawing/2014/main" id="{87BEFBCF-F14B-434C-906D-474E434F3C14}"/>
              </a:ext>
            </a:extLst>
          </p:cNvPr>
          <p:cNvGraphicFramePr>
            <a:graphicFrameLocks noGrp="1"/>
          </p:cNvGraphicFramePr>
          <p:nvPr>
            <p:extLst>
              <p:ext uri="{D42A27DB-BD31-4B8C-83A1-F6EECF244321}">
                <p14:modId xmlns:p14="http://schemas.microsoft.com/office/powerpoint/2010/main" val="721104393"/>
              </p:ext>
            </p:extLst>
          </p:nvPr>
        </p:nvGraphicFramePr>
        <p:xfrm>
          <a:off x="1397726" y="1393371"/>
          <a:ext cx="6245813" cy="3381034"/>
        </p:xfrm>
        <a:graphic>
          <a:graphicData uri="http://schemas.openxmlformats.org/drawingml/2006/table">
            <a:tbl>
              <a:tblPr firstRow="1" bandRow="1">
                <a:tableStyleId>{5C22544A-7EE6-4342-B048-85BDC9FD1C3A}</a:tableStyleId>
              </a:tblPr>
              <a:tblGrid>
                <a:gridCol w="1937544">
                  <a:extLst>
                    <a:ext uri="{9D8B030D-6E8A-4147-A177-3AD203B41FA5}">
                      <a16:colId xmlns:a16="http://schemas.microsoft.com/office/drawing/2014/main" val="2770787419"/>
                    </a:ext>
                  </a:extLst>
                </a:gridCol>
                <a:gridCol w="2098879">
                  <a:extLst>
                    <a:ext uri="{9D8B030D-6E8A-4147-A177-3AD203B41FA5}">
                      <a16:colId xmlns:a16="http://schemas.microsoft.com/office/drawing/2014/main" val="854637092"/>
                    </a:ext>
                  </a:extLst>
                </a:gridCol>
                <a:gridCol w="2209390">
                  <a:extLst>
                    <a:ext uri="{9D8B030D-6E8A-4147-A177-3AD203B41FA5}">
                      <a16:colId xmlns:a16="http://schemas.microsoft.com/office/drawing/2014/main" val="3215623310"/>
                    </a:ext>
                  </a:extLst>
                </a:gridCol>
              </a:tblGrid>
              <a:tr h="520773">
                <a:tc>
                  <a:txBody>
                    <a:bodyPr/>
                    <a:lstStyle/>
                    <a:p>
                      <a:pPr algn="l"/>
                      <a:r>
                        <a:rPr lang="en-GB" sz="800">
                          <a:latin typeface="Arial" panose="020B0604020202020204" pitchFamily="34" charset="0"/>
                          <a:cs typeface="Arial" panose="020B0604020202020204" pitchFamily="34" charset="0"/>
                        </a:rPr>
                        <a:t>Incentive Scheme</a:t>
                      </a:r>
                    </a:p>
                  </a:txBody>
                  <a:tcPr/>
                </a:tc>
                <a:tc>
                  <a:txBody>
                    <a:bodyPr/>
                    <a:lstStyle/>
                    <a:p>
                      <a:pPr algn="l"/>
                      <a:r>
                        <a:rPr lang="en-GB" sz="800">
                          <a:solidFill>
                            <a:schemeClr val="bg1"/>
                          </a:solidFill>
                          <a:latin typeface="Arial" panose="020B0604020202020204" pitchFamily="34" charset="0"/>
                          <a:cs typeface="Arial" panose="020B0604020202020204" pitchFamily="34" charset="0"/>
                        </a:rPr>
                        <a:t>Status &amp; Design</a:t>
                      </a:r>
                    </a:p>
                  </a:txBody>
                  <a:tcPr/>
                </a:tc>
                <a:tc>
                  <a:txBody>
                    <a:bodyPr/>
                    <a:lstStyle/>
                    <a:p>
                      <a:pPr algn="l"/>
                      <a:r>
                        <a:rPr lang="en-GB" sz="800">
                          <a:latin typeface="Arial" panose="020B0604020202020204" pitchFamily="34" charset="0"/>
                          <a:cs typeface="Arial" panose="020B0604020202020204" pitchFamily="34" charset="0"/>
                        </a:rPr>
                        <a:t>Duration</a:t>
                      </a:r>
                    </a:p>
                  </a:txBody>
                  <a:tcPr/>
                </a:tc>
                <a:extLst>
                  <a:ext uri="{0D108BD9-81ED-4DB2-BD59-A6C34878D82A}">
                    <a16:rowId xmlns:a16="http://schemas.microsoft.com/office/drawing/2014/main" val="2978939514"/>
                  </a:ext>
                </a:extLst>
              </a:tr>
              <a:tr h="459826">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Entry Capacity and Exit Capacity Constraint Management</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Financial </a:t>
                      </a:r>
                      <a:endParaRPr lang="en-GB" sz="800" strike="sngStrik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Set for 5 years</a:t>
                      </a:r>
                    </a:p>
                  </a:txBody>
                  <a:tcPr marL="68580" marR="68580" marT="0" marB="0"/>
                </a:tc>
                <a:extLst>
                  <a:ext uri="{0D108BD9-81ED-4DB2-BD59-A6C34878D82A}">
                    <a16:rowId xmlns:a16="http://schemas.microsoft.com/office/drawing/2014/main" val="399448331"/>
                  </a:ext>
                </a:extLst>
              </a:tr>
              <a:tr h="205695">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Residual Balancing</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Financial </a:t>
                      </a:r>
                      <a:endParaRPr lang="en-GB" sz="800" strike="sngStrik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Set for 5 years</a:t>
                      </a:r>
                    </a:p>
                  </a:txBody>
                  <a:tcPr marL="68580" marR="68580" marT="0" marB="0"/>
                </a:tc>
                <a:extLst>
                  <a:ext uri="{0D108BD9-81ED-4DB2-BD59-A6C34878D82A}">
                    <a16:rowId xmlns:a16="http://schemas.microsoft.com/office/drawing/2014/main" val="338559773"/>
                  </a:ext>
                </a:extLst>
              </a:tr>
              <a:tr h="253649">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Day Ahead Demand Forecasting</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Financial </a:t>
                      </a:r>
                      <a:endParaRPr lang="en-GB" sz="800" strike="sngStrik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Set for 5 years</a:t>
                      </a:r>
                    </a:p>
                  </a:txBody>
                  <a:tcPr marL="68580" marR="68580" marT="0" marB="0"/>
                </a:tc>
                <a:extLst>
                  <a:ext uri="{0D108BD9-81ED-4DB2-BD59-A6C34878D82A}">
                    <a16:rowId xmlns:a16="http://schemas.microsoft.com/office/drawing/2014/main" val="1466130422"/>
                  </a:ext>
                </a:extLst>
              </a:tr>
              <a:tr h="212431">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Maintenance</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Financial </a:t>
                      </a:r>
                      <a:endParaRPr lang="en-GB" sz="800" strike="sngStrik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Set for 5 years</a:t>
                      </a:r>
                    </a:p>
                  </a:txBody>
                  <a:tcPr marL="68580" marR="68580" marT="0" marB="0"/>
                </a:tc>
                <a:extLst>
                  <a:ext uri="{0D108BD9-81ED-4DB2-BD59-A6C34878D82A}">
                    <a16:rowId xmlns:a16="http://schemas.microsoft.com/office/drawing/2014/main" val="1764623227"/>
                  </a:ext>
                </a:extLst>
              </a:tr>
              <a:tr h="234628">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Greenhouse Gas Emissions</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Financial </a:t>
                      </a:r>
                      <a:endParaRPr lang="en-GB" sz="800" strike="sngStrik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Set for 5 years</a:t>
                      </a:r>
                    </a:p>
                  </a:txBody>
                  <a:tcPr marL="68580" marR="68580" marT="0" marB="0"/>
                </a:tc>
                <a:extLst>
                  <a:ext uri="{0D108BD9-81ED-4DB2-BD59-A6C34878D82A}">
                    <a16:rowId xmlns:a16="http://schemas.microsoft.com/office/drawing/2014/main" val="3843389140"/>
                  </a:ext>
                </a:extLst>
              </a:tr>
              <a:tr h="264527">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Demand Forecasting (D-2 to D-5)</a:t>
                      </a:r>
                    </a:p>
                  </a:txBody>
                  <a:tcPr marL="68580" marR="68580" marT="0" marB="0"/>
                </a:tc>
                <a:tc>
                  <a:txBody>
                    <a:bodyPr/>
                    <a:lstStyle/>
                    <a:p>
                      <a:pPr marL="0" marR="0" lvl="0" indent="0" algn="l" defTabSz="685800" rtl="0" eaLnBrk="1" fontAlgn="auto" latinLnBrk="0" hangingPunct="1">
                        <a:lnSpc>
                          <a:spcPct val="100000"/>
                        </a:lnSpc>
                        <a:spcBef>
                          <a:spcPts val="0"/>
                        </a:spcBef>
                        <a:spcAft>
                          <a:spcPts val="1440"/>
                        </a:spcAft>
                        <a:buClrTx/>
                        <a:buSzTx/>
                        <a:buFontTx/>
                        <a:buNone/>
                        <a:tabLst>
                          <a:tab pos="457200" algn="l"/>
                          <a:tab pos="914400" algn="l"/>
                          <a:tab pos="1463040" algn="l"/>
                        </a:tabLst>
                        <a:defRPr/>
                      </a:pPr>
                      <a:r>
                        <a:rPr lang="en-GB" sz="800">
                          <a:effectLst/>
                          <a:latin typeface="Arial" panose="020B0604020202020204" pitchFamily="34" charset="0"/>
                          <a:ea typeface="Times New Roman" panose="02020603050405020304" pitchFamily="18" charset="0"/>
                          <a:cs typeface="Arial" panose="020B0604020202020204" pitchFamily="34" charset="0"/>
                        </a:rPr>
                        <a:t>Reputational with licence obligation -                                                                           financial scheme ended in March 2021</a:t>
                      </a:r>
                    </a:p>
                  </a:txBody>
                  <a:tcPr marL="68580" marR="68580" marT="0" marB="0"/>
                </a:tc>
                <a:tc>
                  <a:txBody>
                    <a:bodyPr/>
                    <a:lstStyle/>
                    <a:p>
                      <a:pPr marL="0" marR="0" lvl="0" indent="0" algn="l" defTabSz="685800" rtl="0" eaLnBrk="1" fontAlgn="auto" latinLnBrk="0" hangingPunct="1">
                        <a:lnSpc>
                          <a:spcPct val="100000"/>
                        </a:lnSpc>
                        <a:spcBef>
                          <a:spcPts val="0"/>
                        </a:spcBef>
                        <a:spcAft>
                          <a:spcPts val="1440"/>
                        </a:spcAft>
                        <a:buClrTx/>
                        <a:buSzTx/>
                        <a:buFontTx/>
                        <a:buNone/>
                        <a:tabLst>
                          <a:tab pos="457200" algn="l"/>
                          <a:tab pos="914400" algn="l"/>
                          <a:tab pos="1463040" algn="l"/>
                        </a:tabLst>
                        <a:defRPr/>
                      </a:pPr>
                      <a:endParaRPr kumimoji="0" lang="en-GB" sz="800" b="0" i="0" u="none" strike="noStrike" kern="1200" cap="none" spc="0" normalizeH="0" baseline="0" noProof="0">
                        <a:ln>
                          <a:noFill/>
                        </a:ln>
                        <a:solidFill>
                          <a:srgbClr val="535659"/>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72835247"/>
                  </a:ext>
                </a:extLst>
              </a:tr>
              <a:tr h="491802">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NTS Shrinkage</a:t>
                      </a:r>
                    </a:p>
                  </a:txBody>
                  <a:tcPr marL="68580" marR="68580" marT="0" marB="0"/>
                </a:tc>
                <a:tc>
                  <a:txBody>
                    <a:bodyPr/>
                    <a:lstStyle/>
                    <a:p>
                      <a:pPr marL="0" marR="0" lvl="0" indent="0" algn="l" defTabSz="685800" rtl="0" eaLnBrk="1" fontAlgn="auto" latinLnBrk="0" hangingPunct="1">
                        <a:lnSpc>
                          <a:spcPct val="100000"/>
                        </a:lnSpc>
                        <a:spcBef>
                          <a:spcPts val="0"/>
                        </a:spcBef>
                        <a:spcAft>
                          <a:spcPts val="1440"/>
                        </a:spcAft>
                        <a:buClrTx/>
                        <a:buSzTx/>
                        <a:buFontTx/>
                        <a:buNone/>
                        <a:tabLst>
                          <a:tab pos="457200" algn="l"/>
                          <a:tab pos="914400" algn="l"/>
                          <a:tab pos="1463040" algn="l"/>
                        </a:tabLst>
                        <a:defRPr/>
                      </a:pPr>
                      <a:r>
                        <a:rPr lang="en-GB" sz="800">
                          <a:effectLst/>
                          <a:latin typeface="Arial" panose="020B0604020202020204" pitchFamily="34" charset="0"/>
                          <a:ea typeface="Times New Roman" panose="02020603050405020304" pitchFamily="18" charset="0"/>
                          <a:cs typeface="Arial" panose="020B0604020202020204" pitchFamily="34" charset="0"/>
                        </a:rPr>
                        <a:t>Reputational with licence obligation -                                                                                 financial scheme ended in March 2021</a:t>
                      </a:r>
                    </a:p>
                  </a:txBody>
                  <a:tcPr marL="68580" marR="68580" marT="0" marB="0"/>
                </a:tc>
                <a:tc>
                  <a:txBody>
                    <a:bodyPr/>
                    <a:lstStyle/>
                    <a:p>
                      <a:pPr marL="0" marR="0" lvl="0" indent="0" algn="l" defTabSz="685800" rtl="0" eaLnBrk="1" fontAlgn="auto" latinLnBrk="0" hangingPunct="1">
                        <a:lnSpc>
                          <a:spcPct val="100000"/>
                        </a:lnSpc>
                        <a:spcBef>
                          <a:spcPts val="0"/>
                        </a:spcBef>
                        <a:spcAft>
                          <a:spcPts val="1440"/>
                        </a:spcAft>
                        <a:buClrTx/>
                        <a:buSzTx/>
                        <a:buFontTx/>
                        <a:buNone/>
                        <a:tabLst>
                          <a:tab pos="457200" algn="l"/>
                          <a:tab pos="914400" algn="l"/>
                          <a:tab pos="1463040" algn="l"/>
                        </a:tabLst>
                        <a:defRPr/>
                      </a:pPr>
                      <a:r>
                        <a:rPr kumimoji="0" lang="en-GB" sz="800" b="0" i="0" u="none" strike="noStrike" kern="1200" cap="none" spc="0" normalizeH="0" baseline="0" noProof="0">
                          <a:ln>
                            <a:noFill/>
                          </a:ln>
                          <a:solidFill>
                            <a:srgbClr val="535659"/>
                          </a:solidFill>
                          <a:effectLst/>
                          <a:uLnTx/>
                          <a:uFillTx/>
                          <a:latin typeface="Arial" panose="020B0604020202020204" pitchFamily="34" charset="0"/>
                          <a:ea typeface="Times New Roman" panose="02020603050405020304" pitchFamily="18" charset="0"/>
                          <a:cs typeface="Arial" panose="020B0604020202020204" pitchFamily="34" charset="0"/>
                        </a:rPr>
                        <a:t>The Authority may review the licensee's management of NTS Shrinkage in the Regulatory Year commencing on 1 April 2023.</a:t>
                      </a:r>
                    </a:p>
                  </a:txBody>
                  <a:tcPr marL="68580" marR="68580" marT="0" marB="0"/>
                </a:tc>
                <a:extLst>
                  <a:ext uri="{0D108BD9-81ED-4DB2-BD59-A6C34878D82A}">
                    <a16:rowId xmlns:a16="http://schemas.microsoft.com/office/drawing/2014/main" val="635283727"/>
                  </a:ext>
                </a:extLst>
              </a:tr>
              <a:tr h="245901">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Operating Margins</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Reputational with licence obligation -                                                                         financial scheme ended in April 2013</a:t>
                      </a: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3385072914"/>
                  </a:ext>
                </a:extLst>
              </a:tr>
              <a:tr h="245901">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Data Publication</a:t>
                      </a:r>
                    </a:p>
                  </a:txBody>
                  <a:tcPr marL="68580" marR="68580" marT="0" marB="0"/>
                </a:tc>
                <a:tc>
                  <a:txBody>
                    <a:bodyPr/>
                    <a:lstStyle/>
                    <a:p>
                      <a:pPr algn="l">
                        <a:spcAft>
                          <a:spcPts val="1440"/>
                        </a:spcAft>
                        <a:tabLst>
                          <a:tab pos="457200" algn="l"/>
                          <a:tab pos="914400" algn="l"/>
                          <a:tab pos="1463040" algn="l"/>
                        </a:tabLst>
                      </a:pPr>
                      <a:r>
                        <a:rPr kumimoji="0" lang="en-GB" sz="800" b="0" i="0" u="none" strike="noStrike" kern="1200" cap="none" spc="0" normalizeH="0" baseline="0" noProof="0">
                          <a:ln>
                            <a:noFill/>
                          </a:ln>
                          <a:solidFill>
                            <a:srgbClr val="535659"/>
                          </a:solidFill>
                          <a:effectLst/>
                          <a:uLnTx/>
                          <a:uFillTx/>
                          <a:latin typeface="Arial" panose="020B0604020202020204" pitchFamily="34" charset="0"/>
                          <a:ea typeface="Times New Roman" panose="02020603050405020304" pitchFamily="18" charset="0"/>
                          <a:cs typeface="Arial" panose="020B0604020202020204" pitchFamily="34" charset="0"/>
                        </a:rPr>
                        <a:t>Reputational with licence obligation -                                                                            financial scheme ended in April 2013</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890960310"/>
                  </a:ext>
                </a:extLst>
              </a:tr>
              <a:tr h="245901">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UAG (Unaccounted for Gas)</a:t>
                      </a:r>
                    </a:p>
                  </a:txBody>
                  <a:tcPr marL="68580" marR="68580" marT="0" marB="0"/>
                </a:tc>
                <a:tc>
                  <a:txBody>
                    <a:bodyPr/>
                    <a:lstStyle/>
                    <a:p>
                      <a:pPr algn="l">
                        <a:spcAft>
                          <a:spcPts val="1440"/>
                        </a:spcAft>
                        <a:tabLst>
                          <a:tab pos="457200" algn="l"/>
                          <a:tab pos="914400" algn="l"/>
                          <a:tab pos="1463040" algn="l"/>
                        </a:tabLst>
                      </a:pPr>
                      <a:r>
                        <a:rPr kumimoji="0" lang="en-GB" sz="800" b="0" i="0" u="none" strike="noStrike" kern="1200" cap="none" spc="0" normalizeH="0" baseline="0" noProof="0">
                          <a:ln>
                            <a:noFill/>
                          </a:ln>
                          <a:solidFill>
                            <a:srgbClr val="535659"/>
                          </a:solidFill>
                          <a:effectLst/>
                          <a:uLnTx/>
                          <a:uFillTx/>
                          <a:latin typeface="Arial" panose="020B0604020202020204" pitchFamily="34" charset="0"/>
                          <a:ea typeface="Times New Roman" panose="02020603050405020304" pitchFamily="18" charset="0"/>
                          <a:cs typeface="Arial" panose="020B0604020202020204" pitchFamily="34" charset="0"/>
                        </a:rPr>
                        <a:t>Reputational with licence obligation -                                                                      financial scheme ended in April 2013</a:t>
                      </a:r>
                      <a:endParaRPr lang="en-GB" sz="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1440"/>
                        </a:spcAft>
                        <a:tabLst>
                          <a:tab pos="457200" algn="l"/>
                          <a:tab pos="914400" algn="l"/>
                          <a:tab pos="1463040" algn="l"/>
                        </a:tabLst>
                      </a:pPr>
                      <a:r>
                        <a:rPr lang="en-GB" sz="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4202921354"/>
                  </a:ext>
                </a:extLst>
              </a:tr>
            </a:tbl>
          </a:graphicData>
        </a:graphic>
      </p:graphicFrame>
      <p:sp>
        <p:nvSpPr>
          <p:cNvPr id="7" name="TextBox 6">
            <a:extLst>
              <a:ext uri="{FF2B5EF4-FFF2-40B4-BE49-F238E27FC236}">
                <a16:creationId xmlns:a16="http://schemas.microsoft.com/office/drawing/2014/main" id="{BE8ED8A5-B9ED-4077-B953-923B4319A5AE}"/>
              </a:ext>
            </a:extLst>
          </p:cNvPr>
          <p:cNvSpPr txBox="1"/>
          <p:nvPr/>
        </p:nvSpPr>
        <p:spPr>
          <a:xfrm>
            <a:off x="1921668" y="4863516"/>
            <a:ext cx="5636419" cy="174407"/>
          </a:xfrm>
          <a:prstGeom prst="rect">
            <a:avLst/>
          </a:prstGeom>
          <a:noFill/>
        </p:spPr>
        <p:txBody>
          <a:bodyPr wrap="square">
            <a:spAutoFit/>
          </a:bodyPr>
          <a:lstStyle/>
          <a:p>
            <a:pPr>
              <a:defRPr/>
            </a:pPr>
            <a:r>
              <a:rPr lang="en-GB" sz="800" u="sng" kern="1200" baseline="3000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https://epr.ofgem.gov.uk/Content/Documents/National%20Grid%20Gas%20Plc%20-%20Special%20Conditions%20Consolidated%20-%20Current%20Version.pdf</a:t>
            </a:r>
            <a:endParaRPr lang="en-GB" sz="800" u="sng" kern="1200" baseline="300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9703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9872-64E7-417A-99DD-94432C4E9222}"/>
              </a:ext>
            </a:extLst>
          </p:cNvPr>
          <p:cNvSpPr txBox="1">
            <a:spLocks/>
          </p:cNvSpPr>
          <p:nvPr/>
        </p:nvSpPr>
        <p:spPr>
          <a:xfrm>
            <a:off x="5125156" y="1839625"/>
            <a:ext cx="3334965" cy="862754"/>
          </a:xfrm>
          <a:prstGeom prst="rect">
            <a:avLst/>
          </a:prstGeom>
        </p:spPr>
        <p:txBody>
          <a:bodyPr/>
          <a:lstStyle>
            <a:lvl1pPr algn="l" defTabSz="685800" rtl="0" eaLnBrk="1" latinLnBrk="0" hangingPunct="1">
              <a:lnSpc>
                <a:spcPct val="90000"/>
              </a:lnSpc>
              <a:spcBef>
                <a:spcPct val="0"/>
              </a:spcBef>
              <a:buNone/>
              <a:defRPr sz="30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pPr fontAlgn="auto">
              <a:spcAft>
                <a:spcPts val="0"/>
              </a:spcAft>
              <a:buClrTx/>
            </a:pPr>
            <a:r>
              <a:rPr lang="en-US" sz="5400">
                <a:latin typeface="Arial" panose="020B0604020202020204" pitchFamily="34" charset="0"/>
                <a:cs typeface="Arial" panose="020B0604020202020204" pitchFamily="34" charset="0"/>
              </a:rPr>
              <a:t>Financial Incentive Schemes</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57046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Entry Capacity and </a:t>
            </a:r>
            <a:r>
              <a:rPr lang="en-GB" sz="2200">
                <a:solidFill>
                  <a:schemeClr val="tx1">
                    <a:lumMod val="50000"/>
                  </a:schemeClr>
                </a:solidFill>
                <a:latin typeface="Arial" panose="020B0604020202020204" pitchFamily="34" charset="0"/>
                <a:ea typeface="+mn-ea"/>
                <a:cs typeface="Arial" panose="020B0604020202020204" pitchFamily="34" charset="0"/>
              </a:rPr>
              <a:t>Exit</a:t>
            </a:r>
            <a:r>
              <a:rPr lang="en-GB" sz="2000">
                <a:solidFill>
                  <a:schemeClr val="tx1">
                    <a:lumMod val="50000"/>
                  </a:schemeClr>
                </a:solidFill>
                <a:latin typeface="Arial" panose="020B0604020202020204" pitchFamily="34" charset="0"/>
                <a:ea typeface="+mn-ea"/>
                <a:cs typeface="Arial" panose="020B0604020202020204" pitchFamily="34" charset="0"/>
              </a:rPr>
              <a:t> Capacity Constraint Management (CCM)</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1928571983"/>
              </p:ext>
            </p:extLst>
          </p:nvPr>
        </p:nvGraphicFramePr>
        <p:xfrm>
          <a:off x="322780" y="800057"/>
          <a:ext cx="8376379" cy="3899353"/>
        </p:xfrm>
        <a:graphic>
          <a:graphicData uri="http://schemas.openxmlformats.org/drawingml/2006/table">
            <a:tbl>
              <a:tblPr firstRow="1" bandRow="1">
                <a:tableStyleId>{5940675A-B579-460E-94D1-54222C63F5DA}</a:tableStyleId>
              </a:tblPr>
              <a:tblGrid>
                <a:gridCol w="455696">
                  <a:extLst>
                    <a:ext uri="{9D8B030D-6E8A-4147-A177-3AD203B41FA5}">
                      <a16:colId xmlns:a16="http://schemas.microsoft.com/office/drawing/2014/main" val="912413071"/>
                    </a:ext>
                  </a:extLst>
                </a:gridCol>
                <a:gridCol w="7920683">
                  <a:extLst>
                    <a:ext uri="{9D8B030D-6E8A-4147-A177-3AD203B41FA5}">
                      <a16:colId xmlns:a16="http://schemas.microsoft.com/office/drawing/2014/main" val="379181529"/>
                    </a:ext>
                  </a:extLst>
                </a:gridCol>
              </a:tblGrid>
              <a:tr h="821479">
                <a:tc>
                  <a:txBody>
                    <a:bodyPr/>
                    <a:lstStyle/>
                    <a:p>
                      <a:pPr algn="ctr"/>
                      <a:r>
                        <a:rPr lang="en-GB" sz="1000" b="0">
                          <a:solidFill>
                            <a:schemeClr val="bg1"/>
                          </a:solidFill>
                          <a:latin typeface="Arial" panose="020B0604020202020204" pitchFamily="34" charset="0"/>
                          <a:cs typeface="Arial" panose="020B0604020202020204" pitchFamily="34" charset="0"/>
                        </a:rPr>
                        <a:t>Purpose</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bg1"/>
                          </a:solidFill>
                          <a:latin typeface="Arial" panose="020B0604020202020204" pitchFamily="34" charset="0"/>
                          <a:cs typeface="Arial" panose="020B0604020202020204" pitchFamily="34" charset="0"/>
                        </a:rPr>
                        <a:t>The CCM Incentive is designed to incentivise NGG to release maximise available capacity on the network and minimise constraint management costs through the efficient and economic operation of the NTS. We therefore release as much capacity as possible, develop effective constraint management strategies and make economic and efficient NTS investment and planning decisions.</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endParaRPr lang="en-GB" sz="1000" b="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4250902102"/>
                  </a:ext>
                </a:extLst>
              </a:tr>
              <a:tr h="1863261">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r>
                        <a:rPr lang="en-GB" sz="1000" b="0">
                          <a:solidFill>
                            <a:schemeClr val="tx1">
                              <a:lumMod val="50000"/>
                            </a:schemeClr>
                          </a:solidFill>
                          <a:latin typeface="Arial" panose="020B0604020202020204" pitchFamily="34" charset="0"/>
                          <a:cs typeface="Arial" panose="020B0604020202020204" pitchFamily="34" charset="0"/>
                        </a:rPr>
                        <a:t>In the instances where NGG believes that customers’ flow requirements cannot be accommodated; constraint management actions may be undertaken in accordance with the Uniform Network Code and System Management Principles Statement.  These actions fall into two categories:</a:t>
                      </a:r>
                    </a:p>
                    <a:p>
                      <a:endParaRPr lang="en-GB" sz="1000" b="0">
                        <a:solidFill>
                          <a:schemeClr val="tx1">
                            <a:lumMod val="50000"/>
                          </a:schemeClr>
                        </a:solidFill>
                        <a:latin typeface="Arial" panose="020B0604020202020204" pitchFamily="34" charset="0"/>
                        <a:cs typeface="Arial" panose="020B0604020202020204" pitchFamily="34" charset="0"/>
                      </a:endParaRPr>
                    </a:p>
                    <a:p>
                      <a:r>
                        <a:rPr lang="en-GB" sz="1000" b="0">
                          <a:solidFill>
                            <a:schemeClr val="tx1">
                              <a:lumMod val="50000"/>
                            </a:schemeClr>
                          </a:solidFill>
                          <a:latin typeface="Arial" panose="020B0604020202020204" pitchFamily="34" charset="0"/>
                          <a:cs typeface="Arial" panose="020B0604020202020204" pitchFamily="34" charset="0"/>
                        </a:rPr>
                        <a:t>1. Operational constraint management – actions taken by NGG to manage day to day issues on the network. Examples of such day-to-day issues include mismatching supply and demand patterns, unavailability of compression or maintenance outages; and      </a:t>
                      </a:r>
                    </a:p>
                    <a:p>
                      <a:endParaRPr lang="en-GB" sz="1000" b="0">
                        <a:solidFill>
                          <a:schemeClr val="tx1">
                            <a:lumMod val="50000"/>
                          </a:schemeClr>
                        </a:solidFill>
                        <a:latin typeface="Arial" panose="020B0604020202020204" pitchFamily="34" charset="0"/>
                        <a:cs typeface="Arial" panose="020B0604020202020204" pitchFamily="34" charset="0"/>
                      </a:endParaRPr>
                    </a:p>
                    <a:p>
                      <a:r>
                        <a:rPr lang="en-GB" sz="1000" b="0">
                          <a:solidFill>
                            <a:schemeClr val="tx1">
                              <a:lumMod val="50000"/>
                            </a:schemeClr>
                          </a:solidFill>
                          <a:latin typeface="Arial" panose="020B0604020202020204" pitchFamily="34" charset="0"/>
                          <a:cs typeface="Arial" panose="020B0604020202020204" pitchFamily="34" charset="0"/>
                        </a:rPr>
                        <a:t>2. Investment constraint management – actions taken by NGG to manage longer term issues associated with provision of additional capacity on the network. Examples of such longer-term issues include where physical reinforcement is not delivered within the contracted timescale. </a:t>
                      </a:r>
                      <a:endParaRPr lang="en-US" sz="1000" b="0">
                        <a:solidFill>
                          <a:schemeClr val="tx1">
                            <a:lumMod val="50000"/>
                          </a:schemeClr>
                        </a:solidFill>
                        <a:latin typeface="Arial" panose="020B0604020202020204" pitchFamily="34" charset="0"/>
                        <a:cs typeface="Arial" panose="020B0604020202020204" pitchFamily="34" charset="0"/>
                      </a:endParaRPr>
                    </a:p>
                  </a:txBody>
                  <a:tcPr>
                    <a:solidFill>
                      <a:schemeClr val="accent1">
                        <a:alpha val="50000"/>
                      </a:schemeClr>
                    </a:solidFill>
                  </a:tcPr>
                </a:tc>
                <a:extLst>
                  <a:ext uri="{0D108BD9-81ED-4DB2-BD59-A6C34878D82A}">
                    <a16:rowId xmlns:a16="http://schemas.microsoft.com/office/drawing/2014/main" val="1562161532"/>
                  </a:ext>
                </a:extLst>
              </a:tr>
              <a:tr h="12146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Customer Benefits</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This benefits our customers, and ultimately end consumers, as the costs of commercial constraint management actions to the Industry are mitigated or minimised and balanced against NTS investment whilst maximising access to the NTS.  </a:t>
                      </a:r>
                    </a:p>
                    <a:p>
                      <a:pPr marL="0" marR="0" lvl="0" indent="0" algn="l" defTabSz="914400" rtl="0" eaLnBrk="1" fontAlgn="base" latinLnBrk="0" hangingPunct="1">
                        <a:lnSpc>
                          <a:spcPct val="100000"/>
                        </a:lnSpc>
                        <a:spcBef>
                          <a:spcPct val="0"/>
                        </a:spcBef>
                        <a:spcAft>
                          <a:spcPts val="600"/>
                        </a:spcAft>
                        <a:buClr>
                          <a:schemeClr val="tx1"/>
                        </a:buClr>
                        <a:buSzTx/>
                        <a:buFontTx/>
                        <a:buNone/>
                        <a:tabLst/>
                        <a:defRPr/>
                      </a:pPr>
                      <a:r>
                        <a:rPr lang="en-GB" sz="1000" b="0">
                          <a:solidFill>
                            <a:schemeClr val="tx1">
                              <a:lumMod val="50000"/>
                            </a:schemeClr>
                          </a:solidFill>
                          <a:latin typeface="Arial" panose="020B0604020202020204" pitchFamily="34" charset="0"/>
                          <a:cs typeface="Arial" panose="020B0604020202020204" pitchFamily="34" charset="0"/>
                        </a:rPr>
                        <a:t>A robust CCM incentive drives an effective strategy which delivers value to Industry and end consumers who share in the benefit of strong performance.</a:t>
                      </a:r>
                    </a:p>
                  </a:txBody>
                  <a:tcPr>
                    <a:solidFill>
                      <a:schemeClr val="accent1">
                        <a:alpha val="50000"/>
                      </a:schemeClr>
                    </a:solidFill>
                  </a:tcPr>
                </a:tc>
                <a:extLst>
                  <a:ext uri="{0D108BD9-81ED-4DB2-BD59-A6C34878D82A}">
                    <a16:rowId xmlns:a16="http://schemas.microsoft.com/office/drawing/2014/main" val="2304664475"/>
                  </a:ext>
                </a:extLst>
              </a:tr>
            </a:tbl>
          </a:graphicData>
        </a:graphic>
      </p:graphicFrame>
    </p:spTree>
    <p:extLst>
      <p:ext uri="{BB962C8B-B14F-4D97-AF65-F5344CB8AC3E}">
        <p14:creationId xmlns:p14="http://schemas.microsoft.com/office/powerpoint/2010/main" val="33262987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F39-3DA4-4083-B5FE-E7339F621C7D}"/>
              </a:ext>
            </a:extLst>
          </p:cNvPr>
          <p:cNvSpPr>
            <a:spLocks noGrp="1"/>
          </p:cNvSpPr>
          <p:nvPr>
            <p:ph type="title"/>
          </p:nvPr>
        </p:nvSpPr>
        <p:spPr/>
        <p:txBody>
          <a:bodyPr>
            <a:normAutofit/>
          </a:bodyPr>
          <a:lstStyle/>
          <a:p>
            <a:r>
              <a:rPr lang="en-GB" sz="2000">
                <a:solidFill>
                  <a:schemeClr val="tx1">
                    <a:lumMod val="50000"/>
                  </a:schemeClr>
                </a:solidFill>
                <a:latin typeface="Arial" panose="020B0604020202020204" pitchFamily="34" charset="0"/>
                <a:ea typeface="+mn-ea"/>
                <a:cs typeface="Arial" panose="020B0604020202020204" pitchFamily="34" charset="0"/>
              </a:rPr>
              <a:t>Entry Capacity and </a:t>
            </a:r>
            <a:r>
              <a:rPr lang="en-GB" sz="2200">
                <a:solidFill>
                  <a:schemeClr val="tx1">
                    <a:lumMod val="50000"/>
                  </a:schemeClr>
                </a:solidFill>
                <a:latin typeface="Arial" panose="020B0604020202020204" pitchFamily="34" charset="0"/>
                <a:ea typeface="+mn-ea"/>
                <a:cs typeface="Arial" panose="020B0604020202020204" pitchFamily="34" charset="0"/>
              </a:rPr>
              <a:t>Exit</a:t>
            </a:r>
            <a:r>
              <a:rPr lang="en-GB" sz="2000">
                <a:solidFill>
                  <a:schemeClr val="tx1">
                    <a:lumMod val="50000"/>
                  </a:schemeClr>
                </a:solidFill>
                <a:latin typeface="Arial" panose="020B0604020202020204" pitchFamily="34" charset="0"/>
                <a:ea typeface="+mn-ea"/>
                <a:cs typeface="Arial" panose="020B0604020202020204" pitchFamily="34" charset="0"/>
              </a:rPr>
              <a:t> Capacity Constraint Management (CCM)</a:t>
            </a:r>
            <a:endParaRPr lang="en-GB" sz="2000">
              <a:solidFill>
                <a:schemeClr val="tx1">
                  <a:lumMod val="50000"/>
                </a:schemeClr>
              </a:solidFill>
            </a:endParaRPr>
          </a:p>
        </p:txBody>
      </p:sp>
      <p:graphicFrame>
        <p:nvGraphicFramePr>
          <p:cNvPr id="10" name="Table 9">
            <a:extLst>
              <a:ext uri="{FF2B5EF4-FFF2-40B4-BE49-F238E27FC236}">
                <a16:creationId xmlns:a16="http://schemas.microsoft.com/office/drawing/2014/main" id="{0AAA83A3-875C-4EBB-80B6-24CF1F6A8461}"/>
              </a:ext>
            </a:extLst>
          </p:cNvPr>
          <p:cNvGraphicFramePr>
            <a:graphicFrameLocks noGrp="1"/>
          </p:cNvGraphicFramePr>
          <p:nvPr>
            <p:extLst>
              <p:ext uri="{D42A27DB-BD31-4B8C-83A1-F6EECF244321}">
                <p14:modId xmlns:p14="http://schemas.microsoft.com/office/powerpoint/2010/main" val="1136600149"/>
              </p:ext>
            </p:extLst>
          </p:nvPr>
        </p:nvGraphicFramePr>
        <p:xfrm>
          <a:off x="322780" y="800056"/>
          <a:ext cx="4249220" cy="3688080"/>
        </p:xfrm>
        <a:graphic>
          <a:graphicData uri="http://schemas.openxmlformats.org/drawingml/2006/table">
            <a:tbl>
              <a:tblPr firstRow="1" bandRow="1">
                <a:tableStyleId>{5940675A-B579-460E-94D1-54222C63F5DA}</a:tableStyleId>
              </a:tblPr>
              <a:tblGrid>
                <a:gridCol w="335037">
                  <a:extLst>
                    <a:ext uri="{9D8B030D-6E8A-4147-A177-3AD203B41FA5}">
                      <a16:colId xmlns:a16="http://schemas.microsoft.com/office/drawing/2014/main" val="912413071"/>
                    </a:ext>
                  </a:extLst>
                </a:gridCol>
                <a:gridCol w="3914183">
                  <a:extLst>
                    <a:ext uri="{9D8B030D-6E8A-4147-A177-3AD203B41FA5}">
                      <a16:colId xmlns:a16="http://schemas.microsoft.com/office/drawing/2014/main" val="379181529"/>
                    </a:ext>
                  </a:extLst>
                </a:gridCol>
              </a:tblGrid>
              <a:tr h="886759">
                <a:tc>
                  <a:txBody>
                    <a:bodyPr/>
                    <a:lstStyle/>
                    <a:p>
                      <a:pPr algn="ctr"/>
                      <a:r>
                        <a:rPr lang="en-GB" sz="1000" b="0">
                          <a:solidFill>
                            <a:schemeClr val="bg1"/>
                          </a:solidFill>
                          <a:latin typeface="Arial" panose="020B0604020202020204" pitchFamily="34" charset="0"/>
                          <a:cs typeface="Arial" panose="020B0604020202020204" pitchFamily="34" charset="0"/>
                        </a:rPr>
                        <a:t>Scheme</a:t>
                      </a:r>
                      <a:r>
                        <a:rPr lang="en-GB" sz="1000" b="0" baseline="0">
                          <a:solidFill>
                            <a:schemeClr val="bg1"/>
                          </a:solidFill>
                          <a:latin typeface="Arial" panose="020B0604020202020204" pitchFamily="34" charset="0"/>
                          <a:cs typeface="Arial" panose="020B0604020202020204" pitchFamily="34" charset="0"/>
                        </a:rPr>
                        <a:t> Parameters</a:t>
                      </a:r>
                      <a:endParaRPr lang="en-US" sz="1000" b="0">
                        <a:solidFill>
                          <a:schemeClr val="bg1"/>
                        </a:solidFill>
                        <a:latin typeface="Arial" panose="020B0604020202020204" pitchFamily="34" charset="0"/>
                        <a:cs typeface="Arial" panose="020B0604020202020204" pitchFamily="34" charset="0"/>
                      </a:endParaRPr>
                    </a:p>
                  </a:txBody>
                  <a:tcPr vert="vert270" anchor="ctr">
                    <a:solidFill>
                      <a:schemeClr val="accent1"/>
                    </a:solidFill>
                  </a:tcPr>
                </a:tc>
                <a:tc>
                  <a:txBody>
                    <a:bodyPr/>
                    <a:lstStyle/>
                    <a:p>
                      <a:pPr marL="0" indent="0">
                        <a:buFont typeface="Arial" panose="020B0604020202020204" pitchFamily="34" charset="0"/>
                        <a:buNone/>
                      </a:pPr>
                      <a:r>
                        <a:rPr lang="en-GB" sz="1000" b="0">
                          <a:solidFill>
                            <a:schemeClr val="bg1"/>
                          </a:solidFill>
                          <a:latin typeface="Arial" panose="020B0604020202020204" pitchFamily="34" charset="0"/>
                          <a:cs typeface="Arial" panose="020B0604020202020204" pitchFamily="34" charset="0"/>
                        </a:rPr>
                        <a:t>Incentive revenue or penalty based on annual actual net costs being higher or lower than the incentive target and is based on a calculation that incorporates the RIIO-2 “Sharing Factor” which is 39%; the remaining 61% is passed back to Shippers. </a:t>
                      </a:r>
                    </a:p>
                    <a:p>
                      <a:pPr marL="0" indent="0">
                        <a:buFont typeface="Arial" panose="020B0604020202020204" pitchFamily="34" charset="0"/>
                        <a:buNone/>
                      </a:pPr>
                      <a:endParaRPr lang="en-US" sz="1000" b="0">
                        <a:solidFill>
                          <a:schemeClr val="bg1"/>
                        </a:solidFill>
                        <a:latin typeface="Arial" panose="020B0604020202020204" pitchFamily="34" charset="0"/>
                        <a:cs typeface="Arial" panose="020B0604020202020204" pitchFamily="34" charset="0"/>
                      </a:endParaRPr>
                    </a:p>
                    <a:p>
                      <a:pPr marL="171450" indent="-171450">
                        <a:spcBef>
                          <a:spcPct val="0"/>
                        </a:spcBef>
                        <a:buClrTx/>
                        <a:buFont typeface="Arial" panose="020B0604020202020204" pitchFamily="34" charset="0"/>
                        <a:buChar char="•"/>
                        <a:defRPr/>
                      </a:pPr>
                      <a:r>
                        <a:rPr lang="en-GB" sz="1000" b="0">
                          <a:solidFill>
                            <a:schemeClr val="bg1"/>
                          </a:solidFill>
                          <a:latin typeface="Arial" panose="020B0604020202020204" pitchFamily="34" charset="0"/>
                          <a:cs typeface="Arial" panose="020B0604020202020204" pitchFamily="34" charset="0"/>
                        </a:rPr>
                        <a:t>Target = £8.5m</a:t>
                      </a:r>
                    </a:p>
                    <a:p>
                      <a:pPr marL="171450" indent="-171450">
                        <a:spcBef>
                          <a:spcPct val="0"/>
                        </a:spcBef>
                        <a:buClrTx/>
                        <a:buFont typeface="Arial" panose="020B0604020202020204" pitchFamily="34" charset="0"/>
                        <a:buChar char="•"/>
                        <a:defRPr/>
                      </a:pPr>
                      <a:r>
                        <a:rPr lang="en-GB" sz="1000" b="0">
                          <a:solidFill>
                            <a:schemeClr val="bg1"/>
                          </a:solidFill>
                          <a:latin typeface="Arial" panose="020B0604020202020204" pitchFamily="34" charset="0"/>
                          <a:cs typeface="Arial" panose="020B0604020202020204" pitchFamily="34" charset="0"/>
                        </a:rPr>
                        <a:t>Value = +£5.2m to -£5.2m</a:t>
                      </a:r>
                    </a:p>
                    <a:p>
                      <a:pPr marL="171450" indent="-171450">
                        <a:spcBef>
                          <a:spcPct val="0"/>
                        </a:spcBef>
                        <a:buClrTx/>
                        <a:buFont typeface="Arial" panose="020B0604020202020204" pitchFamily="34" charset="0"/>
                        <a:buChar char="•"/>
                        <a:defRPr/>
                      </a:pPr>
                      <a:r>
                        <a:rPr lang="en-GB" sz="1000" b="0">
                          <a:solidFill>
                            <a:schemeClr val="bg1"/>
                          </a:solidFill>
                          <a:latin typeface="Arial" panose="020B0604020202020204" pitchFamily="34" charset="0"/>
                          <a:cs typeface="Arial" panose="020B0604020202020204" pitchFamily="34" charset="0"/>
                        </a:rPr>
                        <a:t>(14% scaling for revenues from non-obligated capacity sales)</a:t>
                      </a:r>
                    </a:p>
                    <a:p>
                      <a:pPr marL="171450" indent="-171450">
                        <a:spcBef>
                          <a:spcPct val="0"/>
                        </a:spcBef>
                        <a:buClrTx/>
                        <a:buFont typeface="Arial" panose="020B0604020202020204" pitchFamily="34" charset="0"/>
                        <a:buChar char="•"/>
                        <a:defRPr/>
                      </a:pPr>
                      <a:r>
                        <a:rPr lang="en-GB" sz="1000" b="0">
                          <a:solidFill>
                            <a:schemeClr val="bg1"/>
                          </a:solidFill>
                          <a:latin typeface="Arial" panose="020B0604020202020204" pitchFamily="34" charset="0"/>
                          <a:cs typeface="Arial" panose="020B0604020202020204" pitchFamily="34" charset="0"/>
                        </a:rPr>
                        <a:t>Sharing Factor = 39% NGG, 61% Shippers</a:t>
                      </a:r>
                    </a:p>
                  </a:txBody>
                  <a:tcPr>
                    <a:solidFill>
                      <a:schemeClr val="accent1"/>
                    </a:solidFill>
                  </a:tcPr>
                </a:tc>
                <a:extLst>
                  <a:ext uri="{0D108BD9-81ED-4DB2-BD59-A6C34878D82A}">
                    <a16:rowId xmlns:a16="http://schemas.microsoft.com/office/drawing/2014/main" val="4250902102"/>
                  </a:ext>
                </a:extLst>
              </a:tr>
              <a:tr h="1012425">
                <a:tc>
                  <a:txBody>
                    <a:bodyPr/>
                    <a:lstStyle/>
                    <a:p>
                      <a:pPr algn="ctr"/>
                      <a:r>
                        <a:rPr lang="en-GB" sz="1000" b="0">
                          <a:solidFill>
                            <a:schemeClr val="tx1">
                              <a:lumMod val="50000"/>
                            </a:schemeClr>
                          </a:solidFill>
                          <a:latin typeface="Arial" panose="020B0604020202020204" pitchFamily="34" charset="0"/>
                          <a:cs typeface="Arial" panose="020B0604020202020204" pitchFamily="34" charset="0"/>
                        </a:rPr>
                        <a:t>Description</a:t>
                      </a:r>
                      <a:endParaRPr lang="en-US" sz="1000" b="0">
                        <a:solidFill>
                          <a:schemeClr val="tx1">
                            <a:lumMod val="50000"/>
                          </a:schemeClr>
                        </a:solidFill>
                        <a:latin typeface="Arial" panose="020B0604020202020204" pitchFamily="34" charset="0"/>
                        <a:cs typeface="Arial" panose="020B0604020202020204" pitchFamily="34" charset="0"/>
                      </a:endParaRPr>
                    </a:p>
                  </a:txBody>
                  <a:tcPr vert="vert270" anchor="ctr">
                    <a:solidFill>
                      <a:schemeClr val="accent1">
                        <a:alpha val="50000"/>
                      </a:schemeClr>
                    </a:solidFill>
                  </a:tcPr>
                </a:tc>
                <a:tc>
                  <a:txBody>
                    <a:bodyPr/>
                    <a:lstStyle/>
                    <a:p>
                      <a:r>
                        <a:rPr lang="en-GB" sz="1000" b="0">
                          <a:solidFill>
                            <a:schemeClr val="tx1">
                              <a:lumMod val="50000"/>
                            </a:schemeClr>
                          </a:solidFill>
                          <a:latin typeface="Arial" panose="020B0604020202020204" pitchFamily="34" charset="0"/>
                          <a:cs typeface="Arial" panose="020B0604020202020204" pitchFamily="34" charset="0"/>
                        </a:rPr>
                        <a:t>There are a suite of commercial tools available to manage </a:t>
                      </a:r>
                      <a:r>
                        <a:rPr lang="en-GB" sz="1000" b="0" strike="noStrike">
                          <a:solidFill>
                            <a:schemeClr val="tx1">
                              <a:lumMod val="50000"/>
                            </a:schemeClr>
                          </a:solidFill>
                          <a:latin typeface="Arial" panose="020B0604020202020204" pitchFamily="34" charset="0"/>
                          <a:cs typeface="Arial" panose="020B0604020202020204" pitchFamily="34" charset="0"/>
                        </a:rPr>
                        <a:t>Capacity </a:t>
                      </a:r>
                      <a:r>
                        <a:rPr lang="en-GB" sz="1000" b="0">
                          <a:solidFill>
                            <a:schemeClr val="tx1">
                              <a:lumMod val="50000"/>
                            </a:schemeClr>
                          </a:solidFill>
                          <a:latin typeface="Arial" panose="020B0604020202020204" pitchFamily="34" charset="0"/>
                          <a:cs typeface="Arial" panose="020B0604020202020204" pitchFamily="34" charset="0"/>
                        </a:rPr>
                        <a:t>constraints, which include but are not limited to:</a:t>
                      </a:r>
                    </a:p>
                    <a:p>
                      <a:endParaRPr lang="en-GB" sz="1000" b="0">
                        <a:solidFill>
                          <a:schemeClr val="tx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0">
                          <a:solidFill>
                            <a:schemeClr val="tx1">
                              <a:lumMod val="50000"/>
                            </a:schemeClr>
                          </a:solidFill>
                          <a:latin typeface="Arial" panose="020B0604020202020204" pitchFamily="34" charset="0"/>
                          <a:cs typeface="Arial" panose="020B0604020202020204" pitchFamily="34" charset="0"/>
                        </a:rPr>
                        <a:t>Capacity Scaleback – scaling back in full or in part, the Interruptible Entry Capacity or Off-peak Exit Capacity allocated.</a:t>
                      </a:r>
                    </a:p>
                    <a:p>
                      <a:pPr marL="171450" indent="-171450">
                        <a:buFont typeface="Arial" panose="020B0604020202020204" pitchFamily="34" charset="0"/>
                        <a:buChar char="•"/>
                      </a:pPr>
                      <a:r>
                        <a:rPr lang="en-GB" sz="1000" b="0">
                          <a:solidFill>
                            <a:schemeClr val="tx1">
                              <a:lumMod val="50000"/>
                            </a:schemeClr>
                          </a:solidFill>
                          <a:latin typeface="Arial" panose="020B0604020202020204" pitchFamily="34" charset="0"/>
                          <a:cs typeface="Arial" panose="020B0604020202020204" pitchFamily="34" charset="0"/>
                        </a:rPr>
                        <a:t>Withholding the sale of remaining, unsold firm capacity in the Daily Entry and Exit Auctions.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chemeClr val="tx1">
                              <a:lumMod val="50000"/>
                            </a:schemeClr>
                          </a:solidFill>
                          <a:latin typeface="Arial" panose="020B0604020202020204" pitchFamily="34" charset="0"/>
                          <a:cs typeface="Arial" panose="020B0604020202020204" pitchFamily="34" charset="0"/>
                        </a:rPr>
                        <a:t>Locational Energy Trades – buying or selling gas at specific locations on the NTS.</a:t>
                      </a:r>
                    </a:p>
                    <a:p>
                      <a:pPr marL="171450" indent="-171450">
                        <a:buFont typeface="Arial" panose="020B0604020202020204" pitchFamily="34" charset="0"/>
                        <a:buChar char="•"/>
                      </a:pPr>
                      <a:r>
                        <a:rPr lang="en-GB" sz="1000" b="0">
                          <a:solidFill>
                            <a:schemeClr val="tx1">
                              <a:lumMod val="50000"/>
                            </a:schemeClr>
                          </a:solidFill>
                          <a:latin typeface="Arial" panose="020B0604020202020204" pitchFamily="34" charset="0"/>
                          <a:cs typeface="Arial" panose="020B0604020202020204" pitchFamily="34" charset="0"/>
                        </a:rPr>
                        <a:t>Capacity Buybacks – buying back sold Firm Entry or Exit Capacity; and</a:t>
                      </a:r>
                    </a:p>
                    <a:p>
                      <a:pPr marL="171450" indent="-171450">
                        <a:buFont typeface="Arial" panose="020B0604020202020204" pitchFamily="34" charset="0"/>
                        <a:buChar char="•"/>
                      </a:pPr>
                      <a:r>
                        <a:rPr lang="en-GB" sz="1000" b="0">
                          <a:solidFill>
                            <a:schemeClr val="tx1">
                              <a:lumMod val="50000"/>
                            </a:schemeClr>
                          </a:solidFill>
                          <a:latin typeface="Arial" panose="020B0604020202020204" pitchFamily="34" charset="0"/>
                          <a:cs typeface="Arial" panose="020B0604020202020204" pitchFamily="34" charset="0"/>
                        </a:rPr>
                        <a:t>Turn-Up/Turn-Down Contracts – contracts to manage longer term forecast constraint risk.</a:t>
                      </a:r>
                    </a:p>
                    <a:p>
                      <a:endParaRPr lang="en-GB" sz="1000" b="0">
                        <a:solidFill>
                          <a:schemeClr val="tx1">
                            <a:lumMod val="50000"/>
                          </a:schemeClr>
                        </a:solidFill>
                        <a:latin typeface="Arial" panose="020B0604020202020204" pitchFamily="34" charset="0"/>
                        <a:cs typeface="Arial" panose="020B0604020202020204" pitchFamily="34" charset="0"/>
                      </a:endParaRPr>
                    </a:p>
                  </a:txBody>
                  <a:tcPr>
                    <a:solidFill>
                      <a:schemeClr val="accent1">
                        <a:alpha val="50000"/>
                      </a:schemeClr>
                    </a:solidFill>
                  </a:tcPr>
                </a:tc>
                <a:extLst>
                  <a:ext uri="{0D108BD9-81ED-4DB2-BD59-A6C34878D82A}">
                    <a16:rowId xmlns:a16="http://schemas.microsoft.com/office/drawing/2014/main" val="1562161532"/>
                  </a:ext>
                </a:extLst>
              </a:tr>
            </a:tbl>
          </a:graphicData>
        </a:graphic>
      </p:graphicFrame>
      <p:pic>
        <p:nvPicPr>
          <p:cNvPr id="3" name="Picture 2">
            <a:extLst>
              <a:ext uri="{FF2B5EF4-FFF2-40B4-BE49-F238E27FC236}">
                <a16:creationId xmlns:a16="http://schemas.microsoft.com/office/drawing/2014/main" id="{45196E21-D62E-4399-B9C0-ED36E47929A7}"/>
              </a:ext>
            </a:extLst>
          </p:cNvPr>
          <p:cNvPicPr>
            <a:picLocks noChangeAspect="1"/>
          </p:cNvPicPr>
          <p:nvPr/>
        </p:nvPicPr>
        <p:blipFill>
          <a:blip r:embed="rId2"/>
          <a:stretch>
            <a:fillRect/>
          </a:stretch>
        </p:blipFill>
        <p:spPr>
          <a:xfrm>
            <a:off x="4058892" y="1327835"/>
            <a:ext cx="4685058" cy="2487829"/>
          </a:xfrm>
          <a:prstGeom prst="rect">
            <a:avLst/>
          </a:prstGeom>
        </p:spPr>
      </p:pic>
    </p:spTree>
    <p:extLst>
      <p:ext uri="{BB962C8B-B14F-4D97-AF65-F5344CB8AC3E}">
        <p14:creationId xmlns:p14="http://schemas.microsoft.com/office/powerpoint/2010/main" val="116354781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vLGQ473QaKPqcNlSPzY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wsXVdOxBekqpn1czIOi3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ZfwUYzsfDf2beA0i.nd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ZfwUYzsfDf2beA0i.nd4g"/>
</p:tagLst>
</file>

<file path=ppt/theme/_rels/theme8.xml.rels><?xml version="1.0" encoding="UTF-8" standalone="yes"?>
<Relationships xmlns="http://schemas.openxmlformats.org/package/2006/relationships"><Relationship Id="rId1" Type="http://schemas.openxmlformats.org/officeDocument/2006/relationships/image" Target="../media/image22.jpeg"/></Relationships>
</file>

<file path=ppt/theme/theme1.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UK PPT 2018 16x9 [Read-Only]" id="{F8B8429D-1C3F-4243-8F56-662C3EC5DD2E}" vid="{87315FF6-F09E-4CC5-BC2B-0FE64A01FEDD}"/>
    </a:ext>
  </a:extLst>
</a:theme>
</file>

<file path=ppt/theme/theme10.xml><?xml version="1.0" encoding="utf-8"?>
<a:theme xmlns:a="http://schemas.openxmlformats.org/drawingml/2006/main" name="1_Office Theme">
  <a:themeElements>
    <a:clrScheme name="National Grid">
      <a:dk1>
        <a:srgbClr val="535659"/>
      </a:dk1>
      <a:lt1>
        <a:srgbClr val="FFFFFF"/>
      </a:lt1>
      <a:dk2>
        <a:srgbClr val="00148C"/>
      </a:dk2>
      <a:lt2>
        <a:srgbClr val="F0F0F0"/>
      </a:lt2>
      <a:accent1>
        <a:srgbClr val="00BFB3"/>
      </a:accent1>
      <a:accent2>
        <a:srgbClr val="FA4616"/>
      </a:accent2>
      <a:accent3>
        <a:srgbClr val="500778"/>
      </a:accent3>
      <a:accent4>
        <a:srgbClr val="0071CE"/>
      </a:accent4>
      <a:accent5>
        <a:srgbClr val="C800A1"/>
      </a:accent5>
      <a:accent6>
        <a:srgbClr val="FFB25B"/>
      </a:accent6>
      <a:hlink>
        <a:srgbClr val="547120"/>
      </a:hlink>
      <a:folHlink>
        <a:srgbClr val="AD96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2.xml><?xml version="1.0" encoding="utf-8"?>
<a:theme xmlns:a="http://schemas.openxmlformats.org/drawingml/2006/main" name="1_NG_PPT_16x9_Generic_template-blue">
  <a:themeElements>
    <a:clrScheme name="Custom 39">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563C1"/>
      </a:hlink>
      <a:folHlink>
        <a:srgbClr val="954F72"/>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PT UK images 16x9" id="{8E103AF5-4482-43A8-A7C6-840BF35ECE55}" vid="{7F246E92-E174-42DE-906E-5BB5D6B93661}"/>
    </a:ext>
  </a:extLst>
</a:theme>
</file>

<file path=ppt/theme/theme3.xml><?xml version="1.0" encoding="utf-8"?>
<a:theme xmlns:a="http://schemas.openxmlformats.org/drawingml/2006/main" name="2_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UK PPT 2018 16x9 [Read-Only]" id="{F8B8429D-1C3F-4243-8F56-662C3EC5DD2E}" vid="{87315FF6-F09E-4CC5-BC2B-0FE64A01FEDD}"/>
    </a:ext>
  </a:extLst>
</a:theme>
</file>

<file path=ppt/theme/theme4.xml><?xml version="1.0" encoding="utf-8"?>
<a:theme xmlns:a="http://schemas.openxmlformats.org/drawingml/2006/main" name="1_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5.xml><?xml version="1.0" encoding="utf-8"?>
<a:theme xmlns:a="http://schemas.openxmlformats.org/drawingml/2006/main" name="4_NG_PPT_16x9_Generic_template-blue">
  <a:themeElements>
    <a:clrScheme name="Custom 10">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UK PPT 16x9 ALL UK [Read-Only]" id="{0921FD1F-401F-41E9-9D04-A931C91E1749}" vid="{B64F7A9E-96F6-4BBA-A4DC-001E8E9F887E}"/>
    </a:ext>
  </a:extLst>
</a:theme>
</file>

<file path=ppt/theme/theme6.xml><?xml version="1.0" encoding="utf-8"?>
<a:theme xmlns:a="http://schemas.openxmlformats.org/drawingml/2006/main" name="5_NG_PPT_16x9_Generic_template-blue">
  <a:themeElements>
    <a:clrScheme name="Custom 39">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563C1"/>
      </a:hlink>
      <a:folHlink>
        <a:srgbClr val="954F72"/>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PT UK images 16x9" id="{8E103AF5-4482-43A8-A7C6-840BF35ECE55}" vid="{7F246E92-E174-42DE-906E-5BB5D6B93661}"/>
    </a:ext>
  </a:extLst>
</a:theme>
</file>

<file path=ppt/theme/theme7.xml><?xml version="1.0" encoding="utf-8"?>
<a:theme xmlns:a="http://schemas.openxmlformats.org/drawingml/2006/main" name="6_NG_PPT_16x9_Generic_template-blue">
  <a:themeElements>
    <a:clrScheme name="Custom 39">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7" id="{CC27004C-49B1-4C8A-951A-86B91DA4BA26}" vid="{08236C6D-D3EC-418D-88C2-A152A120101A}"/>
    </a:ext>
  </a:extLst>
</a:theme>
</file>

<file path=ppt/theme/theme8.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9.xml><?xml version="1.0" encoding="utf-8"?>
<a:theme xmlns:a="http://schemas.openxmlformats.org/drawingml/2006/main" name="Office Theme">
  <a:themeElements>
    <a:clrScheme name="National Grid">
      <a:dk1>
        <a:srgbClr val="535659"/>
      </a:dk1>
      <a:lt1>
        <a:srgbClr val="FFFFFF"/>
      </a:lt1>
      <a:dk2>
        <a:srgbClr val="00148C"/>
      </a:dk2>
      <a:lt2>
        <a:srgbClr val="F0F0F0"/>
      </a:lt2>
      <a:accent1>
        <a:srgbClr val="00BFB3"/>
      </a:accent1>
      <a:accent2>
        <a:srgbClr val="FA4616"/>
      </a:accent2>
      <a:accent3>
        <a:srgbClr val="500778"/>
      </a:accent3>
      <a:accent4>
        <a:srgbClr val="0071CE"/>
      </a:accent4>
      <a:accent5>
        <a:srgbClr val="C800A1"/>
      </a:accent5>
      <a:accent6>
        <a:srgbClr val="FFB25B"/>
      </a:accent6>
      <a:hlink>
        <a:srgbClr val="547120"/>
      </a:hlink>
      <a:folHlink>
        <a:srgbClr val="AD96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6098C20FA1A49B12255A088B9D556" ma:contentTypeVersion="4" ma:contentTypeDescription="Create a new document." ma:contentTypeScope="" ma:versionID="6a8d55e1498f15cdbd44d3e5855755be">
  <xsd:schema xmlns:xsd="http://www.w3.org/2001/XMLSchema" xmlns:xs="http://www.w3.org/2001/XMLSchema" xmlns:p="http://schemas.microsoft.com/office/2006/metadata/properties" xmlns:ns2="2b186592-6fc7-4da6-a108-5245382356be" targetNamespace="http://schemas.microsoft.com/office/2006/metadata/properties" ma:root="true" ma:fieldsID="09d21eb3a8aecbd01d86fcdf246d944e" ns2:_="">
    <xsd:import namespace="2b186592-6fc7-4da6-a108-5245382356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86592-6fc7-4da6-a108-5245382356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3843C78-59E5-476C-8293-DA92C24B7C74}">
  <ds:schemaRefs>
    <ds:schemaRef ds:uri="http://schemas.microsoft.com/sharepoint/v3/contenttype/forms"/>
  </ds:schemaRefs>
</ds:datastoreItem>
</file>

<file path=customXml/itemProps2.xml><?xml version="1.0" encoding="utf-8"?>
<ds:datastoreItem xmlns:ds="http://schemas.openxmlformats.org/officeDocument/2006/customXml" ds:itemID="{4FF1797E-B66B-46C8-9637-054F4347DE4D}">
  <ds:schemaRefs>
    <ds:schemaRef ds:uri="2b186592-6fc7-4da6-a108-5245382356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040D1E-79D0-4C0C-8812-8543DE737CD9}">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b186592-6fc7-4da6-a108-5245382356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UK PPT 2018 16x9</Template>
  <TotalTime>83</TotalTime>
  <Words>3777</Words>
  <Application>Microsoft Office PowerPoint</Application>
  <PresentationFormat>On-screen Show (16:9)</PresentationFormat>
  <Paragraphs>260</Paragraphs>
  <Slides>21</Slides>
  <Notes>11</Notes>
  <HiddenSlides>0</HiddenSlides>
  <MMClips>0</MMClips>
  <ScaleCrop>false</ScaleCrop>
  <HeadingPairs>
    <vt:vector size="8" baseType="variant">
      <vt:variant>
        <vt:lpstr>Fonts Used</vt:lpstr>
      </vt:variant>
      <vt:variant>
        <vt:i4>11</vt:i4>
      </vt:variant>
      <vt:variant>
        <vt:lpstr>Theme</vt:lpstr>
      </vt:variant>
      <vt:variant>
        <vt:i4>10</vt:i4>
      </vt:variant>
      <vt:variant>
        <vt:lpstr>Embedded OLE Servers</vt:lpstr>
      </vt:variant>
      <vt:variant>
        <vt:i4>1</vt:i4>
      </vt:variant>
      <vt:variant>
        <vt:lpstr>Slide Titles</vt:lpstr>
      </vt:variant>
      <vt:variant>
        <vt:i4>21</vt:i4>
      </vt:variant>
    </vt:vector>
  </HeadingPairs>
  <TitlesOfParts>
    <vt:vector size="43" baseType="lpstr">
      <vt:lpstr>Arial</vt:lpstr>
      <vt:lpstr>Calibri</vt:lpstr>
      <vt:lpstr>Helvetica Neue</vt:lpstr>
      <vt:lpstr>HelveticaNeueLT Std</vt:lpstr>
      <vt:lpstr>HelveticaNeueLT Std Lt</vt:lpstr>
      <vt:lpstr>Segoe UI</vt:lpstr>
      <vt:lpstr>Symbol</vt:lpstr>
      <vt:lpstr>System Font Regular</vt:lpstr>
      <vt:lpstr>Tw Cen MT</vt:lpstr>
      <vt:lpstr>Tw Cen MT Condensed</vt:lpstr>
      <vt:lpstr>Wingdings 3</vt:lpstr>
      <vt:lpstr>NG_PPT_16x9_Generic_template-blue</vt:lpstr>
      <vt:lpstr>1_NG_PPT_16x9_Generic_template-blue</vt:lpstr>
      <vt:lpstr>2_NG_PPT_16x9_Generic_template-blue</vt:lpstr>
      <vt:lpstr>1_US NG_2018 PPT_Energy Lines Template 16x9</vt:lpstr>
      <vt:lpstr>4_NG_PPT_16x9_Generic_template-blue</vt:lpstr>
      <vt:lpstr>5_NG_PPT_16x9_Generic_template-blue</vt:lpstr>
      <vt:lpstr>6_NG_PPT_16x9_Generic_template-blue</vt:lpstr>
      <vt:lpstr>Integral</vt:lpstr>
      <vt:lpstr>Office Theme</vt:lpstr>
      <vt:lpstr>1_Office Theme</vt:lpstr>
      <vt:lpstr>think-cell Slide</vt:lpstr>
      <vt:lpstr>PowerPoint Presentation</vt:lpstr>
      <vt:lpstr>Contents</vt:lpstr>
      <vt:lpstr>Introduction</vt:lpstr>
      <vt:lpstr>2021/22 Financial Incentives Performance Summary </vt:lpstr>
      <vt:lpstr>Incentives Impact on Charges</vt:lpstr>
      <vt:lpstr>Incentive Scheme Overview</vt:lpstr>
      <vt:lpstr>PowerPoint Presentation</vt:lpstr>
      <vt:lpstr>Entry Capacity and Exit Capacity Constraint Management (CCM)</vt:lpstr>
      <vt:lpstr>Entry Capacity and Exit Capacity Constraint Management (CCM)</vt:lpstr>
      <vt:lpstr>Residual Balancing (RB) </vt:lpstr>
      <vt:lpstr>Residual Balancing (RB) </vt:lpstr>
      <vt:lpstr>Day ahead Demand Forecasting (DF)  </vt:lpstr>
      <vt:lpstr>Day ahead Demand Forecasting (DF)</vt:lpstr>
      <vt:lpstr>Maintenance (MA)</vt:lpstr>
      <vt:lpstr>Maintenance (MA)</vt:lpstr>
      <vt:lpstr>Maintenance (MA)</vt:lpstr>
      <vt:lpstr>Greenhouse Gas Emissions (GHG)</vt:lpstr>
      <vt:lpstr>Greenhouse Gas Emissions (GHG)</vt:lpstr>
      <vt:lpstr>Associated Reading</vt:lpstr>
      <vt:lpstr>Version Control</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GT&amp;M Interim branding PPT template</dc:title>
  <dc:creator>Mitchell, Maria</dc:creator>
  <cp:lastModifiedBy>Mann, Amardip</cp:lastModifiedBy>
  <cp:revision>3</cp:revision>
  <cp:lastPrinted>2022-10-12T08:18:54Z</cp:lastPrinted>
  <dcterms:created xsi:type="dcterms:W3CDTF">2018-10-22T09:01:03Z</dcterms:created>
  <dcterms:modified xsi:type="dcterms:W3CDTF">2022-10-24T14:21:34Z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0x0101001E16098C20FA1A49B12255A088B9D556</vt:lpwstr>
  </property>
  <property fmtid="{D5CDD505-2E9C-101B-9397-08002B2CF9AE}" pid="4" name="_dlc_policyId">
    <vt:lpwstr/>
  </property>
  <property fmtid="{D5CDD505-2E9C-101B-9397-08002B2CF9AE}" pid="5" name="ItemRetentionFormula">
    <vt:lpwstr/>
  </property>
  <property fmtid="{D5CDD505-2E9C-101B-9397-08002B2CF9AE}" pid="6" name="_dlc_DocIdItemGuid">
    <vt:lpwstr>101cb312-b5ca-4f6a-9eb5-ec588609ab82</vt:lpwstr>
  </property>
  <property fmtid="{D5CDD505-2E9C-101B-9397-08002B2CF9AE}" pid="7" name="Business Areas">
    <vt:lpwstr>9;#Gas Transmission and Metering|1533b282-a996-4d70-9954-fa1a7fbf78f6</vt:lpwstr>
  </property>
  <property fmtid="{D5CDD505-2E9C-101B-9397-08002B2CF9AE}" pid="8" name="Document Categories">
    <vt:lpwstr>15;#Guideline|a9804934-0a0b-4ccb-a9ff-988cc72a3387</vt:lpwstr>
  </property>
  <property fmtid="{D5CDD505-2E9C-101B-9397-08002B2CF9AE}" pid="9" name="Topics">
    <vt:lpwstr>260;#Communications|347742b9-aee7-43c3-b0ee-8ba3b39577d9</vt:lpwstr>
  </property>
  <property fmtid="{D5CDD505-2E9C-101B-9397-08002B2CF9AE}" pid="10" name="Locations">
    <vt:lpwstr>11;#United Kingdom|92f25aa8-55c2-40bf-9172-4a299f89b05a</vt:lpwstr>
  </property>
</Properties>
</file>